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8" r:id="rId3"/>
    <p:sldId id="260" r:id="rId4"/>
    <p:sldId id="261" r:id="rId5"/>
    <p:sldId id="262" r:id="rId6"/>
    <p:sldId id="263" r:id="rId7"/>
    <p:sldId id="264" r:id="rId8"/>
    <p:sldId id="265" r:id="rId9"/>
    <p:sldId id="270" r:id="rId10"/>
    <p:sldId id="271" r:id="rId11"/>
    <p:sldId id="272" r:id="rId12"/>
    <p:sldId id="274" r:id="rId13"/>
    <p:sldId id="275" r:id="rId14"/>
    <p:sldId id="277" r:id="rId15"/>
    <p:sldId id="279" r:id="rId16"/>
    <p:sldId id="280" r:id="rId17"/>
    <p:sldId id="282" r:id="rId18"/>
    <p:sldId id="283" r:id="rId19"/>
    <p:sldId id="284" r:id="rId20"/>
    <p:sldId id="285" r:id="rId21"/>
    <p:sldId id="294" r:id="rId22"/>
    <p:sldId id="295" r:id="rId23"/>
    <p:sldId id="296" r:id="rId24"/>
    <p:sldId id="297" r:id="rId25"/>
    <p:sldId id="298" r:id="rId26"/>
    <p:sldId id="299" r:id="rId27"/>
    <p:sldId id="300" r:id="rId28"/>
    <p:sldId id="301" r:id="rId29"/>
    <p:sldId id="302" r:id="rId30"/>
    <p:sldId id="305" r:id="rId31"/>
  </p:sldIdLst>
  <p:sldSz cx="12192000" cy="6858000"/>
  <p:notesSz cx="6858000" cy="9144000"/>
  <p:embeddedFontLst>
    <p:embeddedFont>
      <p:font typeface="Comic Sans MS" panose="030F0702030302020204" pitchFamily="66" charset="0"/>
      <p:regular r:id="rId33"/>
      <p:bold r:id="rId34"/>
      <p:italic r:id="rId35"/>
      <p:boldItalic r:id="rId36"/>
    </p:embeddedFont>
    <p:embeddedFont>
      <p:font typeface="Noto Sans Symbols" panose="020B060402020202020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iOa7lI3BlH2B79sauDlF+ZS+E4I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99BC4-8E79-4812-9D68-5609605BACBB}">
  <a:tblStyle styleId="{5FD99BC4-8E79-4812-9D68-5609605BACB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2FC2F05-4C46-4861-9953-86FFB9B73C1C}"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F975B121-70C4-481E-9E81-6FAC08B7C631}" styleName="Table_2">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64"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p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14" name="Google Shape;1114;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g1f2cde607e5_0_3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42" name="Google Shape;1142;g1f2cde607e5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5" name="Google Shape;1195;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05" name="Google Shape;12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1" name="Google Shape;1251;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1" name="Google Shape;1311;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44" name="Google Shape;1344;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89" name="Google Shape;1389;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1" name="Google Shape;141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p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52" name="Google Shape;1452;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9"/>
        <p:cNvGrpSpPr/>
        <p:nvPr/>
      </p:nvGrpSpPr>
      <p:grpSpPr>
        <a:xfrm>
          <a:off x="0" y="0"/>
          <a:ext cx="0" cy="0"/>
          <a:chOff x="0" y="0"/>
          <a:chExt cx="0" cy="0"/>
        </a:xfrm>
      </p:grpSpPr>
      <p:sp>
        <p:nvSpPr>
          <p:cNvPr id="1480" name="Google Shape;1480;p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81" name="Google Shape;1481;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5" name="Google Shape;1685;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3"/>
        <p:cNvGrpSpPr/>
        <p:nvPr/>
      </p:nvGrpSpPr>
      <p:grpSpPr>
        <a:xfrm>
          <a:off x="0" y="0"/>
          <a:ext cx="0" cy="0"/>
          <a:chOff x="0" y="0"/>
          <a:chExt cx="0" cy="0"/>
        </a:xfrm>
      </p:grpSpPr>
      <p:sp>
        <p:nvSpPr>
          <p:cNvPr id="1694" name="Google Shape;1694;p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5" name="Google Shape;1695;p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p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04" name="Google Shape;1704;p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p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3" name="Google Shape;1713;p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p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22" name="Google Shape;1722;p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Google Shape;173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35" name="Google Shape;173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3"/>
        <p:cNvGrpSpPr/>
        <p:nvPr/>
      </p:nvGrpSpPr>
      <p:grpSpPr>
        <a:xfrm>
          <a:off x="0" y="0"/>
          <a:ext cx="0" cy="0"/>
          <a:chOff x="0" y="0"/>
          <a:chExt cx="0" cy="0"/>
        </a:xfrm>
      </p:grpSpPr>
      <p:sp>
        <p:nvSpPr>
          <p:cNvPr id="1744" name="Google Shape;174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45" name="Google Shape;174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p:cNvGrpSpPr/>
        <p:nvPr/>
      </p:nvGrpSpPr>
      <p:grpSpPr>
        <a:xfrm>
          <a:off x="0" y="0"/>
          <a:ext cx="0" cy="0"/>
          <a:chOff x="0" y="0"/>
          <a:chExt cx="0" cy="0"/>
        </a:xfrm>
      </p:grpSpPr>
      <p:sp>
        <p:nvSpPr>
          <p:cNvPr id="1765" name="Google Shape;1765;p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66" name="Google Shape;1766;p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3"/>
        <p:cNvGrpSpPr/>
        <p:nvPr/>
      </p:nvGrpSpPr>
      <p:grpSpPr>
        <a:xfrm>
          <a:off x="0" y="0"/>
          <a:ext cx="0" cy="0"/>
          <a:chOff x="0" y="0"/>
          <a:chExt cx="0" cy="0"/>
        </a:xfrm>
      </p:grpSpPr>
      <p:sp>
        <p:nvSpPr>
          <p:cNvPr id="1774" name="Google Shape;1774;p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75" name="Google Shape;1775;p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3" name="Google Shape;2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p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01" name="Google Shape;1801;p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3" name="Google Shape;253;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66" name="Google Shape;26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77" name="Google Shape;2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94" name="Google Shape;294;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60" name="Google Shape;460;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76" name="Google Shape;1076;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15"/>
        <p:cNvGrpSpPr/>
        <p:nvPr/>
      </p:nvGrpSpPr>
      <p:grpSpPr>
        <a:xfrm>
          <a:off x="0" y="0"/>
          <a:ext cx="0" cy="0"/>
          <a:chOff x="0" y="0"/>
          <a:chExt cx="0" cy="0"/>
        </a:xfrm>
      </p:grpSpPr>
      <p:sp>
        <p:nvSpPr>
          <p:cNvPr id="16" name="Google Shape;16;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2"/>
        <p:cNvGrpSpPr/>
        <p:nvPr/>
      </p:nvGrpSpPr>
      <p:grpSpPr>
        <a:xfrm>
          <a:off x="0" y="0"/>
          <a:ext cx="0" cy="0"/>
          <a:chOff x="0" y="0"/>
          <a:chExt cx="0" cy="0"/>
        </a:xfrm>
      </p:grpSpPr>
      <p:sp>
        <p:nvSpPr>
          <p:cNvPr id="73" name="Google Shape;73;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78"/>
        <p:cNvGrpSpPr/>
        <p:nvPr/>
      </p:nvGrpSpPr>
      <p:grpSpPr>
        <a:xfrm>
          <a:off x="0" y="0"/>
          <a:ext cx="0" cy="0"/>
          <a:chOff x="0" y="0"/>
          <a:chExt cx="0" cy="0"/>
        </a:xfrm>
      </p:grpSpPr>
      <p:sp>
        <p:nvSpPr>
          <p:cNvPr id="79" name="Google Shape;79;p6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19"/>
        <p:cNvGrpSpPr/>
        <p:nvPr/>
      </p:nvGrpSpPr>
      <p:grpSpPr>
        <a:xfrm>
          <a:off x="0" y="0"/>
          <a:ext cx="0" cy="0"/>
          <a:chOff x="0" y="0"/>
          <a:chExt cx="0" cy="0"/>
        </a:xfrm>
      </p:grpSpPr>
      <p:sp>
        <p:nvSpPr>
          <p:cNvPr id="20" name="Google Shape;20;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25"/>
        <p:cNvGrpSpPr/>
        <p:nvPr/>
      </p:nvGrpSpPr>
      <p:grpSpPr>
        <a:xfrm>
          <a:off x="0" y="0"/>
          <a:ext cx="0" cy="0"/>
          <a:chOff x="0" y="0"/>
          <a:chExt cx="0" cy="0"/>
        </a:xfrm>
      </p:grpSpPr>
      <p:sp>
        <p:nvSpPr>
          <p:cNvPr id="26" name="Google Shape;26;p5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31"/>
        <p:cNvGrpSpPr/>
        <p:nvPr/>
      </p:nvGrpSpPr>
      <p:grpSpPr>
        <a:xfrm>
          <a:off x="0" y="0"/>
          <a:ext cx="0" cy="0"/>
          <a:chOff x="0" y="0"/>
          <a:chExt cx="0" cy="0"/>
        </a:xfrm>
      </p:grpSpPr>
      <p:sp>
        <p:nvSpPr>
          <p:cNvPr id="32" name="Google Shape;32;p5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37"/>
        <p:cNvGrpSpPr/>
        <p:nvPr/>
      </p:nvGrpSpPr>
      <p:grpSpPr>
        <a:xfrm>
          <a:off x="0" y="0"/>
          <a:ext cx="0" cy="0"/>
          <a:chOff x="0" y="0"/>
          <a:chExt cx="0" cy="0"/>
        </a:xfrm>
      </p:grpSpPr>
      <p:sp>
        <p:nvSpPr>
          <p:cNvPr id="38" name="Google Shape;38;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4"/>
        <p:cNvGrpSpPr/>
        <p:nvPr/>
      </p:nvGrpSpPr>
      <p:grpSpPr>
        <a:xfrm>
          <a:off x="0" y="0"/>
          <a:ext cx="0" cy="0"/>
          <a:chOff x="0" y="0"/>
          <a:chExt cx="0" cy="0"/>
        </a:xfrm>
      </p:grpSpPr>
      <p:sp>
        <p:nvSpPr>
          <p:cNvPr id="45" name="Google Shape;45;p5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5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5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53"/>
        <p:cNvGrpSpPr/>
        <p:nvPr/>
      </p:nvGrpSpPr>
      <p:grpSpPr>
        <a:xfrm>
          <a:off x="0" y="0"/>
          <a:ext cx="0" cy="0"/>
          <a:chOff x="0" y="0"/>
          <a:chExt cx="0" cy="0"/>
        </a:xfrm>
      </p:grpSpPr>
      <p:sp>
        <p:nvSpPr>
          <p:cNvPr id="54" name="Google Shape;54;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8"/>
        <p:cNvGrpSpPr/>
        <p:nvPr/>
      </p:nvGrpSpPr>
      <p:grpSpPr>
        <a:xfrm>
          <a:off x="0" y="0"/>
          <a:ext cx="0" cy="0"/>
          <a:chOff x="0" y="0"/>
          <a:chExt cx="0" cy="0"/>
        </a:xfrm>
      </p:grpSpPr>
      <p:sp>
        <p:nvSpPr>
          <p:cNvPr id="59" name="Google Shape;59;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6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5"/>
        <p:cNvGrpSpPr/>
        <p:nvPr/>
      </p:nvGrpSpPr>
      <p:grpSpPr>
        <a:xfrm>
          <a:off x="0" y="0"/>
          <a:ext cx="0" cy="0"/>
          <a:chOff x="0" y="0"/>
          <a:chExt cx="0" cy="0"/>
        </a:xfrm>
      </p:grpSpPr>
      <p:sp>
        <p:nvSpPr>
          <p:cNvPr id="66" name="Google Shape;66;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2"/>
          <p:cNvSpPr>
            <a:spLocks noGrp="1"/>
          </p:cNvSpPr>
          <p:nvPr>
            <p:ph type="pic" idx="2"/>
          </p:nvPr>
        </p:nvSpPr>
        <p:spPr>
          <a:xfrm>
            <a:off x="5183188" y="987425"/>
            <a:ext cx="6172200" cy="4873625"/>
          </a:xfrm>
          <a:prstGeom prst="rect">
            <a:avLst/>
          </a:prstGeom>
          <a:noFill/>
          <a:ln>
            <a:noFill/>
          </a:ln>
        </p:spPr>
      </p:sp>
      <p:sp>
        <p:nvSpPr>
          <p:cNvPr id="68" name="Google Shape;68;p6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hyperlink" Target="https://cloud.marketing.sulamerica.com.br/labin" TargetMode="External"/><Relationship Id="rId13"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hyperlink" Target="https://sulamerica.com.br/labin/" TargetMode="External"/><Relationship Id="rId12"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37.png"/><Relationship Id="rId5" Type="http://schemas.openxmlformats.org/officeDocument/2006/relationships/image" Target="../media/image34.png"/><Relationship Id="rId15" Type="http://schemas.openxmlformats.org/officeDocument/2006/relationships/image" Target="../media/image22.pn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35.png"/><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42.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43.pn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9.png"/><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20.png"/><Relationship Id="rId10" Type="http://schemas.openxmlformats.org/officeDocument/2006/relationships/image" Target="../media/image50.png"/><Relationship Id="rId4" Type="http://schemas.openxmlformats.org/officeDocument/2006/relationships/image" Target="../media/image18.png"/><Relationship Id="rId9"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http://sulamais.com.br/" TargetMode="External"/><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sulamerica.com.br/saude/Tabela_de_Coparticipacao_PME_I.pdf" TargetMode="External"/><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65" descr="Mulher em pé falando no celular&#10;&#10;Descrição gerada automaticamente com confiança média"/>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4" name="Google Shape;164;p65"/>
          <p:cNvSpPr/>
          <p:nvPr/>
        </p:nvSpPr>
        <p:spPr>
          <a:xfrm>
            <a:off x="-2610411" y="964232"/>
            <a:ext cx="8210550" cy="7791450"/>
          </a:xfrm>
          <a:prstGeom prst="ellipse">
            <a:avLst/>
          </a:prstGeom>
          <a:solidFill>
            <a:srgbClr val="232D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65"/>
          <p:cNvSpPr txBox="1"/>
          <p:nvPr/>
        </p:nvSpPr>
        <p:spPr>
          <a:xfrm>
            <a:off x="361136" y="3462627"/>
            <a:ext cx="4116908" cy="4800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3500"/>
              <a:buFont typeface="Arial"/>
              <a:buNone/>
            </a:pPr>
            <a:r>
              <a:rPr lang="pt-BR" sz="2800" b="1" i="0" u="none" strike="noStrike" cap="none">
                <a:solidFill>
                  <a:schemeClr val="lt1"/>
                </a:solidFill>
                <a:latin typeface="Calibri"/>
                <a:ea typeface="Calibri"/>
                <a:cs typeface="Calibri"/>
                <a:sym typeface="Calibri"/>
              </a:rPr>
              <a:t>SulAmérica Saúde</a:t>
            </a:r>
            <a:endParaRPr sz="2800" b="0" i="0" u="none" strike="noStrike" cap="none">
              <a:solidFill>
                <a:srgbClr val="000000"/>
              </a:solidFill>
              <a:latin typeface="Calibri"/>
              <a:ea typeface="Calibri"/>
              <a:cs typeface="Calibri"/>
              <a:sym typeface="Calibri"/>
            </a:endParaRPr>
          </a:p>
        </p:txBody>
      </p:sp>
      <p:sp>
        <p:nvSpPr>
          <p:cNvPr id="166" name="Google Shape;166;p65"/>
          <p:cNvSpPr txBox="1"/>
          <p:nvPr/>
        </p:nvSpPr>
        <p:spPr>
          <a:xfrm>
            <a:off x="361136" y="3850815"/>
            <a:ext cx="6070496"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1600" b="0" i="0" u="none" strike="noStrike" cap="none">
                <a:solidFill>
                  <a:schemeClr val="lt1"/>
                </a:solidFill>
                <a:latin typeface="Calibri"/>
                <a:ea typeface="Calibri"/>
                <a:cs typeface="Calibri"/>
                <a:sym typeface="Calibri"/>
              </a:rPr>
              <a:t>Apresentação de Produtos Nacionais</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pt-BR" sz="1600" b="1" i="0" u="none" strike="noStrike" cap="none">
                <a:solidFill>
                  <a:schemeClr val="lt1"/>
                </a:solidFill>
                <a:latin typeface="Calibri"/>
                <a:ea typeface="Calibri"/>
                <a:cs typeface="Calibri"/>
                <a:sym typeface="Calibri"/>
              </a:rPr>
              <a:t>PME (3 a 29 vidas)</a:t>
            </a:r>
            <a:endParaRPr sz="1400" b="1" i="0" u="none" strike="noStrike" cap="none">
              <a:solidFill>
                <a:schemeClr val="lt1"/>
              </a:solidFill>
              <a:latin typeface="Calibri"/>
              <a:ea typeface="Calibri"/>
              <a:cs typeface="Calibri"/>
              <a:sym typeface="Calibri"/>
            </a:endParaRPr>
          </a:p>
        </p:txBody>
      </p:sp>
      <p:pic>
        <p:nvPicPr>
          <p:cNvPr id="167" name="Google Shape;167;p65"/>
          <p:cNvPicPr preferRelativeResize="0"/>
          <p:nvPr/>
        </p:nvPicPr>
        <p:blipFill rotWithShape="1">
          <a:blip r:embed="rId4">
            <a:alphaModFix/>
          </a:blip>
          <a:srcRect/>
          <a:stretch/>
        </p:blipFill>
        <p:spPr>
          <a:xfrm rot="5400000">
            <a:off x="4687419" y="4711942"/>
            <a:ext cx="1421443" cy="22549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87"/>
          <p:cNvSpPr/>
          <p:nvPr/>
        </p:nvSpPr>
        <p:spPr>
          <a:xfrm>
            <a:off x="1" y="-749"/>
            <a:ext cx="3361397" cy="6858000"/>
          </a:xfrm>
          <a:prstGeom prst="rect">
            <a:avLst/>
          </a:prstGeom>
          <a:solidFill>
            <a:srgbClr val="82828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17" name="Google Shape;1117;p87"/>
          <p:cNvSpPr txBox="1"/>
          <p:nvPr/>
        </p:nvSpPr>
        <p:spPr>
          <a:xfrm>
            <a:off x="507571" y="428128"/>
            <a:ext cx="3411092" cy="99850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pt-BR" sz="2800" b="1" i="0" u="none" strike="noStrike" cap="none">
                <a:solidFill>
                  <a:schemeClr val="lt1"/>
                </a:solidFill>
                <a:latin typeface="Calibri"/>
                <a:ea typeface="Calibri"/>
                <a:cs typeface="Calibri"/>
                <a:sym typeface="Calibri"/>
              </a:rPr>
              <a:t>Tabela de Coparticipação  </a:t>
            </a:r>
            <a:endParaRPr sz="1400" b="0" i="0" u="none" strike="noStrike" cap="none">
              <a:solidFill>
                <a:srgbClr val="000000"/>
              </a:solidFill>
              <a:latin typeface="Arial"/>
              <a:ea typeface="Arial"/>
              <a:cs typeface="Arial"/>
              <a:sym typeface="Arial"/>
            </a:endParaRPr>
          </a:p>
        </p:txBody>
      </p:sp>
      <p:pic>
        <p:nvPicPr>
          <p:cNvPr id="1118" name="Google Shape;1118;p87" descr="Ícone&#10;&#10;Descrição gerada automaticamente"/>
          <p:cNvPicPr preferRelativeResize="0"/>
          <p:nvPr/>
        </p:nvPicPr>
        <p:blipFill rotWithShape="1">
          <a:blip r:embed="rId3">
            <a:alphaModFix/>
          </a:blip>
          <a:srcRect/>
          <a:stretch/>
        </p:blipFill>
        <p:spPr>
          <a:xfrm>
            <a:off x="237224" y="137516"/>
            <a:ext cx="261360" cy="216000"/>
          </a:xfrm>
          <a:prstGeom prst="rect">
            <a:avLst/>
          </a:prstGeom>
          <a:noFill/>
          <a:ln>
            <a:noFill/>
          </a:ln>
        </p:spPr>
      </p:pic>
      <p:pic>
        <p:nvPicPr>
          <p:cNvPr id="1119" name="Google Shape;1119;p87" descr="Ícone&#10;&#10;Descrição gerada automaticamente"/>
          <p:cNvPicPr preferRelativeResize="0"/>
          <p:nvPr/>
        </p:nvPicPr>
        <p:blipFill rotWithShape="1">
          <a:blip r:embed="rId3">
            <a:alphaModFix/>
          </a:blip>
          <a:srcRect/>
          <a:stretch/>
        </p:blipFill>
        <p:spPr>
          <a:xfrm>
            <a:off x="237224" y="6550346"/>
            <a:ext cx="261360" cy="216000"/>
          </a:xfrm>
          <a:prstGeom prst="rect">
            <a:avLst/>
          </a:prstGeom>
          <a:noFill/>
          <a:ln>
            <a:noFill/>
          </a:ln>
        </p:spPr>
      </p:pic>
      <p:pic>
        <p:nvPicPr>
          <p:cNvPr id="1120" name="Google Shape;1120;p87" descr="Ícone&#10;&#10;Descrição gerada automaticamente"/>
          <p:cNvPicPr preferRelativeResize="0"/>
          <p:nvPr/>
        </p:nvPicPr>
        <p:blipFill rotWithShape="1">
          <a:blip r:embed="rId3">
            <a:alphaModFix/>
          </a:blip>
          <a:srcRect/>
          <a:stretch/>
        </p:blipFill>
        <p:spPr>
          <a:xfrm>
            <a:off x="237224" y="595575"/>
            <a:ext cx="261360" cy="216000"/>
          </a:xfrm>
          <a:prstGeom prst="rect">
            <a:avLst/>
          </a:prstGeom>
          <a:noFill/>
          <a:ln>
            <a:noFill/>
          </a:ln>
        </p:spPr>
      </p:pic>
      <p:pic>
        <p:nvPicPr>
          <p:cNvPr id="1121" name="Google Shape;1121;p87" descr="Ícone&#10;&#10;Descrição gerada automaticamente"/>
          <p:cNvPicPr preferRelativeResize="0"/>
          <p:nvPr/>
        </p:nvPicPr>
        <p:blipFill rotWithShape="1">
          <a:blip r:embed="rId3">
            <a:alphaModFix/>
          </a:blip>
          <a:srcRect/>
          <a:stretch/>
        </p:blipFill>
        <p:spPr>
          <a:xfrm>
            <a:off x="237224" y="1053634"/>
            <a:ext cx="261360" cy="216000"/>
          </a:xfrm>
          <a:prstGeom prst="rect">
            <a:avLst/>
          </a:prstGeom>
          <a:noFill/>
          <a:ln>
            <a:noFill/>
          </a:ln>
        </p:spPr>
      </p:pic>
      <p:pic>
        <p:nvPicPr>
          <p:cNvPr id="1122" name="Google Shape;1122;p87" descr="Ícone&#10;&#10;Descrição gerada automaticamente"/>
          <p:cNvPicPr preferRelativeResize="0"/>
          <p:nvPr/>
        </p:nvPicPr>
        <p:blipFill rotWithShape="1">
          <a:blip r:embed="rId3">
            <a:alphaModFix/>
          </a:blip>
          <a:srcRect/>
          <a:stretch/>
        </p:blipFill>
        <p:spPr>
          <a:xfrm>
            <a:off x="237224" y="1511693"/>
            <a:ext cx="261360" cy="216000"/>
          </a:xfrm>
          <a:prstGeom prst="rect">
            <a:avLst/>
          </a:prstGeom>
          <a:noFill/>
          <a:ln>
            <a:noFill/>
          </a:ln>
        </p:spPr>
      </p:pic>
      <p:pic>
        <p:nvPicPr>
          <p:cNvPr id="1123" name="Google Shape;1123;p87" descr="Ícone&#10;&#10;Descrição gerada automaticamente"/>
          <p:cNvPicPr preferRelativeResize="0"/>
          <p:nvPr/>
        </p:nvPicPr>
        <p:blipFill rotWithShape="1">
          <a:blip r:embed="rId3">
            <a:alphaModFix/>
          </a:blip>
          <a:srcRect/>
          <a:stretch/>
        </p:blipFill>
        <p:spPr>
          <a:xfrm>
            <a:off x="237224" y="1969752"/>
            <a:ext cx="261360" cy="216000"/>
          </a:xfrm>
          <a:prstGeom prst="rect">
            <a:avLst/>
          </a:prstGeom>
          <a:noFill/>
          <a:ln>
            <a:noFill/>
          </a:ln>
        </p:spPr>
      </p:pic>
      <p:pic>
        <p:nvPicPr>
          <p:cNvPr id="1124" name="Google Shape;1124;p87" descr="Ícone&#10;&#10;Descrição gerada automaticamente"/>
          <p:cNvPicPr preferRelativeResize="0"/>
          <p:nvPr/>
        </p:nvPicPr>
        <p:blipFill rotWithShape="1">
          <a:blip r:embed="rId3">
            <a:alphaModFix/>
          </a:blip>
          <a:srcRect/>
          <a:stretch/>
        </p:blipFill>
        <p:spPr>
          <a:xfrm>
            <a:off x="237224" y="2427811"/>
            <a:ext cx="261360" cy="216000"/>
          </a:xfrm>
          <a:prstGeom prst="rect">
            <a:avLst/>
          </a:prstGeom>
          <a:noFill/>
          <a:ln>
            <a:noFill/>
          </a:ln>
        </p:spPr>
      </p:pic>
      <p:pic>
        <p:nvPicPr>
          <p:cNvPr id="1125" name="Google Shape;1125;p87" descr="Ícone&#10;&#10;Descrição gerada automaticamente"/>
          <p:cNvPicPr preferRelativeResize="0"/>
          <p:nvPr/>
        </p:nvPicPr>
        <p:blipFill rotWithShape="1">
          <a:blip r:embed="rId3">
            <a:alphaModFix/>
          </a:blip>
          <a:srcRect/>
          <a:stretch/>
        </p:blipFill>
        <p:spPr>
          <a:xfrm>
            <a:off x="237224" y="2885870"/>
            <a:ext cx="261360" cy="216000"/>
          </a:xfrm>
          <a:prstGeom prst="rect">
            <a:avLst/>
          </a:prstGeom>
          <a:noFill/>
          <a:ln>
            <a:noFill/>
          </a:ln>
        </p:spPr>
      </p:pic>
      <p:pic>
        <p:nvPicPr>
          <p:cNvPr id="1126" name="Google Shape;1126;p87" descr="Ícone&#10;&#10;Descrição gerada automaticamente"/>
          <p:cNvPicPr preferRelativeResize="0"/>
          <p:nvPr/>
        </p:nvPicPr>
        <p:blipFill rotWithShape="1">
          <a:blip r:embed="rId3">
            <a:alphaModFix/>
          </a:blip>
          <a:srcRect/>
          <a:stretch/>
        </p:blipFill>
        <p:spPr>
          <a:xfrm>
            <a:off x="237224" y="3343929"/>
            <a:ext cx="261360" cy="216000"/>
          </a:xfrm>
          <a:prstGeom prst="rect">
            <a:avLst/>
          </a:prstGeom>
          <a:noFill/>
          <a:ln>
            <a:noFill/>
          </a:ln>
        </p:spPr>
      </p:pic>
      <p:pic>
        <p:nvPicPr>
          <p:cNvPr id="1127" name="Google Shape;1127;p87" descr="Ícone&#10;&#10;Descrição gerada automaticamente"/>
          <p:cNvPicPr preferRelativeResize="0"/>
          <p:nvPr/>
        </p:nvPicPr>
        <p:blipFill rotWithShape="1">
          <a:blip r:embed="rId3">
            <a:alphaModFix/>
          </a:blip>
          <a:srcRect/>
          <a:stretch/>
        </p:blipFill>
        <p:spPr>
          <a:xfrm>
            <a:off x="237224" y="3801988"/>
            <a:ext cx="261360" cy="216000"/>
          </a:xfrm>
          <a:prstGeom prst="rect">
            <a:avLst/>
          </a:prstGeom>
          <a:noFill/>
          <a:ln>
            <a:noFill/>
          </a:ln>
        </p:spPr>
      </p:pic>
      <p:pic>
        <p:nvPicPr>
          <p:cNvPr id="1128" name="Google Shape;1128;p87" descr="Ícone&#10;&#10;Descrição gerada automaticamente"/>
          <p:cNvPicPr preferRelativeResize="0"/>
          <p:nvPr/>
        </p:nvPicPr>
        <p:blipFill rotWithShape="1">
          <a:blip r:embed="rId3">
            <a:alphaModFix/>
          </a:blip>
          <a:srcRect/>
          <a:stretch/>
        </p:blipFill>
        <p:spPr>
          <a:xfrm>
            <a:off x="237224" y="4260047"/>
            <a:ext cx="261360" cy="216000"/>
          </a:xfrm>
          <a:prstGeom prst="rect">
            <a:avLst/>
          </a:prstGeom>
          <a:noFill/>
          <a:ln>
            <a:noFill/>
          </a:ln>
        </p:spPr>
      </p:pic>
      <p:pic>
        <p:nvPicPr>
          <p:cNvPr id="1129" name="Google Shape;1129;p87" descr="Ícone&#10;&#10;Descrição gerada automaticamente"/>
          <p:cNvPicPr preferRelativeResize="0"/>
          <p:nvPr/>
        </p:nvPicPr>
        <p:blipFill rotWithShape="1">
          <a:blip r:embed="rId3">
            <a:alphaModFix/>
          </a:blip>
          <a:srcRect/>
          <a:stretch/>
        </p:blipFill>
        <p:spPr>
          <a:xfrm>
            <a:off x="237224" y="4718106"/>
            <a:ext cx="261360" cy="216000"/>
          </a:xfrm>
          <a:prstGeom prst="rect">
            <a:avLst/>
          </a:prstGeom>
          <a:noFill/>
          <a:ln>
            <a:noFill/>
          </a:ln>
        </p:spPr>
      </p:pic>
      <p:pic>
        <p:nvPicPr>
          <p:cNvPr id="1130" name="Google Shape;1130;p87" descr="Ícone&#10;&#10;Descrição gerada automaticamente"/>
          <p:cNvPicPr preferRelativeResize="0"/>
          <p:nvPr/>
        </p:nvPicPr>
        <p:blipFill rotWithShape="1">
          <a:blip r:embed="rId3">
            <a:alphaModFix/>
          </a:blip>
          <a:srcRect/>
          <a:stretch/>
        </p:blipFill>
        <p:spPr>
          <a:xfrm>
            <a:off x="237224" y="5176165"/>
            <a:ext cx="261360" cy="216000"/>
          </a:xfrm>
          <a:prstGeom prst="rect">
            <a:avLst/>
          </a:prstGeom>
          <a:noFill/>
          <a:ln>
            <a:noFill/>
          </a:ln>
        </p:spPr>
      </p:pic>
      <p:pic>
        <p:nvPicPr>
          <p:cNvPr id="1131" name="Google Shape;1131;p87" descr="Ícone&#10;&#10;Descrição gerada automaticamente"/>
          <p:cNvPicPr preferRelativeResize="0"/>
          <p:nvPr/>
        </p:nvPicPr>
        <p:blipFill rotWithShape="1">
          <a:blip r:embed="rId3">
            <a:alphaModFix/>
          </a:blip>
          <a:srcRect/>
          <a:stretch/>
        </p:blipFill>
        <p:spPr>
          <a:xfrm>
            <a:off x="237224" y="5634224"/>
            <a:ext cx="261360" cy="216000"/>
          </a:xfrm>
          <a:prstGeom prst="rect">
            <a:avLst/>
          </a:prstGeom>
          <a:noFill/>
          <a:ln>
            <a:noFill/>
          </a:ln>
        </p:spPr>
      </p:pic>
      <p:pic>
        <p:nvPicPr>
          <p:cNvPr id="1132" name="Google Shape;1132;p87" descr="Ícone&#10;&#10;Descrição gerada automaticamente"/>
          <p:cNvPicPr preferRelativeResize="0"/>
          <p:nvPr/>
        </p:nvPicPr>
        <p:blipFill rotWithShape="1">
          <a:blip r:embed="rId3">
            <a:alphaModFix/>
          </a:blip>
          <a:srcRect/>
          <a:stretch/>
        </p:blipFill>
        <p:spPr>
          <a:xfrm>
            <a:off x="237224" y="6092283"/>
            <a:ext cx="261360" cy="216000"/>
          </a:xfrm>
          <a:prstGeom prst="rect">
            <a:avLst/>
          </a:prstGeom>
          <a:noFill/>
          <a:ln>
            <a:noFill/>
          </a:ln>
        </p:spPr>
      </p:pic>
      <p:pic>
        <p:nvPicPr>
          <p:cNvPr id="1133" name="Google Shape;1133;p87" descr="Ícone&#10;&#10;Descrição gerada automaticamente"/>
          <p:cNvPicPr preferRelativeResize="0"/>
          <p:nvPr/>
        </p:nvPicPr>
        <p:blipFill rotWithShape="1">
          <a:blip r:embed="rId4">
            <a:alphaModFix/>
          </a:blip>
          <a:srcRect/>
          <a:stretch/>
        </p:blipFill>
        <p:spPr>
          <a:xfrm>
            <a:off x="10637128" y="5149602"/>
            <a:ext cx="2618500" cy="2467347"/>
          </a:xfrm>
          <a:prstGeom prst="rect">
            <a:avLst/>
          </a:prstGeom>
          <a:noFill/>
          <a:ln>
            <a:noFill/>
          </a:ln>
        </p:spPr>
      </p:pic>
      <p:sp>
        <p:nvSpPr>
          <p:cNvPr id="1134" name="Google Shape;1134;p87"/>
          <p:cNvSpPr/>
          <p:nvPr/>
        </p:nvSpPr>
        <p:spPr>
          <a:xfrm>
            <a:off x="603068" y="1439435"/>
            <a:ext cx="2306587" cy="300260"/>
          </a:xfrm>
          <a:prstGeom prst="roundRect">
            <a:avLst>
              <a:gd name="adj" fmla="val 16667"/>
            </a:avLst>
          </a:prstGeom>
          <a:solidFill>
            <a:srgbClr val="00E1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PME (03 a 29 vidas)</a:t>
            </a:r>
            <a:endParaRPr sz="1400" b="0" i="0" u="none" strike="noStrike" cap="none">
              <a:solidFill>
                <a:srgbClr val="000000"/>
              </a:solidFill>
              <a:latin typeface="Arial"/>
              <a:ea typeface="Arial"/>
              <a:cs typeface="Arial"/>
              <a:sym typeface="Arial"/>
            </a:endParaRPr>
          </a:p>
        </p:txBody>
      </p:sp>
      <p:sp>
        <p:nvSpPr>
          <p:cNvPr id="1135" name="Google Shape;1135;p87"/>
          <p:cNvSpPr/>
          <p:nvPr/>
        </p:nvSpPr>
        <p:spPr>
          <a:xfrm>
            <a:off x="5621285" y="5547928"/>
            <a:ext cx="5807678" cy="216000"/>
          </a:xfrm>
          <a:prstGeom prst="roundRect">
            <a:avLst>
              <a:gd name="adj" fmla="val 16667"/>
            </a:avLst>
          </a:prstGeom>
          <a:solidFill>
            <a:srgbClr val="FF5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      </a:t>
            </a:r>
            <a:endParaRPr sz="1100" b="1" i="0" u="none" strike="noStrike" cap="none">
              <a:solidFill>
                <a:schemeClr val="lt1"/>
              </a:solidFill>
              <a:latin typeface="Calibri"/>
              <a:ea typeface="Calibri"/>
              <a:cs typeface="Calibri"/>
              <a:sym typeface="Calibri"/>
            </a:endParaRPr>
          </a:p>
        </p:txBody>
      </p:sp>
      <p:sp>
        <p:nvSpPr>
          <p:cNvPr id="1136" name="Google Shape;1136;p87"/>
          <p:cNvSpPr txBox="1"/>
          <p:nvPr/>
        </p:nvSpPr>
        <p:spPr>
          <a:xfrm>
            <a:off x="5663449" y="5520412"/>
            <a:ext cx="5767443"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A coparticipação será cobrada por internação independentemente da quantidade de dias internado.</a:t>
            </a:r>
            <a:endParaRPr sz="1400" b="0" i="0" u="none" strike="noStrike" cap="none">
              <a:solidFill>
                <a:srgbClr val="000000"/>
              </a:solidFill>
              <a:latin typeface="Arial"/>
              <a:ea typeface="Arial"/>
              <a:cs typeface="Arial"/>
              <a:sym typeface="Arial"/>
            </a:endParaRPr>
          </a:p>
        </p:txBody>
      </p:sp>
      <p:sp>
        <p:nvSpPr>
          <p:cNvPr id="1137" name="Google Shape;1137;p87"/>
          <p:cNvSpPr txBox="1"/>
          <p:nvPr/>
        </p:nvSpPr>
        <p:spPr>
          <a:xfrm>
            <a:off x="3499569" y="5848791"/>
            <a:ext cx="263786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pt-BR" sz="1100" b="0" i="0" u="none" strike="noStrike" cap="none">
                <a:solidFill>
                  <a:srgbClr val="7F7F7F"/>
                </a:solidFill>
                <a:latin typeface="Calibri"/>
                <a:ea typeface="Calibri"/>
                <a:cs typeface="Calibri"/>
                <a:sym typeface="Calibri"/>
              </a:rPr>
              <a:t>*Internação hospitalar não psiquiátrica </a:t>
            </a:r>
            <a:endParaRPr sz="1400" b="0" i="0" u="none" strike="noStrike" cap="none">
              <a:solidFill>
                <a:srgbClr val="000000"/>
              </a:solidFill>
              <a:latin typeface="Arial"/>
              <a:ea typeface="Arial"/>
              <a:cs typeface="Arial"/>
              <a:sym typeface="Arial"/>
            </a:endParaRPr>
          </a:p>
        </p:txBody>
      </p:sp>
      <p:graphicFrame>
        <p:nvGraphicFramePr>
          <p:cNvPr id="1138" name="Google Shape;1138;p87"/>
          <p:cNvGraphicFramePr/>
          <p:nvPr/>
        </p:nvGraphicFramePr>
        <p:xfrm>
          <a:off x="3465882" y="4338637"/>
          <a:ext cx="8476425" cy="1112550"/>
        </p:xfrm>
        <a:graphic>
          <a:graphicData uri="http://schemas.openxmlformats.org/drawingml/2006/table">
            <a:tbl>
              <a:tblPr firstRow="1" bandRow="1">
                <a:noFill/>
                <a:tableStyleId>{C2FC2F05-4C46-4861-9953-86FFB9B73C1C}</a:tableStyleId>
              </a:tblPr>
              <a:tblGrid>
                <a:gridCol w="941825">
                  <a:extLst>
                    <a:ext uri="{9D8B030D-6E8A-4147-A177-3AD203B41FA5}">
                      <a16:colId xmlns:a16="http://schemas.microsoft.com/office/drawing/2014/main" val="20000"/>
                    </a:ext>
                  </a:extLst>
                </a:gridCol>
                <a:gridCol w="941825">
                  <a:extLst>
                    <a:ext uri="{9D8B030D-6E8A-4147-A177-3AD203B41FA5}">
                      <a16:colId xmlns:a16="http://schemas.microsoft.com/office/drawing/2014/main" val="20001"/>
                    </a:ext>
                  </a:extLst>
                </a:gridCol>
                <a:gridCol w="941825">
                  <a:extLst>
                    <a:ext uri="{9D8B030D-6E8A-4147-A177-3AD203B41FA5}">
                      <a16:colId xmlns:a16="http://schemas.microsoft.com/office/drawing/2014/main" val="20002"/>
                    </a:ext>
                  </a:extLst>
                </a:gridCol>
                <a:gridCol w="941825">
                  <a:extLst>
                    <a:ext uri="{9D8B030D-6E8A-4147-A177-3AD203B41FA5}">
                      <a16:colId xmlns:a16="http://schemas.microsoft.com/office/drawing/2014/main" val="20003"/>
                    </a:ext>
                  </a:extLst>
                </a:gridCol>
                <a:gridCol w="941825">
                  <a:extLst>
                    <a:ext uri="{9D8B030D-6E8A-4147-A177-3AD203B41FA5}">
                      <a16:colId xmlns:a16="http://schemas.microsoft.com/office/drawing/2014/main" val="20004"/>
                    </a:ext>
                  </a:extLst>
                </a:gridCol>
                <a:gridCol w="941825">
                  <a:extLst>
                    <a:ext uri="{9D8B030D-6E8A-4147-A177-3AD203B41FA5}">
                      <a16:colId xmlns:a16="http://schemas.microsoft.com/office/drawing/2014/main" val="20005"/>
                    </a:ext>
                  </a:extLst>
                </a:gridCol>
                <a:gridCol w="941825">
                  <a:extLst>
                    <a:ext uri="{9D8B030D-6E8A-4147-A177-3AD203B41FA5}">
                      <a16:colId xmlns:a16="http://schemas.microsoft.com/office/drawing/2014/main" val="20006"/>
                    </a:ext>
                  </a:extLst>
                </a:gridCol>
                <a:gridCol w="941825">
                  <a:extLst>
                    <a:ext uri="{9D8B030D-6E8A-4147-A177-3AD203B41FA5}">
                      <a16:colId xmlns:a16="http://schemas.microsoft.com/office/drawing/2014/main" val="20007"/>
                    </a:ext>
                  </a:extLst>
                </a:gridCol>
                <a:gridCol w="941825">
                  <a:extLst>
                    <a:ext uri="{9D8B030D-6E8A-4147-A177-3AD203B41FA5}">
                      <a16:colId xmlns:a16="http://schemas.microsoft.com/office/drawing/2014/main" val="20008"/>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900"/>
                        <a:buFont typeface="Arial"/>
                        <a:buNone/>
                      </a:pPr>
                      <a:r>
                        <a:rPr lang="pt-BR" sz="900" b="1" u="none" strike="noStrike" cap="none">
                          <a:solidFill>
                            <a:schemeClr val="lt1"/>
                          </a:solidFill>
                          <a:latin typeface="Calibri"/>
                          <a:ea typeface="Calibri"/>
                          <a:cs typeface="Calibri"/>
                          <a:sym typeface="Calibri"/>
                        </a:rPr>
                        <a:t>Direto Nacional Enf./Apto </a:t>
                      </a:r>
                      <a:endParaRPr sz="1400" u="none" strike="noStrike" cap="none"/>
                    </a:p>
                  </a:txBody>
                  <a:tcPr marL="91450" marR="91450" marT="45725" marB="45725">
                    <a:solidFill>
                      <a:srgbClr val="9632FA"/>
                    </a:solidFill>
                  </a:tcPr>
                </a:tc>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Exato</a:t>
                      </a:r>
                      <a:endParaRPr sz="1400" u="none" strike="noStrike" cap="none"/>
                    </a:p>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Enf./Apto </a:t>
                      </a:r>
                      <a:endParaRPr sz="900" b="1" u="none" strike="noStrike" cap="none">
                        <a:solidFill>
                          <a:schemeClr val="lt1"/>
                        </a:solidFill>
                        <a:latin typeface="Calibri"/>
                        <a:ea typeface="Calibri"/>
                        <a:cs typeface="Calibri"/>
                        <a:sym typeface="Calibri"/>
                      </a:endParaRPr>
                    </a:p>
                  </a:txBody>
                  <a:tcPr marL="91450" marR="91450" marT="45725" marB="45725">
                    <a:solidFill>
                      <a:srgbClr val="9632FA"/>
                    </a:solidFill>
                  </a:tcPr>
                </a:tc>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Clássico</a:t>
                      </a:r>
                      <a:endParaRPr sz="1400" u="none" strike="noStrike" cap="none"/>
                    </a:p>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Enf.</a:t>
                      </a:r>
                      <a:endParaRPr sz="1400" u="none" strike="noStrike" cap="none"/>
                    </a:p>
                  </a:txBody>
                  <a:tcPr marL="91450" marR="91450" marT="45725" marB="45725">
                    <a:solidFill>
                      <a:srgbClr val="9632FA"/>
                    </a:solidFill>
                  </a:tcPr>
                </a:tc>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Especial 100</a:t>
                      </a:r>
                      <a:endParaRPr sz="1400" u="none" strike="noStrike" cap="none"/>
                    </a:p>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RC – R1</a:t>
                      </a:r>
                      <a:endParaRPr sz="900" b="1" u="none" strike="noStrike" cap="none">
                        <a:solidFill>
                          <a:schemeClr val="lt1"/>
                        </a:solidFill>
                        <a:latin typeface="Calibri"/>
                        <a:ea typeface="Calibri"/>
                        <a:cs typeface="Calibri"/>
                        <a:sym typeface="Calibri"/>
                      </a:endParaRPr>
                    </a:p>
                  </a:txBody>
                  <a:tcPr marL="91450" marR="91450" marT="45725" marB="45725">
                    <a:solidFill>
                      <a:srgbClr val="9632FA"/>
                    </a:solidFill>
                  </a:tcPr>
                </a:tc>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Especial Mais</a:t>
                      </a:r>
                      <a:endParaRPr sz="1400" u="none" strike="noStrike" cap="none"/>
                    </a:p>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Apto</a:t>
                      </a:r>
                      <a:endParaRPr sz="1400" u="none" strike="noStrike" cap="none"/>
                    </a:p>
                  </a:txBody>
                  <a:tcPr marL="91450" marR="91450" marT="45725" marB="45725">
                    <a:solidFill>
                      <a:srgbClr val="9632FA"/>
                    </a:solidFill>
                  </a:tcPr>
                </a:tc>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Executivo</a:t>
                      </a:r>
                      <a:endParaRPr sz="1400" u="none" strike="noStrike" cap="none"/>
                    </a:p>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R1 – R2 – R3</a:t>
                      </a:r>
                      <a:endParaRPr sz="900" b="1" u="none" strike="noStrike" cap="none">
                        <a:solidFill>
                          <a:schemeClr val="lt1"/>
                        </a:solidFill>
                        <a:latin typeface="Calibri"/>
                        <a:ea typeface="Calibri"/>
                        <a:cs typeface="Calibri"/>
                        <a:sym typeface="Calibri"/>
                      </a:endParaRPr>
                    </a:p>
                  </a:txBody>
                  <a:tcPr marL="91450" marR="91450" marT="45725" marB="45725">
                    <a:solidFill>
                      <a:srgbClr val="9632FA"/>
                    </a:solidFill>
                  </a:tcPr>
                </a:tc>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Prestige</a:t>
                      </a:r>
                      <a:endParaRPr sz="1400" u="none" strike="noStrike" cap="none"/>
                    </a:p>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Apto</a:t>
                      </a:r>
                      <a:endParaRPr sz="1400" u="none" strike="noStrike" cap="none"/>
                    </a:p>
                  </a:txBody>
                  <a:tcPr marL="91450" marR="91450" marT="45725" marB="45725">
                    <a:solidFill>
                      <a:srgbClr val="9632FA"/>
                    </a:solidFill>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chemeClr val="lt1"/>
                        </a:buClr>
                        <a:buSzPts val="900"/>
                        <a:buFont typeface="Arial"/>
                        <a:buNone/>
                      </a:pPr>
                      <a:r>
                        <a:rPr lang="pt-BR" sz="900" b="1" u="none" strike="noStrike" cap="none">
                          <a:solidFill>
                            <a:schemeClr val="lt1"/>
                          </a:solidFill>
                          <a:latin typeface="Calibri"/>
                          <a:ea typeface="Calibri"/>
                          <a:cs typeface="Calibri"/>
                          <a:sym typeface="Calibri"/>
                        </a:rPr>
                        <a:t>Eventos</a:t>
                      </a:r>
                      <a:endParaRPr sz="900" b="1" u="none" strike="noStrike" cap="none">
                        <a:solidFill>
                          <a:schemeClr val="lt1"/>
                        </a:solidFill>
                        <a:latin typeface="Calibri"/>
                        <a:ea typeface="Calibri"/>
                        <a:cs typeface="Calibri"/>
                        <a:sym typeface="Calibri"/>
                      </a:endParaRPr>
                    </a:p>
                  </a:txBody>
                  <a:tcPr marL="91450" marR="91450" marT="45725" marB="45725" anchor="ctr">
                    <a:solidFill>
                      <a:srgbClr val="9632FA"/>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pt-BR" sz="900" b="1" u="none" strike="noStrike" cap="none">
                          <a:solidFill>
                            <a:schemeClr val="lt1"/>
                          </a:solidFill>
                          <a:latin typeface="Calibri"/>
                          <a:ea typeface="Calibri"/>
                          <a:cs typeface="Calibri"/>
                          <a:sym typeface="Calibri"/>
                        </a:rPr>
                        <a:t>Percentual</a:t>
                      </a:r>
                      <a:endParaRPr sz="900" u="none" strike="noStrike" cap="none">
                        <a:latin typeface="Calibri"/>
                        <a:ea typeface="Calibri"/>
                        <a:cs typeface="Calibri"/>
                        <a:sym typeface="Calibri"/>
                      </a:endParaRPr>
                    </a:p>
                  </a:txBody>
                  <a:tcPr marL="91450" marR="91450" marT="45725" marB="45725" anchor="ctr">
                    <a:solidFill>
                      <a:srgbClr val="9632FA"/>
                    </a:solidFill>
                  </a:tcPr>
                </a:tc>
                <a:tc gridSpan="7">
                  <a:txBody>
                    <a:bodyPr/>
                    <a:lstStyle/>
                    <a:p>
                      <a:pPr marL="0" marR="0" lvl="0" indent="0" algn="ctr" rtl="0">
                        <a:lnSpc>
                          <a:spcPct val="100000"/>
                        </a:lnSpc>
                        <a:spcBef>
                          <a:spcPts val="0"/>
                        </a:spcBef>
                        <a:spcAft>
                          <a:spcPts val="0"/>
                        </a:spcAft>
                        <a:buClr>
                          <a:schemeClr val="lt1"/>
                        </a:buClr>
                        <a:buSzPts val="900"/>
                        <a:buFont typeface="Arial"/>
                        <a:buNone/>
                      </a:pPr>
                      <a:r>
                        <a:rPr lang="pt-BR" sz="900" b="1" u="none" strike="noStrike" cap="none">
                          <a:solidFill>
                            <a:schemeClr val="lt1"/>
                          </a:solidFill>
                          <a:latin typeface="Calibri"/>
                          <a:ea typeface="Calibri"/>
                          <a:cs typeface="Calibri"/>
                          <a:sym typeface="Calibri"/>
                        </a:rPr>
                        <a:t>Limite por evento</a:t>
                      </a:r>
                      <a:endParaRPr sz="1400" u="none" strike="noStrike" cap="none"/>
                    </a:p>
                  </a:txBody>
                  <a:tcPr marL="91450" marR="91450" marT="45725" marB="45725" anchor="ctr">
                    <a:solidFill>
                      <a:srgbClr val="FF5000"/>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1E64"/>
                        </a:buClr>
                        <a:buSzPts val="900"/>
                        <a:buFont typeface="Arial"/>
                        <a:buNone/>
                      </a:pPr>
                      <a:r>
                        <a:rPr lang="pt-BR" sz="900" b="1" u="none" strike="noStrike" cap="none">
                          <a:solidFill>
                            <a:srgbClr val="001E64"/>
                          </a:solidFill>
                          <a:latin typeface="Calibri"/>
                          <a:ea typeface="Calibri"/>
                          <a:cs typeface="Calibri"/>
                          <a:sym typeface="Calibri"/>
                        </a:rPr>
                        <a:t>Internação*</a:t>
                      </a:r>
                      <a:endParaRPr sz="900" u="none" strike="noStrike" cap="none">
                        <a:solidFill>
                          <a:srgbClr val="001E64"/>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1E64"/>
                        </a:buClr>
                        <a:buSzPts val="900"/>
                        <a:buFont typeface="Arial"/>
                        <a:buNone/>
                      </a:pPr>
                      <a:r>
                        <a:rPr lang="pt-BR" sz="900" b="1" i="0" u="none" strike="noStrike" cap="none">
                          <a:solidFill>
                            <a:srgbClr val="001E64"/>
                          </a:solidFill>
                          <a:latin typeface="Calibri"/>
                          <a:ea typeface="Calibri"/>
                          <a:cs typeface="Calibri"/>
                          <a:sym typeface="Calibri"/>
                        </a:rPr>
                        <a:t>Não há</a:t>
                      </a:r>
                      <a:endParaRPr sz="900" b="1" i="0" u="none" strike="noStrike" cap="none">
                        <a:solidFill>
                          <a:srgbClr val="001E64"/>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27</a:t>
                      </a:r>
                      <a:r>
                        <a:rPr lang="pt-BR" sz="900" u="none" strike="noStrike" cap="none">
                          <a:solidFill>
                            <a:srgbClr val="002060"/>
                          </a:solidFill>
                          <a:latin typeface="Calibri"/>
                          <a:ea typeface="Calibri"/>
                          <a:cs typeface="Calibri"/>
                          <a:sym typeface="Calibri"/>
                        </a:rPr>
                        <a:t>8</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8</a:t>
                      </a:r>
                      <a:r>
                        <a:rPr lang="pt-BR" sz="900" b="0" i="0" u="none" strike="noStrike" cap="none">
                          <a:solidFill>
                            <a:srgbClr val="002060"/>
                          </a:solidFill>
                          <a:latin typeface="Calibri"/>
                          <a:ea typeface="Calibri"/>
                          <a:cs typeface="Calibri"/>
                          <a:sym typeface="Calibri"/>
                        </a:rPr>
                        <a:t>0</a:t>
                      </a:r>
                      <a:endParaRPr sz="1400" u="none" strike="noStrike" cap="none"/>
                    </a:p>
                  </a:txBody>
                  <a:tcPr marL="9525" marR="9525" marT="9525" marB="0" anchor="ctr">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 3</a:t>
                      </a:r>
                      <a:r>
                        <a:rPr lang="pt-BR" sz="900" u="none" strike="noStrike" cap="none">
                          <a:solidFill>
                            <a:srgbClr val="002060"/>
                          </a:solidFill>
                          <a:latin typeface="Calibri"/>
                          <a:ea typeface="Calibri"/>
                          <a:cs typeface="Calibri"/>
                          <a:sym typeface="Calibri"/>
                        </a:rPr>
                        <a:t>3</a:t>
                      </a:r>
                      <a:r>
                        <a:rPr lang="pt-BR" sz="900" b="0" i="0" u="none" strike="noStrike" cap="none">
                          <a:solidFill>
                            <a:srgbClr val="002060"/>
                          </a:solidFill>
                          <a:latin typeface="Calibri"/>
                          <a:ea typeface="Calibri"/>
                          <a:cs typeface="Calibri"/>
                          <a:sym typeface="Calibri"/>
                        </a:rPr>
                        <a:t>0,</a:t>
                      </a:r>
                      <a:r>
                        <a:rPr lang="pt-BR" sz="900" u="none" strike="noStrike" cap="none">
                          <a:solidFill>
                            <a:srgbClr val="002060"/>
                          </a:solidFill>
                          <a:latin typeface="Calibri"/>
                          <a:ea typeface="Calibri"/>
                          <a:cs typeface="Calibri"/>
                          <a:sym typeface="Calibri"/>
                        </a:rPr>
                        <a:t>43</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3</a:t>
                      </a:r>
                      <a:r>
                        <a:rPr lang="pt-BR" sz="900" u="none" strike="noStrike" cap="none">
                          <a:solidFill>
                            <a:srgbClr val="002060"/>
                          </a:solidFill>
                          <a:latin typeface="Calibri"/>
                          <a:ea typeface="Calibri"/>
                          <a:cs typeface="Calibri"/>
                          <a:sym typeface="Calibri"/>
                        </a:rPr>
                        <a:t>30</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43</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5</a:t>
                      </a:r>
                      <a:r>
                        <a:rPr lang="pt-BR" sz="900" u="none" strike="noStrike" cap="none">
                          <a:solidFill>
                            <a:srgbClr val="002060"/>
                          </a:solidFill>
                          <a:latin typeface="Calibri"/>
                          <a:ea typeface="Calibri"/>
                          <a:cs typeface="Calibri"/>
                          <a:sym typeface="Calibri"/>
                        </a:rPr>
                        <a:t>16</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3</a:t>
                      </a:r>
                      <a:r>
                        <a:rPr lang="pt-BR" sz="900" b="0" i="0" u="none" strike="noStrike" cap="none">
                          <a:solidFill>
                            <a:srgbClr val="002060"/>
                          </a:solidFill>
                          <a:latin typeface="Calibri"/>
                          <a:ea typeface="Calibri"/>
                          <a:cs typeface="Calibri"/>
                          <a:sym typeface="Calibri"/>
                        </a:rPr>
                        <a:t>0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5</a:t>
                      </a:r>
                      <a:r>
                        <a:rPr lang="pt-BR" sz="900" u="none" strike="noStrike" cap="none">
                          <a:solidFill>
                            <a:srgbClr val="002060"/>
                          </a:solidFill>
                          <a:latin typeface="Calibri"/>
                          <a:ea typeface="Calibri"/>
                          <a:cs typeface="Calibri"/>
                          <a:sym typeface="Calibri"/>
                        </a:rPr>
                        <a:t>16</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3</a:t>
                      </a:r>
                      <a:r>
                        <a:rPr lang="pt-BR" sz="900" b="0" i="0" u="none" strike="noStrike" cap="none">
                          <a:solidFill>
                            <a:srgbClr val="002060"/>
                          </a:solidFill>
                          <a:latin typeface="Calibri"/>
                          <a:ea typeface="Calibri"/>
                          <a:cs typeface="Calibri"/>
                          <a:sym typeface="Calibri"/>
                        </a:rPr>
                        <a:t>0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5</a:t>
                      </a:r>
                      <a:r>
                        <a:rPr lang="pt-BR" sz="900" u="none" strike="noStrike" cap="none">
                          <a:solidFill>
                            <a:srgbClr val="002060"/>
                          </a:solidFill>
                          <a:latin typeface="Calibri"/>
                          <a:ea typeface="Calibri"/>
                          <a:cs typeface="Calibri"/>
                          <a:sym typeface="Calibri"/>
                        </a:rPr>
                        <a:t>88</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58</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7</a:t>
                      </a:r>
                      <a:r>
                        <a:rPr lang="pt-BR" sz="900" u="none" strike="noStrike" cap="none">
                          <a:solidFill>
                            <a:srgbClr val="002060"/>
                          </a:solidFill>
                          <a:latin typeface="Calibri"/>
                          <a:ea typeface="Calibri"/>
                          <a:cs typeface="Calibri"/>
                          <a:sym typeface="Calibri"/>
                        </a:rPr>
                        <a:t>22</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82</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1139" name="Google Shape;1139;p87"/>
          <p:cNvGraphicFramePr/>
          <p:nvPr/>
        </p:nvGraphicFramePr>
        <p:xfrm>
          <a:off x="3465882" y="428175"/>
          <a:ext cx="8464950" cy="3614175"/>
        </p:xfrm>
        <a:graphic>
          <a:graphicData uri="http://schemas.openxmlformats.org/drawingml/2006/table">
            <a:tbl>
              <a:tblPr firstRow="1" bandRow="1">
                <a:noFill/>
                <a:tableStyleId>{5FD99BC4-8E79-4812-9D68-5609605BACBB}</a:tableStyleId>
              </a:tblPr>
              <a:tblGrid>
                <a:gridCol w="1167775">
                  <a:extLst>
                    <a:ext uri="{9D8B030D-6E8A-4147-A177-3AD203B41FA5}">
                      <a16:colId xmlns:a16="http://schemas.microsoft.com/office/drawing/2014/main" val="20000"/>
                    </a:ext>
                  </a:extLst>
                </a:gridCol>
                <a:gridCol w="713325">
                  <a:extLst>
                    <a:ext uri="{9D8B030D-6E8A-4147-A177-3AD203B41FA5}">
                      <a16:colId xmlns:a16="http://schemas.microsoft.com/office/drawing/2014/main" val="20001"/>
                    </a:ext>
                  </a:extLst>
                </a:gridCol>
                <a:gridCol w="940550">
                  <a:extLst>
                    <a:ext uri="{9D8B030D-6E8A-4147-A177-3AD203B41FA5}">
                      <a16:colId xmlns:a16="http://schemas.microsoft.com/office/drawing/2014/main" val="20002"/>
                    </a:ext>
                  </a:extLst>
                </a:gridCol>
                <a:gridCol w="940550">
                  <a:extLst>
                    <a:ext uri="{9D8B030D-6E8A-4147-A177-3AD203B41FA5}">
                      <a16:colId xmlns:a16="http://schemas.microsoft.com/office/drawing/2014/main" val="20003"/>
                    </a:ext>
                  </a:extLst>
                </a:gridCol>
                <a:gridCol w="940550">
                  <a:extLst>
                    <a:ext uri="{9D8B030D-6E8A-4147-A177-3AD203B41FA5}">
                      <a16:colId xmlns:a16="http://schemas.microsoft.com/office/drawing/2014/main" val="20004"/>
                    </a:ext>
                  </a:extLst>
                </a:gridCol>
                <a:gridCol w="940550">
                  <a:extLst>
                    <a:ext uri="{9D8B030D-6E8A-4147-A177-3AD203B41FA5}">
                      <a16:colId xmlns:a16="http://schemas.microsoft.com/office/drawing/2014/main" val="20005"/>
                    </a:ext>
                  </a:extLst>
                </a:gridCol>
                <a:gridCol w="940550">
                  <a:extLst>
                    <a:ext uri="{9D8B030D-6E8A-4147-A177-3AD203B41FA5}">
                      <a16:colId xmlns:a16="http://schemas.microsoft.com/office/drawing/2014/main" val="20006"/>
                    </a:ext>
                  </a:extLst>
                </a:gridCol>
                <a:gridCol w="940550">
                  <a:extLst>
                    <a:ext uri="{9D8B030D-6E8A-4147-A177-3AD203B41FA5}">
                      <a16:colId xmlns:a16="http://schemas.microsoft.com/office/drawing/2014/main" val="20007"/>
                    </a:ext>
                  </a:extLst>
                </a:gridCol>
                <a:gridCol w="940550">
                  <a:extLst>
                    <a:ext uri="{9D8B030D-6E8A-4147-A177-3AD203B41FA5}">
                      <a16:colId xmlns:a16="http://schemas.microsoft.com/office/drawing/2014/main" val="20008"/>
                    </a:ext>
                  </a:extLst>
                </a:gridCol>
              </a:tblGrid>
              <a:tr h="405275">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1" u="none" strike="noStrike" cap="none">
                          <a:solidFill>
                            <a:schemeClr val="lt1"/>
                          </a:solidFill>
                          <a:latin typeface="Calibri"/>
                          <a:ea typeface="Calibri"/>
                          <a:cs typeface="Calibri"/>
                          <a:sym typeface="Calibri"/>
                        </a:rPr>
                        <a:t>Direto Nacional Enf./Apto </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632FA"/>
                    </a:solidFill>
                  </a:tcPr>
                </a:tc>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Exato</a:t>
                      </a:r>
                      <a:endParaRPr sz="1400" u="none" strike="noStrike" cap="none"/>
                    </a:p>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Enf./Apto </a:t>
                      </a:r>
                      <a:endParaRPr sz="900" b="1" u="none" strike="noStrike" cap="none">
                        <a:solidFill>
                          <a:schemeClr val="lt1"/>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632FA"/>
                    </a:solidFill>
                  </a:tcPr>
                </a:tc>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Clássico</a:t>
                      </a:r>
                      <a:endParaRPr sz="1400" u="none" strike="noStrike" cap="none"/>
                    </a:p>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Enf.</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632FA"/>
                    </a:solidFill>
                  </a:tcPr>
                </a:tc>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Especial 100</a:t>
                      </a:r>
                      <a:br>
                        <a:rPr lang="pt-BR" sz="900" b="1" u="none" strike="noStrike" cap="none">
                          <a:solidFill>
                            <a:schemeClr val="lt1"/>
                          </a:solidFill>
                          <a:latin typeface="Calibri"/>
                          <a:ea typeface="Calibri"/>
                          <a:cs typeface="Calibri"/>
                          <a:sym typeface="Calibri"/>
                        </a:rPr>
                      </a:br>
                      <a:r>
                        <a:rPr lang="pt-BR" sz="900" b="1" u="none" strike="noStrike" cap="none">
                          <a:solidFill>
                            <a:schemeClr val="lt1"/>
                          </a:solidFill>
                          <a:latin typeface="Calibri"/>
                          <a:ea typeface="Calibri"/>
                          <a:cs typeface="Calibri"/>
                          <a:sym typeface="Calibri"/>
                        </a:rPr>
                        <a:t>RC – R1</a:t>
                      </a:r>
                      <a:br>
                        <a:rPr lang="pt-BR" sz="900" b="1" u="none" strike="noStrike" cap="none">
                          <a:solidFill>
                            <a:schemeClr val="lt1"/>
                          </a:solidFill>
                          <a:latin typeface="Calibri"/>
                          <a:ea typeface="Calibri"/>
                          <a:cs typeface="Calibri"/>
                          <a:sym typeface="Calibri"/>
                        </a:rPr>
                      </a:br>
                      <a:r>
                        <a:rPr lang="pt-BR" sz="900" b="1" u="none" strike="noStrike" cap="none">
                          <a:solidFill>
                            <a:schemeClr val="lt1"/>
                          </a:solidFill>
                          <a:latin typeface="Calibri"/>
                          <a:ea typeface="Calibri"/>
                          <a:cs typeface="Calibri"/>
                          <a:sym typeface="Calibri"/>
                        </a:rPr>
                        <a:t>Especial 100</a:t>
                      </a:r>
                      <a:endParaRPr sz="1400" u="none" strike="noStrike" cap="none">
                        <a:solidFill>
                          <a:schemeClr val="dk1"/>
                        </a:solidFill>
                      </a:endParaRPr>
                    </a:p>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RC – R1 Médicos</a:t>
                      </a:r>
                      <a:endParaRPr sz="900" b="1" u="none" strike="noStrike" cap="none">
                        <a:solidFill>
                          <a:schemeClr val="lt1"/>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632FA"/>
                    </a:solidFill>
                  </a:tcPr>
                </a:tc>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Especial Mais</a:t>
                      </a:r>
                      <a:endParaRPr sz="1400" u="none" strike="noStrike" cap="none"/>
                    </a:p>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Apto</a:t>
                      </a:r>
                      <a:br>
                        <a:rPr lang="pt-BR" sz="900" b="1" u="none" strike="noStrike" cap="none">
                          <a:solidFill>
                            <a:schemeClr val="lt1"/>
                          </a:solidFill>
                          <a:latin typeface="Calibri"/>
                          <a:ea typeface="Calibri"/>
                          <a:cs typeface="Calibri"/>
                          <a:sym typeface="Calibri"/>
                        </a:rPr>
                      </a:br>
                      <a:r>
                        <a:rPr lang="pt-BR" sz="900" b="1" u="none" strike="noStrike" cap="none">
                          <a:solidFill>
                            <a:schemeClr val="lt1"/>
                          </a:solidFill>
                          <a:latin typeface="Calibri"/>
                          <a:ea typeface="Calibri"/>
                          <a:cs typeface="Calibri"/>
                          <a:sym typeface="Calibri"/>
                        </a:rPr>
                        <a:t>Especial Mais</a:t>
                      </a:r>
                      <a:endParaRPr sz="1400" u="none" strike="noStrike" cap="none">
                        <a:solidFill>
                          <a:schemeClr val="dk1"/>
                        </a:solidFill>
                      </a:endParaRPr>
                    </a:p>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Apto Médicos</a:t>
                      </a:r>
                      <a:endParaRPr sz="900" b="1" u="none" strike="noStrike" cap="none">
                        <a:solidFill>
                          <a:schemeClr val="lt1"/>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632FA"/>
                    </a:solidFill>
                  </a:tcPr>
                </a:tc>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Executivo</a:t>
                      </a:r>
                      <a:endParaRPr sz="1400" u="none" strike="noStrike" cap="none"/>
                    </a:p>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R1 – R2 – R3</a:t>
                      </a:r>
                      <a:br>
                        <a:rPr lang="pt-BR" sz="900" b="1" u="none" strike="noStrike" cap="none">
                          <a:solidFill>
                            <a:schemeClr val="lt1"/>
                          </a:solidFill>
                          <a:latin typeface="Calibri"/>
                          <a:ea typeface="Calibri"/>
                          <a:cs typeface="Calibri"/>
                          <a:sym typeface="Calibri"/>
                        </a:rPr>
                      </a:br>
                      <a:r>
                        <a:rPr lang="pt-BR" sz="900" b="1" u="none" strike="noStrike" cap="none">
                          <a:solidFill>
                            <a:schemeClr val="lt1"/>
                          </a:solidFill>
                          <a:latin typeface="Calibri"/>
                          <a:ea typeface="Calibri"/>
                          <a:cs typeface="Calibri"/>
                          <a:sym typeface="Calibri"/>
                        </a:rPr>
                        <a:t>Executivo</a:t>
                      </a:r>
                      <a:endParaRPr sz="1400" u="none" strike="noStrike" cap="none">
                        <a:solidFill>
                          <a:schemeClr val="dk1"/>
                        </a:solidFill>
                      </a:endParaRPr>
                    </a:p>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R1 – R2 – R3 Médicos</a:t>
                      </a:r>
                      <a:endParaRPr sz="900" b="1" u="none" strike="noStrike" cap="none">
                        <a:solidFill>
                          <a:schemeClr val="lt1"/>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632FA"/>
                    </a:solidFill>
                  </a:tcPr>
                </a:tc>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Prestige</a:t>
                      </a:r>
                      <a:endParaRPr sz="1400" u="none" strike="noStrike" cap="none"/>
                    </a:p>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Apto</a:t>
                      </a:r>
                      <a:br>
                        <a:rPr lang="pt-BR" sz="900" b="1" u="none" strike="noStrike" cap="none">
                          <a:solidFill>
                            <a:schemeClr val="lt1"/>
                          </a:solidFill>
                          <a:latin typeface="Calibri"/>
                          <a:ea typeface="Calibri"/>
                          <a:cs typeface="Calibri"/>
                          <a:sym typeface="Calibri"/>
                        </a:rPr>
                      </a:br>
                      <a:r>
                        <a:rPr lang="pt-BR" sz="900" b="1" u="none" strike="noStrike" cap="none">
                          <a:solidFill>
                            <a:schemeClr val="lt1"/>
                          </a:solidFill>
                          <a:latin typeface="Calibri"/>
                          <a:ea typeface="Calibri"/>
                          <a:cs typeface="Calibri"/>
                          <a:sym typeface="Calibri"/>
                        </a:rPr>
                        <a:t>Prestige</a:t>
                      </a:r>
                      <a:endParaRPr sz="1400" u="none" strike="noStrike" cap="none">
                        <a:solidFill>
                          <a:schemeClr val="dk1"/>
                        </a:solidFill>
                      </a:endParaRPr>
                    </a:p>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Apto Médicos</a:t>
                      </a:r>
                      <a:endParaRPr sz="900" b="1" u="none" strike="noStrike" cap="none">
                        <a:solidFill>
                          <a:schemeClr val="lt1"/>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632FA"/>
                    </a:solidFill>
                  </a:tcPr>
                </a:tc>
                <a:extLst>
                  <a:ext uri="{0D108BD9-81ED-4DB2-BD59-A6C34878D82A}">
                    <a16:rowId xmlns:a16="http://schemas.microsoft.com/office/drawing/2014/main" val="10000"/>
                  </a:ext>
                </a:extLst>
              </a:tr>
              <a:tr h="405275">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Eventos</a:t>
                      </a:r>
                      <a:endParaRPr sz="900" b="1" u="none" strike="noStrike" cap="none">
                        <a:solidFill>
                          <a:schemeClr val="lt1"/>
                        </a:solidFill>
                        <a:latin typeface="Calibri"/>
                        <a:ea typeface="Calibri"/>
                        <a:cs typeface="Calibri"/>
                        <a:sym typeface="Calibri"/>
                      </a:endParaRPr>
                    </a:p>
                  </a:txBody>
                  <a:tcPr marL="87375" marR="87375" marT="43700" marB="43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632FA"/>
                    </a:solidFill>
                  </a:tcPr>
                </a:tc>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Percentual</a:t>
                      </a:r>
                      <a:endParaRPr sz="900" b="1" u="none" strike="noStrike" cap="none">
                        <a:solidFill>
                          <a:schemeClr val="lt1"/>
                        </a:solidFill>
                        <a:latin typeface="Calibri"/>
                        <a:ea typeface="Calibri"/>
                        <a:cs typeface="Calibri"/>
                        <a:sym typeface="Calibri"/>
                      </a:endParaRPr>
                    </a:p>
                  </a:txBody>
                  <a:tcPr marL="87375" marR="87375" marT="43700" marB="43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632FA"/>
                    </a:solidFill>
                  </a:tcPr>
                </a:tc>
                <a:tc gridSpan="7">
                  <a:txBody>
                    <a:bodyPr/>
                    <a:lstStyle/>
                    <a:p>
                      <a:pPr marL="0" marR="0" lvl="0" indent="0" algn="ctr" rtl="0">
                        <a:lnSpc>
                          <a:spcPct val="100000"/>
                        </a:lnSpc>
                        <a:spcBef>
                          <a:spcPts val="0"/>
                        </a:spcBef>
                        <a:spcAft>
                          <a:spcPts val="0"/>
                        </a:spcAft>
                        <a:buClr>
                          <a:srgbClr val="000000"/>
                        </a:buClr>
                        <a:buSzPts val="900"/>
                        <a:buFont typeface="Arial"/>
                        <a:buNone/>
                      </a:pPr>
                      <a:r>
                        <a:rPr lang="pt-BR" sz="900" b="1" i="0" u="none" strike="noStrike" cap="none">
                          <a:solidFill>
                            <a:schemeClr val="lt1"/>
                          </a:solidFill>
                          <a:latin typeface="Calibri"/>
                          <a:ea typeface="Calibri"/>
                          <a:cs typeface="Calibri"/>
                          <a:sym typeface="Calibri"/>
                        </a:rPr>
                        <a:t>Limite por evento</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5000"/>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405275">
                <a:tc>
                  <a:txBody>
                    <a:bodyPr/>
                    <a:lstStyle/>
                    <a:p>
                      <a:pPr marL="0" marR="0" lvl="0" indent="0" algn="ctr" rtl="0">
                        <a:lnSpc>
                          <a:spcPct val="100000"/>
                        </a:lnSpc>
                        <a:spcBef>
                          <a:spcPts val="0"/>
                        </a:spcBef>
                        <a:spcAft>
                          <a:spcPts val="0"/>
                        </a:spcAft>
                        <a:buClr>
                          <a:srgbClr val="001E64"/>
                        </a:buClr>
                        <a:buSzPts val="1100"/>
                        <a:buFont typeface="Calibri"/>
                        <a:buNone/>
                      </a:pPr>
                      <a:r>
                        <a:rPr lang="pt-BR" sz="900" b="1" u="none" strike="noStrike" cap="none">
                          <a:solidFill>
                            <a:srgbClr val="001E64"/>
                          </a:solidFill>
                          <a:latin typeface="Calibri"/>
                          <a:ea typeface="Calibri"/>
                          <a:cs typeface="Calibri"/>
                          <a:sym typeface="Calibri"/>
                        </a:rPr>
                        <a:t>Consultas Médicas</a:t>
                      </a:r>
                      <a:endParaRPr sz="900" u="none" strike="noStrike" cap="none">
                        <a:solidFill>
                          <a:srgbClr val="001E64"/>
                        </a:solidFill>
                        <a:latin typeface="Calibri"/>
                        <a:ea typeface="Calibri"/>
                        <a:cs typeface="Calibri"/>
                        <a:sym typeface="Calibri"/>
                      </a:endParaRPr>
                    </a:p>
                  </a:txBody>
                  <a:tcPr marL="87375" marR="87375" marT="43700" marB="43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rowSpan="6">
                  <a:txBody>
                    <a:bodyPr/>
                    <a:lstStyle/>
                    <a:p>
                      <a:pPr marL="0" marR="0" lvl="0" indent="0" algn="ctr" rtl="0">
                        <a:lnSpc>
                          <a:spcPct val="100000"/>
                        </a:lnSpc>
                        <a:spcBef>
                          <a:spcPts val="0"/>
                        </a:spcBef>
                        <a:spcAft>
                          <a:spcPts val="0"/>
                        </a:spcAft>
                        <a:buClr>
                          <a:srgbClr val="000000"/>
                        </a:buClr>
                        <a:buSzPts val="900"/>
                        <a:buFont typeface="Arial"/>
                        <a:buNone/>
                      </a:pPr>
                      <a:r>
                        <a:rPr lang="pt-BR" sz="900" b="1" i="0" u="none" strike="noStrike" cap="none">
                          <a:solidFill>
                            <a:srgbClr val="001E64"/>
                          </a:solidFill>
                          <a:latin typeface="Calibri"/>
                          <a:ea typeface="Calibri"/>
                          <a:cs typeface="Calibri"/>
                          <a:sym typeface="Calibri"/>
                        </a:rPr>
                        <a:t>30%</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3</a:t>
                      </a:r>
                      <a:r>
                        <a:rPr lang="pt-BR" sz="900" u="none" strike="noStrike" cap="none">
                          <a:solidFill>
                            <a:srgbClr val="002060"/>
                          </a:solidFill>
                          <a:latin typeface="Calibri"/>
                          <a:ea typeface="Calibri"/>
                          <a:cs typeface="Calibri"/>
                          <a:sym typeface="Calibri"/>
                        </a:rPr>
                        <a:t>0</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98</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4</a:t>
                      </a:r>
                      <a:r>
                        <a:rPr lang="pt-BR" sz="900" u="none" strike="noStrike" cap="none">
                          <a:solidFill>
                            <a:srgbClr val="002060"/>
                          </a:solidFill>
                          <a:latin typeface="Calibri"/>
                          <a:ea typeface="Calibri"/>
                          <a:cs typeface="Calibri"/>
                          <a:sym typeface="Calibri"/>
                        </a:rPr>
                        <a:t>1</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3</a:t>
                      </a:r>
                      <a:r>
                        <a:rPr lang="pt-BR" sz="900" b="0" i="0" u="none" strike="noStrike" cap="none">
                          <a:solidFill>
                            <a:srgbClr val="002060"/>
                          </a:solidFill>
                          <a:latin typeface="Calibri"/>
                          <a:ea typeface="Calibri"/>
                          <a:cs typeface="Calibri"/>
                          <a:sym typeface="Calibri"/>
                        </a:rPr>
                        <a:t>0</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4</a:t>
                      </a:r>
                      <a:r>
                        <a:rPr lang="pt-BR" sz="900" u="none" strike="noStrike" cap="none">
                          <a:solidFill>
                            <a:srgbClr val="002060"/>
                          </a:solidFill>
                          <a:latin typeface="Calibri"/>
                          <a:ea typeface="Calibri"/>
                          <a:cs typeface="Calibri"/>
                          <a:sym typeface="Calibri"/>
                        </a:rPr>
                        <a:t>1</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3</a:t>
                      </a:r>
                      <a:r>
                        <a:rPr lang="pt-BR" sz="900" b="0" i="0" u="none" strike="noStrike" cap="none">
                          <a:solidFill>
                            <a:srgbClr val="002060"/>
                          </a:solidFill>
                          <a:latin typeface="Calibri"/>
                          <a:ea typeface="Calibri"/>
                          <a:cs typeface="Calibri"/>
                          <a:sym typeface="Calibri"/>
                        </a:rPr>
                        <a:t>0</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7</a:t>
                      </a:r>
                      <a:r>
                        <a:rPr lang="pt-BR" sz="900" u="none" strike="noStrike" cap="none">
                          <a:solidFill>
                            <a:srgbClr val="002060"/>
                          </a:solidFill>
                          <a:latin typeface="Calibri"/>
                          <a:ea typeface="Calibri"/>
                          <a:cs typeface="Calibri"/>
                          <a:sym typeface="Calibri"/>
                        </a:rPr>
                        <a:t>7</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45</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7</a:t>
                      </a:r>
                      <a:r>
                        <a:rPr lang="pt-BR" sz="900" u="none" strike="noStrike" cap="none">
                          <a:solidFill>
                            <a:srgbClr val="002060"/>
                          </a:solidFill>
                          <a:latin typeface="Calibri"/>
                          <a:ea typeface="Calibri"/>
                          <a:cs typeface="Calibri"/>
                          <a:sym typeface="Calibri"/>
                        </a:rPr>
                        <a:t>7</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45</a:t>
                      </a:r>
                      <a:endParaRPr sz="900" u="none" strike="noStrike" cap="none">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15</a:t>
                      </a:r>
                      <a:r>
                        <a:rPr lang="pt-BR" sz="900" u="none" strike="noStrike" cap="none">
                          <a:solidFill>
                            <a:srgbClr val="002060"/>
                          </a:solidFill>
                          <a:latin typeface="Calibri"/>
                          <a:ea typeface="Calibri"/>
                          <a:cs typeface="Calibri"/>
                          <a:sym typeface="Calibri"/>
                        </a:rPr>
                        <a:t>4</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89</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17</a:t>
                      </a:r>
                      <a:r>
                        <a:rPr lang="pt-BR" sz="900" u="none" strike="noStrike" cap="none">
                          <a:solidFill>
                            <a:srgbClr val="002060"/>
                          </a:solidFill>
                          <a:latin typeface="Calibri"/>
                          <a:ea typeface="Calibri"/>
                          <a:cs typeface="Calibri"/>
                          <a:sym typeface="Calibri"/>
                        </a:rPr>
                        <a:t>5</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54</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extLst>
                  <a:ext uri="{0D108BD9-81ED-4DB2-BD59-A6C34878D82A}">
                    <a16:rowId xmlns:a16="http://schemas.microsoft.com/office/drawing/2014/main" val="10002"/>
                  </a:ext>
                </a:extLst>
              </a:tr>
              <a:tr h="405275">
                <a:tc>
                  <a:txBody>
                    <a:bodyPr/>
                    <a:lstStyle/>
                    <a:p>
                      <a:pPr marL="0" marR="0" lvl="0" indent="0" algn="ctr" rtl="0">
                        <a:lnSpc>
                          <a:spcPct val="100000"/>
                        </a:lnSpc>
                        <a:spcBef>
                          <a:spcPts val="0"/>
                        </a:spcBef>
                        <a:spcAft>
                          <a:spcPts val="0"/>
                        </a:spcAft>
                        <a:buClr>
                          <a:srgbClr val="001E64"/>
                        </a:buClr>
                        <a:buSzPts val="1100"/>
                        <a:buFont typeface="Calibri"/>
                        <a:buNone/>
                      </a:pPr>
                      <a:r>
                        <a:rPr lang="pt-BR" sz="900" b="1" u="none" strike="noStrike" cap="none">
                          <a:solidFill>
                            <a:srgbClr val="001E64"/>
                          </a:solidFill>
                          <a:latin typeface="Calibri"/>
                          <a:ea typeface="Calibri"/>
                          <a:cs typeface="Calibri"/>
                          <a:sym typeface="Calibri"/>
                        </a:rPr>
                        <a:t>Atendimento em</a:t>
                      </a:r>
                      <a:endParaRPr sz="900" u="none" strike="noStrike" cap="none">
                        <a:solidFill>
                          <a:srgbClr val="001E64"/>
                        </a:solidFill>
                        <a:latin typeface="Calibri"/>
                        <a:ea typeface="Calibri"/>
                        <a:cs typeface="Calibri"/>
                        <a:sym typeface="Calibri"/>
                      </a:endParaRPr>
                    </a:p>
                    <a:p>
                      <a:pPr marL="0" marR="0" lvl="0" indent="0" algn="ctr" rtl="0">
                        <a:lnSpc>
                          <a:spcPct val="100000"/>
                        </a:lnSpc>
                        <a:spcBef>
                          <a:spcPts val="0"/>
                        </a:spcBef>
                        <a:spcAft>
                          <a:spcPts val="0"/>
                        </a:spcAft>
                        <a:buClr>
                          <a:srgbClr val="001E64"/>
                        </a:buClr>
                        <a:buSzPts val="1100"/>
                        <a:buFont typeface="Calibri"/>
                        <a:buNone/>
                      </a:pPr>
                      <a:r>
                        <a:rPr lang="pt-BR" sz="900" b="1" u="none" strike="noStrike" cap="none">
                          <a:solidFill>
                            <a:srgbClr val="001E64"/>
                          </a:solidFill>
                          <a:latin typeface="Calibri"/>
                          <a:ea typeface="Calibri"/>
                          <a:cs typeface="Calibri"/>
                          <a:sym typeface="Calibri"/>
                        </a:rPr>
                        <a:t>Pronto Socorro</a:t>
                      </a:r>
                      <a:endParaRPr sz="900" b="1" i="0" u="none" strike="noStrike" cap="none">
                        <a:solidFill>
                          <a:srgbClr val="001E64"/>
                        </a:solidFill>
                        <a:latin typeface="Calibri"/>
                        <a:ea typeface="Calibri"/>
                        <a:cs typeface="Calibri"/>
                        <a:sym typeface="Calibri"/>
                      </a:endParaRPr>
                    </a:p>
                  </a:txBody>
                  <a:tcPr marL="87375" marR="87375" marT="43700" marB="43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vMerge="1">
                  <a:txBody>
                    <a:bodyPr/>
                    <a:lstStyle/>
                    <a:p>
                      <a:endParaRPr lang="pt-BR"/>
                    </a:p>
                  </a:txBody>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 9</a:t>
                      </a:r>
                      <a:r>
                        <a:rPr lang="pt-BR" sz="900" u="none" strike="noStrike" cap="none">
                          <a:solidFill>
                            <a:srgbClr val="002060"/>
                          </a:solidFill>
                          <a:latin typeface="Calibri"/>
                          <a:ea typeface="Calibri"/>
                          <a:cs typeface="Calibri"/>
                          <a:sym typeface="Calibri"/>
                        </a:rPr>
                        <a:t>2</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93</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 12</a:t>
                      </a:r>
                      <a:r>
                        <a:rPr lang="pt-BR" sz="900" u="none" strike="noStrike" cap="none">
                          <a:solidFill>
                            <a:srgbClr val="002060"/>
                          </a:solidFill>
                          <a:latin typeface="Calibri"/>
                          <a:ea typeface="Calibri"/>
                          <a:cs typeface="Calibri"/>
                          <a:sym typeface="Calibri"/>
                        </a:rPr>
                        <a:t>9</a:t>
                      </a:r>
                      <a:r>
                        <a:rPr lang="pt-BR" sz="900" b="0" i="0" u="none" strike="noStrike" cap="none">
                          <a:solidFill>
                            <a:srgbClr val="002060"/>
                          </a:solidFill>
                          <a:latin typeface="Calibri"/>
                          <a:ea typeface="Calibri"/>
                          <a:cs typeface="Calibri"/>
                          <a:sym typeface="Calibri"/>
                        </a:rPr>
                        <a:t>,0</a:t>
                      </a:r>
                      <a:r>
                        <a:rPr lang="pt-BR" sz="900" u="none" strike="noStrike" cap="none">
                          <a:solidFill>
                            <a:srgbClr val="002060"/>
                          </a:solidFill>
                          <a:latin typeface="Calibri"/>
                          <a:ea typeface="Calibri"/>
                          <a:cs typeface="Calibri"/>
                          <a:sym typeface="Calibri"/>
                        </a:rPr>
                        <a:t>8</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 12</a:t>
                      </a:r>
                      <a:r>
                        <a:rPr lang="pt-BR" sz="900" u="none" strike="noStrike" cap="none">
                          <a:solidFill>
                            <a:srgbClr val="002060"/>
                          </a:solidFill>
                          <a:latin typeface="Calibri"/>
                          <a:ea typeface="Calibri"/>
                          <a:cs typeface="Calibri"/>
                          <a:sym typeface="Calibri"/>
                        </a:rPr>
                        <a:t>9</a:t>
                      </a:r>
                      <a:r>
                        <a:rPr lang="pt-BR" sz="900" b="0" i="0" u="none" strike="noStrike" cap="none">
                          <a:solidFill>
                            <a:srgbClr val="002060"/>
                          </a:solidFill>
                          <a:latin typeface="Calibri"/>
                          <a:ea typeface="Calibri"/>
                          <a:cs typeface="Calibri"/>
                          <a:sym typeface="Calibri"/>
                        </a:rPr>
                        <a:t>,0</a:t>
                      </a:r>
                      <a:r>
                        <a:rPr lang="pt-BR" sz="900" u="none" strike="noStrike" cap="none">
                          <a:solidFill>
                            <a:srgbClr val="002060"/>
                          </a:solidFill>
                          <a:latin typeface="Calibri"/>
                          <a:ea typeface="Calibri"/>
                          <a:cs typeface="Calibri"/>
                          <a:sym typeface="Calibri"/>
                        </a:rPr>
                        <a:t>8</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14</a:t>
                      </a:r>
                      <a:r>
                        <a:rPr lang="pt-BR" sz="900" u="none" strike="noStrike" cap="none">
                          <a:solidFill>
                            <a:srgbClr val="002060"/>
                          </a:solidFill>
                          <a:latin typeface="Calibri"/>
                          <a:ea typeface="Calibri"/>
                          <a:cs typeface="Calibri"/>
                          <a:sym typeface="Calibri"/>
                        </a:rPr>
                        <a:t>4</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56</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14</a:t>
                      </a:r>
                      <a:r>
                        <a:rPr lang="pt-BR" sz="900" u="none" strike="noStrike" cap="none">
                          <a:solidFill>
                            <a:srgbClr val="002060"/>
                          </a:solidFill>
                          <a:latin typeface="Calibri"/>
                          <a:ea typeface="Calibri"/>
                          <a:cs typeface="Calibri"/>
                          <a:sym typeface="Calibri"/>
                        </a:rPr>
                        <a:t>4</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56</a:t>
                      </a:r>
                      <a:endParaRPr sz="900" u="none" strike="noStrike" cap="none">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 3</a:t>
                      </a:r>
                      <a:r>
                        <a:rPr lang="pt-BR" sz="900" u="none" strike="noStrike" cap="none">
                          <a:solidFill>
                            <a:srgbClr val="002060"/>
                          </a:solidFill>
                          <a:latin typeface="Calibri"/>
                          <a:ea typeface="Calibri"/>
                          <a:cs typeface="Calibri"/>
                          <a:sym typeface="Calibri"/>
                        </a:rPr>
                        <a:t>30</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43</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 3</a:t>
                      </a:r>
                      <a:r>
                        <a:rPr lang="pt-BR" sz="900" u="none" strike="noStrike" cap="none">
                          <a:solidFill>
                            <a:srgbClr val="002060"/>
                          </a:solidFill>
                          <a:latin typeface="Calibri"/>
                          <a:ea typeface="Calibri"/>
                          <a:cs typeface="Calibri"/>
                          <a:sym typeface="Calibri"/>
                        </a:rPr>
                        <a:t>61</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41</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extLst>
                  <a:ext uri="{0D108BD9-81ED-4DB2-BD59-A6C34878D82A}">
                    <a16:rowId xmlns:a16="http://schemas.microsoft.com/office/drawing/2014/main" val="10003"/>
                  </a:ext>
                </a:extLst>
              </a:tr>
              <a:tr h="405275">
                <a:tc>
                  <a:txBody>
                    <a:bodyPr/>
                    <a:lstStyle/>
                    <a:p>
                      <a:pPr marL="0" marR="0" lvl="0" indent="0" algn="ctr" rtl="0">
                        <a:lnSpc>
                          <a:spcPct val="100000"/>
                        </a:lnSpc>
                        <a:spcBef>
                          <a:spcPts val="0"/>
                        </a:spcBef>
                        <a:spcAft>
                          <a:spcPts val="0"/>
                        </a:spcAft>
                        <a:buClr>
                          <a:srgbClr val="001E64"/>
                        </a:buClr>
                        <a:buSzPts val="1100"/>
                        <a:buFont typeface="Calibri"/>
                        <a:buNone/>
                      </a:pPr>
                      <a:r>
                        <a:rPr lang="pt-BR" sz="900" b="1" i="0" u="none" strike="noStrike" cap="none">
                          <a:solidFill>
                            <a:srgbClr val="001E64"/>
                          </a:solidFill>
                          <a:latin typeface="Calibri"/>
                          <a:ea typeface="Calibri"/>
                          <a:cs typeface="Calibri"/>
                          <a:sym typeface="Calibri"/>
                        </a:rPr>
                        <a:t>Exames complementares A</a:t>
                      </a:r>
                      <a:endParaRPr sz="900" b="1" i="0" u="none" strike="noStrike" cap="none">
                        <a:solidFill>
                          <a:srgbClr val="001E64"/>
                        </a:solidFill>
                        <a:latin typeface="Calibri"/>
                        <a:ea typeface="Calibri"/>
                        <a:cs typeface="Calibri"/>
                        <a:sym typeface="Calibri"/>
                      </a:endParaRPr>
                    </a:p>
                  </a:txBody>
                  <a:tcPr marL="87375" marR="87375" marT="43700" marB="43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vMerge="1">
                  <a:txBody>
                    <a:bodyPr/>
                    <a:lstStyle/>
                    <a:p>
                      <a:endParaRPr lang="pt-BR"/>
                    </a:p>
                  </a:txBody>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5</a:t>
                      </a:r>
                      <a:r>
                        <a:rPr lang="pt-BR" sz="900" u="none" strike="noStrike" cap="none">
                          <a:solidFill>
                            <a:srgbClr val="002060"/>
                          </a:solidFill>
                          <a:latin typeface="Calibri"/>
                          <a:ea typeface="Calibri"/>
                          <a:cs typeface="Calibri"/>
                          <a:sym typeface="Calibri"/>
                        </a:rPr>
                        <a:t>1</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63</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6</a:t>
                      </a:r>
                      <a:r>
                        <a:rPr lang="pt-BR" sz="900" u="none" strike="noStrike" cap="none">
                          <a:solidFill>
                            <a:srgbClr val="002060"/>
                          </a:solidFill>
                          <a:latin typeface="Calibri"/>
                          <a:ea typeface="Calibri"/>
                          <a:cs typeface="Calibri"/>
                          <a:sym typeface="Calibri"/>
                        </a:rPr>
                        <a:t>1</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96</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6</a:t>
                      </a:r>
                      <a:r>
                        <a:rPr lang="pt-BR" sz="900" u="none" strike="noStrike" cap="none">
                          <a:solidFill>
                            <a:srgbClr val="002060"/>
                          </a:solidFill>
                          <a:latin typeface="Calibri"/>
                          <a:ea typeface="Calibri"/>
                          <a:cs typeface="Calibri"/>
                          <a:sym typeface="Calibri"/>
                        </a:rPr>
                        <a:t>1</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96</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 7</a:t>
                      </a:r>
                      <a:r>
                        <a:rPr lang="pt-BR" sz="900" u="none" strike="noStrike" cap="none">
                          <a:solidFill>
                            <a:srgbClr val="002060"/>
                          </a:solidFill>
                          <a:latin typeface="Calibri"/>
                          <a:ea typeface="Calibri"/>
                          <a:cs typeface="Calibri"/>
                          <a:sym typeface="Calibri"/>
                        </a:rPr>
                        <a:t>2</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28</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 7</a:t>
                      </a:r>
                      <a:r>
                        <a:rPr lang="pt-BR" sz="900" u="none" strike="noStrike" cap="none">
                          <a:solidFill>
                            <a:srgbClr val="002060"/>
                          </a:solidFill>
                          <a:latin typeface="Calibri"/>
                          <a:ea typeface="Calibri"/>
                          <a:cs typeface="Calibri"/>
                          <a:sym typeface="Calibri"/>
                        </a:rPr>
                        <a:t>2</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28</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 8</a:t>
                      </a:r>
                      <a:r>
                        <a:rPr lang="pt-BR" sz="900" u="none" strike="noStrike" cap="none">
                          <a:solidFill>
                            <a:srgbClr val="002060"/>
                          </a:solidFill>
                          <a:latin typeface="Calibri"/>
                          <a:ea typeface="Calibri"/>
                          <a:cs typeface="Calibri"/>
                          <a:sym typeface="Calibri"/>
                        </a:rPr>
                        <a:t>2</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61</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 9</a:t>
                      </a:r>
                      <a:r>
                        <a:rPr lang="pt-BR" sz="900" u="none" strike="noStrike" cap="none">
                          <a:solidFill>
                            <a:srgbClr val="002060"/>
                          </a:solidFill>
                          <a:latin typeface="Calibri"/>
                          <a:ea typeface="Calibri"/>
                          <a:cs typeface="Calibri"/>
                          <a:sym typeface="Calibri"/>
                        </a:rPr>
                        <a:t>2</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93</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extLst>
                  <a:ext uri="{0D108BD9-81ED-4DB2-BD59-A6C34878D82A}">
                    <a16:rowId xmlns:a16="http://schemas.microsoft.com/office/drawing/2014/main" val="10004"/>
                  </a:ext>
                </a:extLst>
              </a:tr>
              <a:tr h="405275">
                <a:tc>
                  <a:txBody>
                    <a:bodyPr/>
                    <a:lstStyle/>
                    <a:p>
                      <a:pPr marL="0" marR="0" lvl="0" indent="0" algn="ctr" rtl="0">
                        <a:lnSpc>
                          <a:spcPct val="100000"/>
                        </a:lnSpc>
                        <a:spcBef>
                          <a:spcPts val="0"/>
                        </a:spcBef>
                        <a:spcAft>
                          <a:spcPts val="0"/>
                        </a:spcAft>
                        <a:buClr>
                          <a:srgbClr val="001E64"/>
                        </a:buClr>
                        <a:buSzPts val="1100"/>
                        <a:buFont typeface="Calibri"/>
                        <a:buNone/>
                      </a:pPr>
                      <a:r>
                        <a:rPr lang="pt-BR" sz="900" b="1" i="0" u="none" strike="noStrike" cap="none">
                          <a:solidFill>
                            <a:srgbClr val="001E64"/>
                          </a:solidFill>
                          <a:latin typeface="Calibri"/>
                          <a:ea typeface="Calibri"/>
                          <a:cs typeface="Calibri"/>
                          <a:sym typeface="Calibri"/>
                        </a:rPr>
                        <a:t>Exames complementares B</a:t>
                      </a:r>
                      <a:endParaRPr sz="900" b="1" i="0" u="none" strike="noStrike" cap="none">
                        <a:solidFill>
                          <a:srgbClr val="001E64"/>
                        </a:solidFill>
                        <a:latin typeface="Calibri"/>
                        <a:ea typeface="Calibri"/>
                        <a:cs typeface="Calibri"/>
                        <a:sym typeface="Calibri"/>
                      </a:endParaRPr>
                    </a:p>
                  </a:txBody>
                  <a:tcPr marL="87375" marR="87375" marT="43700" marB="43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vMerge="1">
                  <a:txBody>
                    <a:bodyPr/>
                    <a:lstStyle/>
                    <a:p>
                      <a:endParaRPr lang="pt-BR"/>
                    </a:p>
                  </a:txBody>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12</a:t>
                      </a:r>
                      <a:r>
                        <a:rPr lang="pt-BR" sz="900" u="none" strike="noStrike" cap="none">
                          <a:solidFill>
                            <a:srgbClr val="002060"/>
                          </a:solidFill>
                          <a:latin typeface="Calibri"/>
                          <a:ea typeface="Calibri"/>
                          <a:cs typeface="Calibri"/>
                          <a:sym typeface="Calibri"/>
                        </a:rPr>
                        <a:t>3</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91</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15</a:t>
                      </a:r>
                      <a:r>
                        <a:rPr lang="pt-BR" sz="900" u="none" strike="noStrike" cap="none">
                          <a:solidFill>
                            <a:srgbClr val="002060"/>
                          </a:solidFill>
                          <a:latin typeface="Calibri"/>
                          <a:ea typeface="Calibri"/>
                          <a:cs typeface="Calibri"/>
                          <a:sym typeface="Calibri"/>
                        </a:rPr>
                        <a:t>4</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89</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15</a:t>
                      </a:r>
                      <a:r>
                        <a:rPr lang="pt-BR" sz="900" u="none" strike="noStrike" cap="none">
                          <a:solidFill>
                            <a:srgbClr val="002060"/>
                          </a:solidFill>
                          <a:latin typeface="Calibri"/>
                          <a:ea typeface="Calibri"/>
                          <a:cs typeface="Calibri"/>
                          <a:sym typeface="Calibri"/>
                        </a:rPr>
                        <a:t>4</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89</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17</a:t>
                      </a:r>
                      <a:r>
                        <a:rPr lang="pt-BR" sz="900" u="none" strike="noStrike" cap="none">
                          <a:solidFill>
                            <a:srgbClr val="002060"/>
                          </a:solidFill>
                          <a:latin typeface="Calibri"/>
                          <a:ea typeface="Calibri"/>
                          <a:cs typeface="Calibri"/>
                          <a:sym typeface="Calibri"/>
                        </a:rPr>
                        <a:t>5</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54</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17</a:t>
                      </a:r>
                      <a:r>
                        <a:rPr lang="pt-BR" sz="900" u="none" strike="noStrike" cap="none">
                          <a:solidFill>
                            <a:srgbClr val="002060"/>
                          </a:solidFill>
                          <a:latin typeface="Calibri"/>
                          <a:ea typeface="Calibri"/>
                          <a:cs typeface="Calibri"/>
                          <a:sym typeface="Calibri"/>
                        </a:rPr>
                        <a:t>5</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54</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 20</a:t>
                      </a:r>
                      <a:r>
                        <a:rPr lang="pt-BR" sz="900" u="none" strike="noStrike" cap="none">
                          <a:solidFill>
                            <a:srgbClr val="002060"/>
                          </a:solidFill>
                          <a:latin typeface="Calibri"/>
                          <a:ea typeface="Calibri"/>
                          <a:cs typeface="Calibri"/>
                          <a:sym typeface="Calibri"/>
                        </a:rPr>
                        <a:t>6</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52</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 3</a:t>
                      </a:r>
                      <a:r>
                        <a:rPr lang="pt-BR" sz="900" u="none" strike="noStrike" cap="none">
                          <a:solidFill>
                            <a:srgbClr val="002060"/>
                          </a:solidFill>
                          <a:latin typeface="Calibri"/>
                          <a:ea typeface="Calibri"/>
                          <a:cs typeface="Calibri"/>
                          <a:sym typeface="Calibri"/>
                        </a:rPr>
                        <a:t>61</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41</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extLst>
                  <a:ext uri="{0D108BD9-81ED-4DB2-BD59-A6C34878D82A}">
                    <a16:rowId xmlns:a16="http://schemas.microsoft.com/office/drawing/2014/main" val="10005"/>
                  </a:ext>
                </a:extLst>
              </a:tr>
              <a:tr h="405275">
                <a:tc>
                  <a:txBody>
                    <a:bodyPr/>
                    <a:lstStyle/>
                    <a:p>
                      <a:pPr marL="0" marR="0" lvl="0" indent="0" algn="ctr" rtl="0">
                        <a:lnSpc>
                          <a:spcPct val="100000"/>
                        </a:lnSpc>
                        <a:spcBef>
                          <a:spcPts val="0"/>
                        </a:spcBef>
                        <a:spcAft>
                          <a:spcPts val="0"/>
                        </a:spcAft>
                        <a:buClr>
                          <a:srgbClr val="001E64"/>
                        </a:buClr>
                        <a:buSzPts val="1100"/>
                        <a:buFont typeface="Calibri"/>
                        <a:buNone/>
                      </a:pPr>
                      <a:r>
                        <a:rPr lang="pt-BR" sz="900" b="1" i="0" u="none" strike="noStrike" cap="none">
                          <a:solidFill>
                            <a:srgbClr val="001E64"/>
                          </a:solidFill>
                          <a:latin typeface="Calibri"/>
                          <a:ea typeface="Calibri"/>
                          <a:cs typeface="Calibri"/>
                          <a:sym typeface="Calibri"/>
                        </a:rPr>
                        <a:t>Procedimentos ambulatoriais</a:t>
                      </a:r>
                      <a:endParaRPr sz="1400" u="none" strike="noStrike" cap="none"/>
                    </a:p>
                  </a:txBody>
                  <a:tcPr marL="87375" marR="87375" marT="43700" marB="43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vMerge="1">
                  <a:txBody>
                    <a:bodyPr/>
                    <a:lstStyle/>
                    <a:p>
                      <a:endParaRPr lang="pt-BR"/>
                    </a:p>
                  </a:txBody>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15</a:t>
                      </a:r>
                      <a:r>
                        <a:rPr lang="pt-BR" sz="900" u="none" strike="noStrike" cap="none">
                          <a:solidFill>
                            <a:srgbClr val="002060"/>
                          </a:solidFill>
                          <a:latin typeface="Calibri"/>
                          <a:ea typeface="Calibri"/>
                          <a:cs typeface="Calibri"/>
                          <a:sym typeface="Calibri"/>
                        </a:rPr>
                        <a:t>4</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89</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16</a:t>
                      </a:r>
                      <a:r>
                        <a:rPr lang="pt-BR" sz="900" u="none" strike="noStrike" cap="none">
                          <a:solidFill>
                            <a:srgbClr val="002060"/>
                          </a:solidFill>
                          <a:latin typeface="Calibri"/>
                          <a:ea typeface="Calibri"/>
                          <a:cs typeface="Calibri"/>
                          <a:sym typeface="Calibri"/>
                        </a:rPr>
                        <a:t>5</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22</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16</a:t>
                      </a:r>
                      <a:r>
                        <a:rPr lang="pt-BR" sz="900" u="none" strike="noStrike" cap="none">
                          <a:solidFill>
                            <a:srgbClr val="002060"/>
                          </a:solidFill>
                          <a:latin typeface="Calibri"/>
                          <a:ea typeface="Calibri"/>
                          <a:cs typeface="Calibri"/>
                          <a:sym typeface="Calibri"/>
                        </a:rPr>
                        <a:t>5</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22</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20</a:t>
                      </a:r>
                      <a:r>
                        <a:rPr lang="pt-BR" sz="900" u="none" strike="noStrike" cap="none">
                          <a:solidFill>
                            <a:srgbClr val="002060"/>
                          </a:solidFill>
                          <a:latin typeface="Calibri"/>
                          <a:ea typeface="Calibri"/>
                          <a:cs typeface="Calibri"/>
                          <a:sym typeface="Calibri"/>
                        </a:rPr>
                        <a:t>6</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52</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20</a:t>
                      </a:r>
                      <a:r>
                        <a:rPr lang="pt-BR" sz="900" u="none" strike="noStrike" cap="none">
                          <a:solidFill>
                            <a:srgbClr val="002060"/>
                          </a:solidFill>
                          <a:latin typeface="Calibri"/>
                          <a:ea typeface="Calibri"/>
                          <a:cs typeface="Calibri"/>
                          <a:sym typeface="Calibri"/>
                        </a:rPr>
                        <a:t>6</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52</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25</a:t>
                      </a:r>
                      <a:r>
                        <a:rPr lang="pt-BR" sz="900" u="none" strike="noStrike" cap="none">
                          <a:solidFill>
                            <a:srgbClr val="002060"/>
                          </a:solidFill>
                          <a:latin typeface="Calibri"/>
                          <a:ea typeface="Calibri"/>
                          <a:cs typeface="Calibri"/>
                          <a:sym typeface="Calibri"/>
                        </a:rPr>
                        <a:t>8</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15</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4</a:t>
                      </a:r>
                      <a:r>
                        <a:rPr lang="pt-BR" sz="900" u="none" strike="noStrike" cap="none">
                          <a:solidFill>
                            <a:srgbClr val="002060"/>
                          </a:solidFill>
                          <a:latin typeface="Calibri"/>
                          <a:ea typeface="Calibri"/>
                          <a:cs typeface="Calibri"/>
                          <a:sym typeface="Calibri"/>
                        </a:rPr>
                        <a:t>13</a:t>
                      </a:r>
                      <a:r>
                        <a:rPr lang="pt-BR" sz="900" b="0" i="0" u="none" strike="noStrike" cap="none">
                          <a:solidFill>
                            <a:srgbClr val="002060"/>
                          </a:solidFill>
                          <a:latin typeface="Calibri"/>
                          <a:ea typeface="Calibri"/>
                          <a:cs typeface="Calibri"/>
                          <a:sym typeface="Calibri"/>
                        </a:rPr>
                        <a:t>,0</a:t>
                      </a:r>
                      <a:r>
                        <a:rPr lang="pt-BR" sz="900" u="none" strike="noStrike" cap="none">
                          <a:solidFill>
                            <a:srgbClr val="002060"/>
                          </a:solidFill>
                          <a:latin typeface="Calibri"/>
                          <a:ea typeface="Calibri"/>
                          <a:cs typeface="Calibri"/>
                          <a:sym typeface="Calibri"/>
                        </a:rPr>
                        <a:t>4</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extLst>
                  <a:ext uri="{0D108BD9-81ED-4DB2-BD59-A6C34878D82A}">
                    <a16:rowId xmlns:a16="http://schemas.microsoft.com/office/drawing/2014/main" val="10006"/>
                  </a:ext>
                </a:extLst>
              </a:tr>
              <a:tr h="405275">
                <a:tc>
                  <a:txBody>
                    <a:bodyPr/>
                    <a:lstStyle/>
                    <a:p>
                      <a:pPr marL="0" marR="0" lvl="0" indent="0" algn="ctr" rtl="0">
                        <a:lnSpc>
                          <a:spcPct val="100000"/>
                        </a:lnSpc>
                        <a:spcBef>
                          <a:spcPts val="0"/>
                        </a:spcBef>
                        <a:spcAft>
                          <a:spcPts val="0"/>
                        </a:spcAft>
                        <a:buClr>
                          <a:srgbClr val="001E64"/>
                        </a:buClr>
                        <a:buSzPts val="1100"/>
                        <a:buFont typeface="Calibri"/>
                        <a:buNone/>
                      </a:pPr>
                      <a:r>
                        <a:rPr lang="pt-BR" sz="900" b="1" i="0" u="none" strike="noStrike" cap="none">
                          <a:solidFill>
                            <a:srgbClr val="001E64"/>
                          </a:solidFill>
                          <a:latin typeface="Calibri"/>
                          <a:ea typeface="Calibri"/>
                          <a:cs typeface="Calibri"/>
                          <a:sym typeface="Calibri"/>
                        </a:rPr>
                        <a:t>Terapias</a:t>
                      </a:r>
                      <a:endParaRPr sz="900" b="1" i="0" u="none" strike="noStrike" cap="none">
                        <a:solidFill>
                          <a:srgbClr val="001E64"/>
                        </a:solidFill>
                        <a:latin typeface="Calibri"/>
                        <a:ea typeface="Calibri"/>
                        <a:cs typeface="Calibri"/>
                        <a:sym typeface="Calibri"/>
                      </a:endParaRPr>
                    </a:p>
                  </a:txBody>
                  <a:tcPr marL="87375" marR="87375" marT="43700" marB="43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vMerge="1">
                  <a:txBody>
                    <a:bodyPr/>
                    <a:lstStyle/>
                    <a:p>
                      <a:endParaRPr lang="pt-BR"/>
                    </a:p>
                  </a:txBody>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5</a:t>
                      </a:r>
                      <a:r>
                        <a:rPr lang="pt-BR" sz="900" u="none" strike="noStrike" cap="none">
                          <a:solidFill>
                            <a:srgbClr val="002060"/>
                          </a:solidFill>
                          <a:latin typeface="Calibri"/>
                          <a:ea typeface="Calibri"/>
                          <a:cs typeface="Calibri"/>
                          <a:sym typeface="Calibri"/>
                        </a:rPr>
                        <a:t>1</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63</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6</a:t>
                      </a:r>
                      <a:r>
                        <a:rPr lang="pt-BR" sz="900" u="none" strike="noStrike" cap="none">
                          <a:solidFill>
                            <a:srgbClr val="002060"/>
                          </a:solidFill>
                          <a:latin typeface="Calibri"/>
                          <a:ea typeface="Calibri"/>
                          <a:cs typeface="Calibri"/>
                          <a:sym typeface="Calibri"/>
                        </a:rPr>
                        <a:t>1</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96</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6</a:t>
                      </a:r>
                      <a:r>
                        <a:rPr lang="pt-BR" sz="900" u="none" strike="noStrike" cap="none">
                          <a:solidFill>
                            <a:srgbClr val="002060"/>
                          </a:solidFill>
                          <a:latin typeface="Calibri"/>
                          <a:ea typeface="Calibri"/>
                          <a:cs typeface="Calibri"/>
                          <a:sym typeface="Calibri"/>
                        </a:rPr>
                        <a:t>1</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96</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 7</a:t>
                      </a:r>
                      <a:r>
                        <a:rPr lang="pt-BR" sz="900" u="none" strike="noStrike" cap="none">
                          <a:solidFill>
                            <a:srgbClr val="002060"/>
                          </a:solidFill>
                          <a:latin typeface="Calibri"/>
                          <a:ea typeface="Calibri"/>
                          <a:cs typeface="Calibri"/>
                          <a:sym typeface="Calibri"/>
                        </a:rPr>
                        <a:t>2</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28</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 7</a:t>
                      </a:r>
                      <a:r>
                        <a:rPr lang="pt-BR" sz="900" u="none" strike="noStrike" cap="none">
                          <a:solidFill>
                            <a:srgbClr val="002060"/>
                          </a:solidFill>
                          <a:latin typeface="Calibri"/>
                          <a:ea typeface="Calibri"/>
                          <a:cs typeface="Calibri"/>
                          <a:sym typeface="Calibri"/>
                        </a:rPr>
                        <a:t>2</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28</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 9</a:t>
                      </a:r>
                      <a:r>
                        <a:rPr lang="pt-BR" sz="900" u="none" strike="noStrike" cap="none">
                          <a:solidFill>
                            <a:srgbClr val="002060"/>
                          </a:solidFill>
                          <a:latin typeface="Calibri"/>
                          <a:ea typeface="Calibri"/>
                          <a:cs typeface="Calibri"/>
                          <a:sym typeface="Calibri"/>
                        </a:rPr>
                        <a:t>2</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93</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 15</a:t>
                      </a:r>
                      <a:r>
                        <a:rPr lang="pt-BR" sz="900" u="none" strike="noStrike" cap="none">
                          <a:solidFill>
                            <a:srgbClr val="002060"/>
                          </a:solidFill>
                          <a:latin typeface="Calibri"/>
                          <a:ea typeface="Calibri"/>
                          <a:cs typeface="Calibri"/>
                          <a:sym typeface="Calibri"/>
                        </a:rPr>
                        <a:t>4</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89</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g1f2cde607e5_0_364"/>
          <p:cNvSpPr/>
          <p:nvPr/>
        </p:nvSpPr>
        <p:spPr>
          <a:xfrm>
            <a:off x="1" y="-749"/>
            <a:ext cx="3361500" cy="6858000"/>
          </a:xfrm>
          <a:prstGeom prst="rect">
            <a:avLst/>
          </a:prstGeom>
          <a:solidFill>
            <a:srgbClr val="82828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45" name="Google Shape;1145;g1f2cde607e5_0_364"/>
          <p:cNvSpPr txBox="1"/>
          <p:nvPr/>
        </p:nvSpPr>
        <p:spPr>
          <a:xfrm>
            <a:off x="507575" y="428125"/>
            <a:ext cx="3411000" cy="1299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pt-BR" sz="2800" b="1" i="0" u="none" strike="noStrike" cap="none">
                <a:solidFill>
                  <a:schemeClr val="lt1"/>
                </a:solidFill>
                <a:latin typeface="Calibri"/>
                <a:ea typeface="Calibri"/>
                <a:cs typeface="Calibri"/>
                <a:sym typeface="Calibri"/>
              </a:rPr>
              <a:t>Tabela de Coparticipação  </a:t>
            </a:r>
            <a:endParaRPr sz="2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pt-BR" sz="1400" b="1" i="0" u="none" strike="noStrike" cap="none">
                <a:solidFill>
                  <a:schemeClr val="lt1"/>
                </a:solidFill>
                <a:latin typeface="Calibri"/>
                <a:ea typeface="Calibri"/>
                <a:cs typeface="Calibri"/>
                <a:sym typeface="Calibri"/>
              </a:rPr>
              <a:t>Plano </a:t>
            </a:r>
            <a:r>
              <a:rPr lang="pt-BR" sz="1600" b="1" i="0" u="none" strike="noStrike" cap="none">
                <a:solidFill>
                  <a:schemeClr val="lt1"/>
                </a:solidFill>
                <a:latin typeface="Calibri"/>
                <a:ea typeface="Calibri"/>
                <a:cs typeface="Calibri"/>
                <a:sym typeface="Calibri"/>
              </a:rPr>
              <a:t>SulAmérica Médicos</a:t>
            </a:r>
            <a:endParaRPr sz="3000" b="1" i="0" u="none" strike="noStrike" cap="none">
              <a:solidFill>
                <a:schemeClr val="lt1"/>
              </a:solidFill>
              <a:latin typeface="Calibri"/>
              <a:ea typeface="Calibri"/>
              <a:cs typeface="Calibri"/>
              <a:sym typeface="Calibri"/>
            </a:endParaRPr>
          </a:p>
        </p:txBody>
      </p:sp>
      <p:pic>
        <p:nvPicPr>
          <p:cNvPr id="1146" name="Google Shape;1146;g1f2cde607e5_0_364" descr="Ícone&#10;&#10;Descrição gerada automaticamente"/>
          <p:cNvPicPr preferRelativeResize="0"/>
          <p:nvPr/>
        </p:nvPicPr>
        <p:blipFill rotWithShape="1">
          <a:blip r:embed="rId3">
            <a:alphaModFix/>
          </a:blip>
          <a:srcRect/>
          <a:stretch/>
        </p:blipFill>
        <p:spPr>
          <a:xfrm>
            <a:off x="237224" y="137516"/>
            <a:ext cx="261360" cy="216000"/>
          </a:xfrm>
          <a:prstGeom prst="rect">
            <a:avLst/>
          </a:prstGeom>
          <a:noFill/>
          <a:ln>
            <a:noFill/>
          </a:ln>
        </p:spPr>
      </p:pic>
      <p:pic>
        <p:nvPicPr>
          <p:cNvPr id="1147" name="Google Shape;1147;g1f2cde607e5_0_364" descr="Ícone&#10;&#10;Descrição gerada automaticamente"/>
          <p:cNvPicPr preferRelativeResize="0"/>
          <p:nvPr/>
        </p:nvPicPr>
        <p:blipFill rotWithShape="1">
          <a:blip r:embed="rId3">
            <a:alphaModFix/>
          </a:blip>
          <a:srcRect/>
          <a:stretch/>
        </p:blipFill>
        <p:spPr>
          <a:xfrm>
            <a:off x="237224" y="6550346"/>
            <a:ext cx="261360" cy="216000"/>
          </a:xfrm>
          <a:prstGeom prst="rect">
            <a:avLst/>
          </a:prstGeom>
          <a:noFill/>
          <a:ln>
            <a:noFill/>
          </a:ln>
        </p:spPr>
      </p:pic>
      <p:pic>
        <p:nvPicPr>
          <p:cNvPr id="1148" name="Google Shape;1148;g1f2cde607e5_0_364" descr="Ícone&#10;&#10;Descrição gerada automaticamente"/>
          <p:cNvPicPr preferRelativeResize="0"/>
          <p:nvPr/>
        </p:nvPicPr>
        <p:blipFill rotWithShape="1">
          <a:blip r:embed="rId3">
            <a:alphaModFix/>
          </a:blip>
          <a:srcRect/>
          <a:stretch/>
        </p:blipFill>
        <p:spPr>
          <a:xfrm>
            <a:off x="237224" y="595575"/>
            <a:ext cx="261360" cy="216000"/>
          </a:xfrm>
          <a:prstGeom prst="rect">
            <a:avLst/>
          </a:prstGeom>
          <a:noFill/>
          <a:ln>
            <a:noFill/>
          </a:ln>
        </p:spPr>
      </p:pic>
      <p:pic>
        <p:nvPicPr>
          <p:cNvPr id="1149" name="Google Shape;1149;g1f2cde607e5_0_364" descr="Ícone&#10;&#10;Descrição gerada automaticamente"/>
          <p:cNvPicPr preferRelativeResize="0"/>
          <p:nvPr/>
        </p:nvPicPr>
        <p:blipFill rotWithShape="1">
          <a:blip r:embed="rId3">
            <a:alphaModFix/>
          </a:blip>
          <a:srcRect/>
          <a:stretch/>
        </p:blipFill>
        <p:spPr>
          <a:xfrm>
            <a:off x="237224" y="1053634"/>
            <a:ext cx="261360" cy="216000"/>
          </a:xfrm>
          <a:prstGeom prst="rect">
            <a:avLst/>
          </a:prstGeom>
          <a:noFill/>
          <a:ln>
            <a:noFill/>
          </a:ln>
        </p:spPr>
      </p:pic>
      <p:pic>
        <p:nvPicPr>
          <p:cNvPr id="1150" name="Google Shape;1150;g1f2cde607e5_0_364" descr="Ícone&#10;&#10;Descrição gerada automaticamente"/>
          <p:cNvPicPr preferRelativeResize="0"/>
          <p:nvPr/>
        </p:nvPicPr>
        <p:blipFill rotWithShape="1">
          <a:blip r:embed="rId3">
            <a:alphaModFix/>
          </a:blip>
          <a:srcRect/>
          <a:stretch/>
        </p:blipFill>
        <p:spPr>
          <a:xfrm>
            <a:off x="237224" y="1511693"/>
            <a:ext cx="261360" cy="216000"/>
          </a:xfrm>
          <a:prstGeom prst="rect">
            <a:avLst/>
          </a:prstGeom>
          <a:noFill/>
          <a:ln>
            <a:noFill/>
          </a:ln>
        </p:spPr>
      </p:pic>
      <p:pic>
        <p:nvPicPr>
          <p:cNvPr id="1151" name="Google Shape;1151;g1f2cde607e5_0_364" descr="Ícone&#10;&#10;Descrição gerada automaticamente"/>
          <p:cNvPicPr preferRelativeResize="0"/>
          <p:nvPr/>
        </p:nvPicPr>
        <p:blipFill rotWithShape="1">
          <a:blip r:embed="rId3">
            <a:alphaModFix/>
          </a:blip>
          <a:srcRect/>
          <a:stretch/>
        </p:blipFill>
        <p:spPr>
          <a:xfrm>
            <a:off x="237224" y="1969752"/>
            <a:ext cx="261360" cy="216000"/>
          </a:xfrm>
          <a:prstGeom prst="rect">
            <a:avLst/>
          </a:prstGeom>
          <a:noFill/>
          <a:ln>
            <a:noFill/>
          </a:ln>
        </p:spPr>
      </p:pic>
      <p:pic>
        <p:nvPicPr>
          <p:cNvPr id="1152" name="Google Shape;1152;g1f2cde607e5_0_364" descr="Ícone&#10;&#10;Descrição gerada automaticamente"/>
          <p:cNvPicPr preferRelativeResize="0"/>
          <p:nvPr/>
        </p:nvPicPr>
        <p:blipFill rotWithShape="1">
          <a:blip r:embed="rId3">
            <a:alphaModFix/>
          </a:blip>
          <a:srcRect/>
          <a:stretch/>
        </p:blipFill>
        <p:spPr>
          <a:xfrm>
            <a:off x="237224" y="2427811"/>
            <a:ext cx="261360" cy="216000"/>
          </a:xfrm>
          <a:prstGeom prst="rect">
            <a:avLst/>
          </a:prstGeom>
          <a:noFill/>
          <a:ln>
            <a:noFill/>
          </a:ln>
        </p:spPr>
      </p:pic>
      <p:pic>
        <p:nvPicPr>
          <p:cNvPr id="1153" name="Google Shape;1153;g1f2cde607e5_0_364" descr="Ícone&#10;&#10;Descrição gerada automaticamente"/>
          <p:cNvPicPr preferRelativeResize="0"/>
          <p:nvPr/>
        </p:nvPicPr>
        <p:blipFill rotWithShape="1">
          <a:blip r:embed="rId3">
            <a:alphaModFix/>
          </a:blip>
          <a:srcRect/>
          <a:stretch/>
        </p:blipFill>
        <p:spPr>
          <a:xfrm>
            <a:off x="237224" y="2885870"/>
            <a:ext cx="261360" cy="216000"/>
          </a:xfrm>
          <a:prstGeom prst="rect">
            <a:avLst/>
          </a:prstGeom>
          <a:noFill/>
          <a:ln>
            <a:noFill/>
          </a:ln>
        </p:spPr>
      </p:pic>
      <p:pic>
        <p:nvPicPr>
          <p:cNvPr id="1154" name="Google Shape;1154;g1f2cde607e5_0_364" descr="Ícone&#10;&#10;Descrição gerada automaticamente"/>
          <p:cNvPicPr preferRelativeResize="0"/>
          <p:nvPr/>
        </p:nvPicPr>
        <p:blipFill rotWithShape="1">
          <a:blip r:embed="rId3">
            <a:alphaModFix/>
          </a:blip>
          <a:srcRect/>
          <a:stretch/>
        </p:blipFill>
        <p:spPr>
          <a:xfrm>
            <a:off x="237224" y="3343929"/>
            <a:ext cx="261360" cy="216000"/>
          </a:xfrm>
          <a:prstGeom prst="rect">
            <a:avLst/>
          </a:prstGeom>
          <a:noFill/>
          <a:ln>
            <a:noFill/>
          </a:ln>
        </p:spPr>
      </p:pic>
      <p:pic>
        <p:nvPicPr>
          <p:cNvPr id="1155" name="Google Shape;1155;g1f2cde607e5_0_364" descr="Ícone&#10;&#10;Descrição gerada automaticamente"/>
          <p:cNvPicPr preferRelativeResize="0"/>
          <p:nvPr/>
        </p:nvPicPr>
        <p:blipFill rotWithShape="1">
          <a:blip r:embed="rId3">
            <a:alphaModFix/>
          </a:blip>
          <a:srcRect/>
          <a:stretch/>
        </p:blipFill>
        <p:spPr>
          <a:xfrm>
            <a:off x="237224" y="3801988"/>
            <a:ext cx="261360" cy="216000"/>
          </a:xfrm>
          <a:prstGeom prst="rect">
            <a:avLst/>
          </a:prstGeom>
          <a:noFill/>
          <a:ln>
            <a:noFill/>
          </a:ln>
        </p:spPr>
      </p:pic>
      <p:pic>
        <p:nvPicPr>
          <p:cNvPr id="1156" name="Google Shape;1156;g1f2cde607e5_0_364" descr="Ícone&#10;&#10;Descrição gerada automaticamente"/>
          <p:cNvPicPr preferRelativeResize="0"/>
          <p:nvPr/>
        </p:nvPicPr>
        <p:blipFill rotWithShape="1">
          <a:blip r:embed="rId3">
            <a:alphaModFix/>
          </a:blip>
          <a:srcRect/>
          <a:stretch/>
        </p:blipFill>
        <p:spPr>
          <a:xfrm>
            <a:off x="237224" y="4260047"/>
            <a:ext cx="261360" cy="216000"/>
          </a:xfrm>
          <a:prstGeom prst="rect">
            <a:avLst/>
          </a:prstGeom>
          <a:noFill/>
          <a:ln>
            <a:noFill/>
          </a:ln>
        </p:spPr>
      </p:pic>
      <p:pic>
        <p:nvPicPr>
          <p:cNvPr id="1157" name="Google Shape;1157;g1f2cde607e5_0_364" descr="Ícone&#10;&#10;Descrição gerada automaticamente"/>
          <p:cNvPicPr preferRelativeResize="0"/>
          <p:nvPr/>
        </p:nvPicPr>
        <p:blipFill rotWithShape="1">
          <a:blip r:embed="rId3">
            <a:alphaModFix/>
          </a:blip>
          <a:srcRect/>
          <a:stretch/>
        </p:blipFill>
        <p:spPr>
          <a:xfrm>
            <a:off x="237224" y="4718106"/>
            <a:ext cx="261360" cy="216000"/>
          </a:xfrm>
          <a:prstGeom prst="rect">
            <a:avLst/>
          </a:prstGeom>
          <a:noFill/>
          <a:ln>
            <a:noFill/>
          </a:ln>
        </p:spPr>
      </p:pic>
      <p:pic>
        <p:nvPicPr>
          <p:cNvPr id="1158" name="Google Shape;1158;g1f2cde607e5_0_364" descr="Ícone&#10;&#10;Descrição gerada automaticamente"/>
          <p:cNvPicPr preferRelativeResize="0"/>
          <p:nvPr/>
        </p:nvPicPr>
        <p:blipFill rotWithShape="1">
          <a:blip r:embed="rId3">
            <a:alphaModFix/>
          </a:blip>
          <a:srcRect/>
          <a:stretch/>
        </p:blipFill>
        <p:spPr>
          <a:xfrm>
            <a:off x="237224" y="5176165"/>
            <a:ext cx="261360" cy="216000"/>
          </a:xfrm>
          <a:prstGeom prst="rect">
            <a:avLst/>
          </a:prstGeom>
          <a:noFill/>
          <a:ln>
            <a:noFill/>
          </a:ln>
        </p:spPr>
      </p:pic>
      <p:pic>
        <p:nvPicPr>
          <p:cNvPr id="1159" name="Google Shape;1159;g1f2cde607e5_0_364" descr="Ícone&#10;&#10;Descrição gerada automaticamente"/>
          <p:cNvPicPr preferRelativeResize="0"/>
          <p:nvPr/>
        </p:nvPicPr>
        <p:blipFill rotWithShape="1">
          <a:blip r:embed="rId3">
            <a:alphaModFix/>
          </a:blip>
          <a:srcRect/>
          <a:stretch/>
        </p:blipFill>
        <p:spPr>
          <a:xfrm>
            <a:off x="237224" y="5634224"/>
            <a:ext cx="261360" cy="216000"/>
          </a:xfrm>
          <a:prstGeom prst="rect">
            <a:avLst/>
          </a:prstGeom>
          <a:noFill/>
          <a:ln>
            <a:noFill/>
          </a:ln>
        </p:spPr>
      </p:pic>
      <p:pic>
        <p:nvPicPr>
          <p:cNvPr id="1160" name="Google Shape;1160;g1f2cde607e5_0_364" descr="Ícone&#10;&#10;Descrição gerada automaticamente"/>
          <p:cNvPicPr preferRelativeResize="0"/>
          <p:nvPr/>
        </p:nvPicPr>
        <p:blipFill rotWithShape="1">
          <a:blip r:embed="rId3">
            <a:alphaModFix/>
          </a:blip>
          <a:srcRect/>
          <a:stretch/>
        </p:blipFill>
        <p:spPr>
          <a:xfrm>
            <a:off x="237224" y="6092283"/>
            <a:ext cx="261360" cy="216000"/>
          </a:xfrm>
          <a:prstGeom prst="rect">
            <a:avLst/>
          </a:prstGeom>
          <a:noFill/>
          <a:ln>
            <a:noFill/>
          </a:ln>
        </p:spPr>
      </p:pic>
      <p:pic>
        <p:nvPicPr>
          <p:cNvPr id="1161" name="Google Shape;1161;g1f2cde607e5_0_364" descr="Ícone&#10;&#10;Descrição gerada automaticamente"/>
          <p:cNvPicPr preferRelativeResize="0"/>
          <p:nvPr/>
        </p:nvPicPr>
        <p:blipFill rotWithShape="1">
          <a:blip r:embed="rId4">
            <a:alphaModFix/>
          </a:blip>
          <a:srcRect/>
          <a:stretch/>
        </p:blipFill>
        <p:spPr>
          <a:xfrm>
            <a:off x="10637128" y="4921002"/>
            <a:ext cx="2618501" cy="2467347"/>
          </a:xfrm>
          <a:prstGeom prst="rect">
            <a:avLst/>
          </a:prstGeom>
          <a:noFill/>
          <a:ln>
            <a:noFill/>
          </a:ln>
        </p:spPr>
      </p:pic>
      <p:sp>
        <p:nvSpPr>
          <p:cNvPr id="1162" name="Google Shape;1162;g1f2cde607e5_0_364"/>
          <p:cNvSpPr/>
          <p:nvPr/>
        </p:nvSpPr>
        <p:spPr>
          <a:xfrm>
            <a:off x="603068" y="1744235"/>
            <a:ext cx="2306700" cy="300300"/>
          </a:xfrm>
          <a:prstGeom prst="roundRect">
            <a:avLst>
              <a:gd name="adj" fmla="val 16667"/>
            </a:avLst>
          </a:prstGeom>
          <a:solidFill>
            <a:srgbClr val="00E1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PME (03 a 29 vidas)</a:t>
            </a:r>
            <a:endParaRPr sz="1400" b="0" i="0" u="none" strike="noStrike" cap="none">
              <a:solidFill>
                <a:srgbClr val="000000"/>
              </a:solidFill>
              <a:latin typeface="Arial"/>
              <a:ea typeface="Arial"/>
              <a:cs typeface="Arial"/>
              <a:sym typeface="Arial"/>
            </a:endParaRPr>
          </a:p>
        </p:txBody>
      </p:sp>
      <p:sp>
        <p:nvSpPr>
          <p:cNvPr id="1163" name="Google Shape;1163;g1f2cde607e5_0_364"/>
          <p:cNvSpPr txBox="1"/>
          <p:nvPr/>
        </p:nvSpPr>
        <p:spPr>
          <a:xfrm>
            <a:off x="4407694" y="4920991"/>
            <a:ext cx="26379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pt-BR" sz="1100" b="0" i="0" u="none" strike="noStrike" cap="none">
                <a:solidFill>
                  <a:srgbClr val="7F7F7F"/>
                </a:solidFill>
                <a:latin typeface="Calibri"/>
                <a:ea typeface="Calibri"/>
                <a:cs typeface="Calibri"/>
                <a:sym typeface="Calibri"/>
              </a:rPr>
              <a:t>*Internação hospitalar não psiquiátrica </a:t>
            </a:r>
            <a:endParaRPr sz="1400" b="0" i="0" u="none" strike="noStrike" cap="none">
              <a:solidFill>
                <a:srgbClr val="000000"/>
              </a:solidFill>
              <a:latin typeface="Arial"/>
              <a:ea typeface="Arial"/>
              <a:cs typeface="Arial"/>
              <a:sym typeface="Arial"/>
            </a:endParaRPr>
          </a:p>
        </p:txBody>
      </p:sp>
      <p:graphicFrame>
        <p:nvGraphicFramePr>
          <p:cNvPr id="1164" name="Google Shape;1164;g1f2cde607e5_0_364"/>
          <p:cNvGraphicFramePr/>
          <p:nvPr/>
        </p:nvGraphicFramePr>
        <p:xfrm>
          <a:off x="4407694" y="3078049"/>
          <a:ext cx="7572000" cy="1421325"/>
        </p:xfrm>
        <a:graphic>
          <a:graphicData uri="http://schemas.openxmlformats.org/drawingml/2006/table">
            <a:tbl>
              <a:tblPr firstRow="1" bandRow="1">
                <a:noFill/>
                <a:tableStyleId>{C2FC2F05-4C46-4861-9953-86FFB9B73C1C}</a:tableStyleId>
              </a:tblPr>
              <a:tblGrid>
                <a:gridCol w="1262000">
                  <a:extLst>
                    <a:ext uri="{9D8B030D-6E8A-4147-A177-3AD203B41FA5}">
                      <a16:colId xmlns:a16="http://schemas.microsoft.com/office/drawing/2014/main" val="20000"/>
                    </a:ext>
                  </a:extLst>
                </a:gridCol>
                <a:gridCol w="1262000">
                  <a:extLst>
                    <a:ext uri="{9D8B030D-6E8A-4147-A177-3AD203B41FA5}">
                      <a16:colId xmlns:a16="http://schemas.microsoft.com/office/drawing/2014/main" val="20001"/>
                    </a:ext>
                  </a:extLst>
                </a:gridCol>
                <a:gridCol w="1262000">
                  <a:extLst>
                    <a:ext uri="{9D8B030D-6E8A-4147-A177-3AD203B41FA5}">
                      <a16:colId xmlns:a16="http://schemas.microsoft.com/office/drawing/2014/main" val="20002"/>
                    </a:ext>
                  </a:extLst>
                </a:gridCol>
                <a:gridCol w="1262000">
                  <a:extLst>
                    <a:ext uri="{9D8B030D-6E8A-4147-A177-3AD203B41FA5}">
                      <a16:colId xmlns:a16="http://schemas.microsoft.com/office/drawing/2014/main" val="20003"/>
                    </a:ext>
                  </a:extLst>
                </a:gridCol>
                <a:gridCol w="1262000">
                  <a:extLst>
                    <a:ext uri="{9D8B030D-6E8A-4147-A177-3AD203B41FA5}">
                      <a16:colId xmlns:a16="http://schemas.microsoft.com/office/drawing/2014/main" val="20004"/>
                    </a:ext>
                  </a:extLst>
                </a:gridCol>
                <a:gridCol w="1262000">
                  <a:extLst>
                    <a:ext uri="{9D8B030D-6E8A-4147-A177-3AD203B41FA5}">
                      <a16:colId xmlns:a16="http://schemas.microsoft.com/office/drawing/2014/main" val="20005"/>
                    </a:ext>
                  </a:extLst>
                </a:gridCol>
              </a:tblGrid>
              <a:tr h="4737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50" marR="91450" marT="45725" marB="45725">
                    <a:solidFill>
                      <a:schemeClr val="lt1"/>
                    </a:solidFill>
                  </a:tcPr>
                </a:tc>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Especial 100</a:t>
                      </a:r>
                      <a:endParaRPr sz="1400" u="none" strike="noStrike" cap="none"/>
                    </a:p>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RC – R1</a:t>
                      </a:r>
                      <a:endParaRPr sz="900" b="1" u="none" strike="noStrike" cap="none">
                        <a:solidFill>
                          <a:schemeClr val="lt1"/>
                        </a:solidFill>
                        <a:latin typeface="Calibri"/>
                        <a:ea typeface="Calibri"/>
                        <a:cs typeface="Calibri"/>
                        <a:sym typeface="Calibri"/>
                      </a:endParaRPr>
                    </a:p>
                  </a:txBody>
                  <a:tcPr marL="91450" marR="91450" marT="45725" marB="45725">
                    <a:solidFill>
                      <a:srgbClr val="9632FA"/>
                    </a:solidFill>
                  </a:tcPr>
                </a:tc>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Especial Mais</a:t>
                      </a:r>
                      <a:endParaRPr sz="1400" u="none" strike="noStrike" cap="none"/>
                    </a:p>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Apto</a:t>
                      </a:r>
                      <a:endParaRPr sz="1400" u="none" strike="noStrike" cap="none"/>
                    </a:p>
                  </a:txBody>
                  <a:tcPr marL="91450" marR="91450" marT="45725" marB="45725">
                    <a:solidFill>
                      <a:srgbClr val="9632FA"/>
                    </a:solidFill>
                  </a:tcPr>
                </a:tc>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Executivo</a:t>
                      </a:r>
                      <a:endParaRPr sz="1400" u="none" strike="noStrike" cap="none"/>
                    </a:p>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R1 – R2 – R3</a:t>
                      </a:r>
                      <a:endParaRPr sz="900" b="1" u="none" strike="noStrike" cap="none">
                        <a:solidFill>
                          <a:schemeClr val="lt1"/>
                        </a:solidFill>
                        <a:latin typeface="Calibri"/>
                        <a:ea typeface="Calibri"/>
                        <a:cs typeface="Calibri"/>
                        <a:sym typeface="Calibri"/>
                      </a:endParaRPr>
                    </a:p>
                  </a:txBody>
                  <a:tcPr marL="91450" marR="91450" marT="45725" marB="45725">
                    <a:solidFill>
                      <a:srgbClr val="9632FA"/>
                    </a:solidFill>
                  </a:tcPr>
                </a:tc>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Prestige</a:t>
                      </a:r>
                      <a:endParaRPr sz="1400" u="none" strike="noStrike" cap="none"/>
                    </a:p>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Apto</a:t>
                      </a:r>
                      <a:endParaRPr sz="1400" u="none" strike="noStrike" cap="none"/>
                    </a:p>
                  </a:txBody>
                  <a:tcPr marL="91450" marR="91450" marT="45725" marB="45725">
                    <a:solidFill>
                      <a:srgbClr val="9632FA"/>
                    </a:solidFill>
                  </a:tcPr>
                </a:tc>
                <a:extLst>
                  <a:ext uri="{0D108BD9-81ED-4DB2-BD59-A6C34878D82A}">
                    <a16:rowId xmlns:a16="http://schemas.microsoft.com/office/drawing/2014/main" val="10000"/>
                  </a:ext>
                </a:extLst>
              </a:tr>
              <a:tr h="473775">
                <a:tc>
                  <a:txBody>
                    <a:bodyPr/>
                    <a:lstStyle/>
                    <a:p>
                      <a:pPr marL="0" marR="0" lvl="0" indent="0" algn="ctr" rtl="0">
                        <a:lnSpc>
                          <a:spcPct val="100000"/>
                        </a:lnSpc>
                        <a:spcBef>
                          <a:spcPts val="0"/>
                        </a:spcBef>
                        <a:spcAft>
                          <a:spcPts val="0"/>
                        </a:spcAft>
                        <a:buClr>
                          <a:schemeClr val="lt1"/>
                        </a:buClr>
                        <a:buSzPts val="900"/>
                        <a:buFont typeface="Arial"/>
                        <a:buNone/>
                      </a:pPr>
                      <a:r>
                        <a:rPr lang="pt-BR" sz="900" b="1" u="none" strike="noStrike" cap="none">
                          <a:solidFill>
                            <a:schemeClr val="lt1"/>
                          </a:solidFill>
                          <a:latin typeface="Calibri"/>
                          <a:ea typeface="Calibri"/>
                          <a:cs typeface="Calibri"/>
                          <a:sym typeface="Calibri"/>
                        </a:rPr>
                        <a:t>Eventos</a:t>
                      </a:r>
                      <a:endParaRPr sz="900" b="1" u="none" strike="noStrike" cap="none">
                        <a:solidFill>
                          <a:schemeClr val="lt1"/>
                        </a:solidFill>
                        <a:latin typeface="Calibri"/>
                        <a:ea typeface="Calibri"/>
                        <a:cs typeface="Calibri"/>
                        <a:sym typeface="Calibri"/>
                      </a:endParaRPr>
                    </a:p>
                  </a:txBody>
                  <a:tcPr marL="91450" marR="91450" marT="45725" marB="45725" anchor="ctr">
                    <a:solidFill>
                      <a:srgbClr val="9632FA"/>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1" u="none" strike="noStrike" cap="none">
                          <a:solidFill>
                            <a:schemeClr val="lt1"/>
                          </a:solidFill>
                          <a:latin typeface="Calibri"/>
                          <a:ea typeface="Calibri"/>
                          <a:cs typeface="Calibri"/>
                          <a:sym typeface="Calibri"/>
                        </a:rPr>
                        <a:t>Percentual</a:t>
                      </a:r>
                      <a:endParaRPr sz="900" u="none" strike="noStrike" cap="none">
                        <a:latin typeface="Calibri"/>
                        <a:ea typeface="Calibri"/>
                        <a:cs typeface="Calibri"/>
                        <a:sym typeface="Calibri"/>
                      </a:endParaRPr>
                    </a:p>
                  </a:txBody>
                  <a:tcPr marL="91450" marR="91450" marT="45725" marB="45725" anchor="ctr">
                    <a:solidFill>
                      <a:srgbClr val="9632FA"/>
                    </a:solidFill>
                  </a:tcPr>
                </a:tc>
                <a:tc gridSpan="4">
                  <a:txBody>
                    <a:bodyPr/>
                    <a:lstStyle/>
                    <a:p>
                      <a:pPr marL="0" marR="0" lvl="0" indent="0" algn="ctr" rtl="0">
                        <a:lnSpc>
                          <a:spcPct val="100000"/>
                        </a:lnSpc>
                        <a:spcBef>
                          <a:spcPts val="0"/>
                        </a:spcBef>
                        <a:spcAft>
                          <a:spcPts val="0"/>
                        </a:spcAft>
                        <a:buClr>
                          <a:schemeClr val="lt1"/>
                        </a:buClr>
                        <a:buSzPts val="900"/>
                        <a:buFont typeface="Arial"/>
                        <a:buNone/>
                      </a:pPr>
                      <a:r>
                        <a:rPr lang="pt-BR" sz="900" b="1" u="none" strike="noStrike" cap="none">
                          <a:solidFill>
                            <a:schemeClr val="lt1"/>
                          </a:solidFill>
                          <a:latin typeface="Calibri"/>
                          <a:ea typeface="Calibri"/>
                          <a:cs typeface="Calibri"/>
                          <a:sym typeface="Calibri"/>
                        </a:rPr>
                        <a:t>Coparticipação fixa em internação</a:t>
                      </a:r>
                      <a:endParaRPr sz="1400" u="none" strike="noStrike" cap="none"/>
                    </a:p>
                  </a:txBody>
                  <a:tcPr marL="91450" marR="91450" marT="45725" marB="45725" anchor="ctr">
                    <a:solidFill>
                      <a:srgbClr val="FF5000"/>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473775">
                <a:tc>
                  <a:txBody>
                    <a:bodyPr/>
                    <a:lstStyle/>
                    <a:p>
                      <a:pPr marL="0" marR="0" lvl="0" indent="0" algn="ctr" rtl="0">
                        <a:lnSpc>
                          <a:spcPct val="100000"/>
                        </a:lnSpc>
                        <a:spcBef>
                          <a:spcPts val="0"/>
                        </a:spcBef>
                        <a:spcAft>
                          <a:spcPts val="0"/>
                        </a:spcAft>
                        <a:buClr>
                          <a:srgbClr val="001E64"/>
                        </a:buClr>
                        <a:buSzPts val="900"/>
                        <a:buFont typeface="Arial"/>
                        <a:buNone/>
                      </a:pPr>
                      <a:r>
                        <a:rPr lang="pt-BR" sz="900" b="1" u="none" strike="noStrike" cap="none">
                          <a:solidFill>
                            <a:srgbClr val="001E64"/>
                          </a:solidFill>
                          <a:latin typeface="Calibri"/>
                          <a:ea typeface="Calibri"/>
                          <a:cs typeface="Calibri"/>
                          <a:sym typeface="Calibri"/>
                        </a:rPr>
                        <a:t>Internação*</a:t>
                      </a:r>
                      <a:endParaRPr sz="900" u="none" strike="noStrike" cap="none">
                        <a:solidFill>
                          <a:srgbClr val="001E64"/>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1E64"/>
                        </a:buClr>
                        <a:buSzPts val="900"/>
                        <a:buFont typeface="Arial"/>
                        <a:buNone/>
                      </a:pPr>
                      <a:r>
                        <a:rPr lang="pt-BR" sz="900" b="1" u="none" strike="noStrike" cap="none">
                          <a:solidFill>
                            <a:srgbClr val="001E64"/>
                          </a:solidFill>
                          <a:latin typeface="Calibri"/>
                          <a:ea typeface="Calibri"/>
                          <a:cs typeface="Calibri"/>
                          <a:sym typeface="Calibri"/>
                        </a:rPr>
                        <a:t>30%</a:t>
                      </a:r>
                      <a:endParaRPr sz="900" b="1" i="0" u="none" strike="noStrike" cap="none">
                        <a:solidFill>
                          <a:srgbClr val="001E64"/>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5</a:t>
                      </a:r>
                      <a:r>
                        <a:rPr lang="pt-BR" sz="900" u="none" strike="noStrike" cap="none">
                          <a:solidFill>
                            <a:srgbClr val="002060"/>
                          </a:solidFill>
                          <a:latin typeface="Calibri"/>
                          <a:ea typeface="Calibri"/>
                          <a:cs typeface="Calibri"/>
                          <a:sym typeface="Calibri"/>
                        </a:rPr>
                        <a:t>16</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3</a:t>
                      </a:r>
                      <a:r>
                        <a:rPr lang="pt-BR" sz="900" b="0" i="0" u="none" strike="noStrike" cap="none">
                          <a:solidFill>
                            <a:srgbClr val="002060"/>
                          </a:solidFill>
                          <a:latin typeface="Calibri"/>
                          <a:ea typeface="Calibri"/>
                          <a:cs typeface="Calibri"/>
                          <a:sym typeface="Calibri"/>
                        </a:rPr>
                        <a:t>0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5</a:t>
                      </a:r>
                      <a:r>
                        <a:rPr lang="pt-BR" sz="900" u="none" strike="noStrike" cap="none">
                          <a:solidFill>
                            <a:srgbClr val="002060"/>
                          </a:solidFill>
                          <a:latin typeface="Calibri"/>
                          <a:ea typeface="Calibri"/>
                          <a:cs typeface="Calibri"/>
                          <a:sym typeface="Calibri"/>
                        </a:rPr>
                        <a:t>16</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3</a:t>
                      </a:r>
                      <a:r>
                        <a:rPr lang="pt-BR" sz="900" b="0" i="0" u="none" strike="noStrike" cap="none">
                          <a:solidFill>
                            <a:srgbClr val="002060"/>
                          </a:solidFill>
                          <a:latin typeface="Calibri"/>
                          <a:ea typeface="Calibri"/>
                          <a:cs typeface="Calibri"/>
                          <a:sym typeface="Calibri"/>
                        </a:rPr>
                        <a:t>0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5</a:t>
                      </a:r>
                      <a:r>
                        <a:rPr lang="pt-BR" sz="900" u="none" strike="noStrike" cap="none">
                          <a:solidFill>
                            <a:srgbClr val="002060"/>
                          </a:solidFill>
                          <a:latin typeface="Calibri"/>
                          <a:ea typeface="Calibri"/>
                          <a:cs typeface="Calibri"/>
                          <a:sym typeface="Calibri"/>
                        </a:rPr>
                        <a:t>88</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58</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002060"/>
                          </a:solidFill>
                          <a:latin typeface="Calibri"/>
                          <a:ea typeface="Calibri"/>
                          <a:cs typeface="Calibri"/>
                          <a:sym typeface="Calibri"/>
                        </a:rPr>
                        <a:t>7</a:t>
                      </a:r>
                      <a:r>
                        <a:rPr lang="pt-BR" sz="900" u="none" strike="noStrike" cap="none">
                          <a:solidFill>
                            <a:srgbClr val="002060"/>
                          </a:solidFill>
                          <a:latin typeface="Calibri"/>
                          <a:ea typeface="Calibri"/>
                          <a:cs typeface="Calibri"/>
                          <a:sym typeface="Calibri"/>
                        </a:rPr>
                        <a:t>22</a:t>
                      </a:r>
                      <a:r>
                        <a:rPr lang="pt-BR" sz="900" b="0" i="0" u="none" strike="noStrike" cap="none">
                          <a:solidFill>
                            <a:srgbClr val="002060"/>
                          </a:solidFill>
                          <a:latin typeface="Calibri"/>
                          <a:ea typeface="Calibri"/>
                          <a:cs typeface="Calibri"/>
                          <a:sym typeface="Calibri"/>
                        </a:rPr>
                        <a:t>,</a:t>
                      </a:r>
                      <a:r>
                        <a:rPr lang="pt-BR" sz="900" u="none" strike="noStrike" cap="none">
                          <a:solidFill>
                            <a:srgbClr val="002060"/>
                          </a:solidFill>
                          <a:latin typeface="Calibri"/>
                          <a:ea typeface="Calibri"/>
                          <a:cs typeface="Calibri"/>
                          <a:sym typeface="Calibri"/>
                        </a:rPr>
                        <a:t>82</a:t>
                      </a:r>
                      <a:r>
                        <a:rPr lang="pt-BR" sz="900" b="0" i="0" u="none" strike="noStrike" cap="none">
                          <a:solidFill>
                            <a:srgbClr val="002060"/>
                          </a:solidFill>
                          <a:latin typeface="Calibri"/>
                          <a:ea typeface="Calibri"/>
                          <a:cs typeface="Calibri"/>
                          <a:sym typeface="Calibri"/>
                        </a:rPr>
                        <a:t> </a:t>
                      </a:r>
                      <a:endParaRPr sz="1400" u="none" strike="noStrike" cap="none"/>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1165" name="Google Shape;1165;g1f2cde607e5_0_364"/>
          <p:cNvGraphicFramePr/>
          <p:nvPr/>
        </p:nvGraphicFramePr>
        <p:xfrm>
          <a:off x="4407707" y="641525"/>
          <a:ext cx="7571975" cy="1786275"/>
        </p:xfrm>
        <a:graphic>
          <a:graphicData uri="http://schemas.openxmlformats.org/drawingml/2006/table">
            <a:tbl>
              <a:tblPr firstRow="1" bandRow="1">
                <a:noFill/>
                <a:tableStyleId>{5FD99BC4-8E79-4812-9D68-5609605BACBB}</a:tableStyleId>
              </a:tblPr>
              <a:tblGrid>
                <a:gridCol w="1657150">
                  <a:extLst>
                    <a:ext uri="{9D8B030D-6E8A-4147-A177-3AD203B41FA5}">
                      <a16:colId xmlns:a16="http://schemas.microsoft.com/office/drawing/2014/main" val="20000"/>
                    </a:ext>
                  </a:extLst>
                </a:gridCol>
                <a:gridCol w="866825">
                  <a:extLst>
                    <a:ext uri="{9D8B030D-6E8A-4147-A177-3AD203B41FA5}">
                      <a16:colId xmlns:a16="http://schemas.microsoft.com/office/drawing/2014/main" val="20001"/>
                    </a:ext>
                  </a:extLst>
                </a:gridCol>
                <a:gridCol w="1262000">
                  <a:extLst>
                    <a:ext uri="{9D8B030D-6E8A-4147-A177-3AD203B41FA5}">
                      <a16:colId xmlns:a16="http://schemas.microsoft.com/office/drawing/2014/main" val="20002"/>
                    </a:ext>
                  </a:extLst>
                </a:gridCol>
                <a:gridCol w="1262000">
                  <a:extLst>
                    <a:ext uri="{9D8B030D-6E8A-4147-A177-3AD203B41FA5}">
                      <a16:colId xmlns:a16="http://schemas.microsoft.com/office/drawing/2014/main" val="20003"/>
                    </a:ext>
                  </a:extLst>
                </a:gridCol>
                <a:gridCol w="1262000">
                  <a:extLst>
                    <a:ext uri="{9D8B030D-6E8A-4147-A177-3AD203B41FA5}">
                      <a16:colId xmlns:a16="http://schemas.microsoft.com/office/drawing/2014/main" val="20004"/>
                    </a:ext>
                  </a:extLst>
                </a:gridCol>
                <a:gridCol w="1262000">
                  <a:extLst>
                    <a:ext uri="{9D8B030D-6E8A-4147-A177-3AD203B41FA5}">
                      <a16:colId xmlns:a16="http://schemas.microsoft.com/office/drawing/2014/main" val="20005"/>
                    </a:ext>
                  </a:extLst>
                </a:gridCol>
              </a:tblGrid>
              <a:tr h="740400">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Especial 100 Médicos</a:t>
                      </a:r>
                      <a:br>
                        <a:rPr lang="pt-BR" sz="900" b="1" u="none" strike="noStrike" cap="none">
                          <a:solidFill>
                            <a:schemeClr val="lt1"/>
                          </a:solidFill>
                          <a:latin typeface="Calibri"/>
                          <a:ea typeface="Calibri"/>
                          <a:cs typeface="Calibri"/>
                          <a:sym typeface="Calibri"/>
                        </a:rPr>
                      </a:br>
                      <a:r>
                        <a:rPr lang="pt-BR" sz="900" b="1" u="none" strike="noStrike" cap="none">
                          <a:solidFill>
                            <a:schemeClr val="lt1"/>
                          </a:solidFill>
                          <a:latin typeface="Calibri"/>
                          <a:ea typeface="Calibri"/>
                          <a:cs typeface="Calibri"/>
                          <a:sym typeface="Calibri"/>
                        </a:rPr>
                        <a:t>RC – R1</a:t>
                      </a:r>
                      <a:endParaRPr sz="900" b="1" u="none" strike="noStrike" cap="none">
                        <a:solidFill>
                          <a:schemeClr val="lt1"/>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632FA"/>
                    </a:solidFill>
                  </a:tcPr>
                </a:tc>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Especial Mais Médicos</a:t>
                      </a:r>
                      <a:endParaRPr sz="1400" u="none" strike="noStrike" cap="none"/>
                    </a:p>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Apto</a:t>
                      </a:r>
                      <a:endParaRPr sz="900" b="1" u="none" strike="noStrike" cap="none">
                        <a:solidFill>
                          <a:schemeClr val="lt1"/>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632FA"/>
                    </a:solidFill>
                  </a:tcPr>
                </a:tc>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Executivo Médicos</a:t>
                      </a:r>
                      <a:endParaRPr sz="1400" u="none" strike="noStrike" cap="none"/>
                    </a:p>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R1 – R2 – R3</a:t>
                      </a:r>
                      <a:endParaRPr sz="900" b="1" u="none" strike="noStrike" cap="none">
                        <a:solidFill>
                          <a:schemeClr val="lt1"/>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632FA"/>
                    </a:solidFill>
                  </a:tcPr>
                </a:tc>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Prestige Médicos</a:t>
                      </a:r>
                      <a:endParaRPr sz="1400" u="none" strike="noStrike" cap="none"/>
                    </a:p>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Apto</a:t>
                      </a:r>
                      <a:endParaRPr sz="900" b="1" u="none" strike="noStrike" cap="none">
                        <a:solidFill>
                          <a:schemeClr val="lt1"/>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632FA"/>
                    </a:solidFill>
                  </a:tcPr>
                </a:tc>
                <a:extLst>
                  <a:ext uri="{0D108BD9-81ED-4DB2-BD59-A6C34878D82A}">
                    <a16:rowId xmlns:a16="http://schemas.microsoft.com/office/drawing/2014/main" val="10000"/>
                  </a:ext>
                </a:extLst>
              </a:tr>
              <a:tr h="468800">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Eventos</a:t>
                      </a:r>
                      <a:endParaRPr sz="900" b="1" u="none" strike="noStrike" cap="none">
                        <a:solidFill>
                          <a:schemeClr val="lt1"/>
                        </a:solidFill>
                        <a:latin typeface="Calibri"/>
                        <a:ea typeface="Calibri"/>
                        <a:cs typeface="Calibri"/>
                        <a:sym typeface="Calibri"/>
                      </a:endParaRPr>
                    </a:p>
                  </a:txBody>
                  <a:tcPr marL="87375" marR="87375" marT="43700" marB="43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632FA"/>
                    </a:solidFill>
                  </a:tcPr>
                </a:tc>
                <a:tc>
                  <a:txBody>
                    <a:bodyPr/>
                    <a:lstStyle/>
                    <a:p>
                      <a:pPr marL="0" marR="0" lvl="0" indent="0" algn="ctr" rtl="0">
                        <a:lnSpc>
                          <a:spcPct val="100000"/>
                        </a:lnSpc>
                        <a:spcBef>
                          <a:spcPts val="0"/>
                        </a:spcBef>
                        <a:spcAft>
                          <a:spcPts val="0"/>
                        </a:spcAft>
                        <a:buClr>
                          <a:schemeClr val="lt1"/>
                        </a:buClr>
                        <a:buSzPts val="1200"/>
                        <a:buFont typeface="Calibri"/>
                        <a:buNone/>
                      </a:pPr>
                      <a:r>
                        <a:rPr lang="pt-BR" sz="900" b="1" u="none" strike="noStrike" cap="none">
                          <a:solidFill>
                            <a:schemeClr val="lt1"/>
                          </a:solidFill>
                          <a:latin typeface="Calibri"/>
                          <a:ea typeface="Calibri"/>
                          <a:cs typeface="Calibri"/>
                          <a:sym typeface="Calibri"/>
                        </a:rPr>
                        <a:t>Percentual</a:t>
                      </a:r>
                      <a:endParaRPr sz="900" b="1" u="none" strike="noStrike" cap="none">
                        <a:solidFill>
                          <a:schemeClr val="lt1"/>
                        </a:solidFill>
                        <a:latin typeface="Calibri"/>
                        <a:ea typeface="Calibri"/>
                        <a:cs typeface="Calibri"/>
                        <a:sym typeface="Calibri"/>
                      </a:endParaRPr>
                    </a:p>
                  </a:txBody>
                  <a:tcPr marL="87375" marR="87375" marT="43700" marB="43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632FA"/>
                    </a:solidFill>
                  </a:tcPr>
                </a:tc>
                <a:tc gridSpan="4">
                  <a:txBody>
                    <a:bodyPr/>
                    <a:lstStyle/>
                    <a:p>
                      <a:pPr marL="0" marR="0" lvl="0" indent="0" algn="ctr" rtl="0">
                        <a:lnSpc>
                          <a:spcPct val="100000"/>
                        </a:lnSpc>
                        <a:spcBef>
                          <a:spcPts val="0"/>
                        </a:spcBef>
                        <a:spcAft>
                          <a:spcPts val="0"/>
                        </a:spcAft>
                        <a:buClr>
                          <a:srgbClr val="000000"/>
                        </a:buClr>
                        <a:buSzPts val="900"/>
                        <a:buFont typeface="Arial"/>
                        <a:buNone/>
                      </a:pPr>
                      <a:r>
                        <a:rPr lang="pt-BR" sz="900" b="1" i="0" u="none" strike="noStrike" cap="none">
                          <a:solidFill>
                            <a:schemeClr val="lt1"/>
                          </a:solidFill>
                          <a:latin typeface="Calibri"/>
                          <a:ea typeface="Calibri"/>
                          <a:cs typeface="Calibri"/>
                          <a:sym typeface="Calibri"/>
                        </a:rPr>
                        <a:t>Limite por evento</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5000"/>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577075">
                <a:tc>
                  <a:txBody>
                    <a:bodyPr/>
                    <a:lstStyle/>
                    <a:p>
                      <a:pPr marL="0" marR="0" lvl="0" indent="0" algn="ctr" rtl="0">
                        <a:lnSpc>
                          <a:spcPct val="100000"/>
                        </a:lnSpc>
                        <a:spcBef>
                          <a:spcPts val="0"/>
                        </a:spcBef>
                        <a:spcAft>
                          <a:spcPts val="0"/>
                        </a:spcAft>
                        <a:buClr>
                          <a:schemeClr val="dk1"/>
                        </a:buClr>
                        <a:buSzPts val="1100"/>
                        <a:buFont typeface="Arial"/>
                        <a:buNone/>
                      </a:pPr>
                      <a:r>
                        <a:rPr lang="pt-BR" sz="900" b="1" u="none" strike="noStrike" cap="none">
                          <a:solidFill>
                            <a:srgbClr val="001E64"/>
                          </a:solidFill>
                          <a:latin typeface="Calibri"/>
                          <a:ea typeface="Calibri"/>
                          <a:cs typeface="Calibri"/>
                          <a:sym typeface="Calibri"/>
                        </a:rPr>
                        <a:t> Consultas médicas de urgência e emergência em P.S</a:t>
                      </a:r>
                      <a:endParaRPr sz="900" u="none" strike="noStrike" cap="none">
                        <a:solidFill>
                          <a:srgbClr val="001E64"/>
                        </a:solidFill>
                        <a:latin typeface="Calibri"/>
                        <a:ea typeface="Calibri"/>
                        <a:cs typeface="Calibri"/>
                        <a:sym typeface="Calibri"/>
                      </a:endParaRPr>
                    </a:p>
                  </a:txBody>
                  <a:tcPr marL="87375" marR="87375" marT="43700" marB="43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b="1" i="0" u="none" strike="noStrike" cap="none">
                          <a:solidFill>
                            <a:srgbClr val="001E64"/>
                          </a:solidFill>
                          <a:latin typeface="Calibri"/>
                          <a:ea typeface="Calibri"/>
                          <a:cs typeface="Calibri"/>
                          <a:sym typeface="Calibri"/>
                        </a:rPr>
                        <a:t>30%</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u="none" strike="noStrike" cap="none">
                          <a:solidFill>
                            <a:srgbClr val="002060"/>
                          </a:solidFill>
                          <a:latin typeface="Calibri"/>
                          <a:ea typeface="Calibri"/>
                          <a:cs typeface="Calibri"/>
                          <a:sym typeface="Calibri"/>
                        </a:rPr>
                        <a:t>144,56</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u="none" strike="noStrike" cap="none">
                          <a:solidFill>
                            <a:srgbClr val="002060"/>
                          </a:solidFill>
                          <a:latin typeface="Calibri"/>
                          <a:ea typeface="Calibri"/>
                          <a:cs typeface="Calibri"/>
                          <a:sym typeface="Calibri"/>
                        </a:rPr>
                        <a:t>144,56</a:t>
                      </a:r>
                      <a:endParaRPr sz="900" u="none" strike="noStrike" cap="none">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u="none" strike="noStrike" cap="none">
                          <a:solidFill>
                            <a:srgbClr val="002060"/>
                          </a:solidFill>
                          <a:latin typeface="Calibri"/>
                          <a:ea typeface="Calibri"/>
                          <a:cs typeface="Calibri"/>
                          <a:sym typeface="Calibri"/>
                        </a:rPr>
                        <a:t>330,43</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u="none" strike="noStrike" cap="none">
                          <a:solidFill>
                            <a:srgbClr val="002060"/>
                          </a:solidFill>
                          <a:latin typeface="Calibri"/>
                          <a:ea typeface="Calibri"/>
                          <a:cs typeface="Calibri"/>
                          <a:sym typeface="Calibri"/>
                        </a:rPr>
                        <a:t>361,41</a:t>
                      </a:r>
                      <a:endParaRPr sz="1400" u="none" strike="noStrike" cap="none"/>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FF7"/>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90"/>
          <p:cNvSpPr/>
          <p:nvPr/>
        </p:nvSpPr>
        <p:spPr>
          <a:xfrm>
            <a:off x="0" y="0"/>
            <a:ext cx="12192000" cy="6858000"/>
          </a:xfrm>
          <a:prstGeom prst="rect">
            <a:avLst/>
          </a:prstGeom>
          <a:solidFill>
            <a:srgbClr val="001E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198" name="Google Shape;1198;p90"/>
          <p:cNvPicPr preferRelativeResize="0"/>
          <p:nvPr/>
        </p:nvPicPr>
        <p:blipFill rotWithShape="1">
          <a:blip r:embed="rId3">
            <a:alphaModFix/>
          </a:blip>
          <a:srcRect/>
          <a:stretch/>
        </p:blipFill>
        <p:spPr>
          <a:xfrm flipH="1">
            <a:off x="6095999" y="749238"/>
            <a:ext cx="5554896" cy="5511600"/>
          </a:xfrm>
          <a:prstGeom prst="ellipse">
            <a:avLst/>
          </a:prstGeom>
          <a:noFill/>
          <a:ln>
            <a:noFill/>
          </a:ln>
        </p:spPr>
      </p:pic>
      <p:sp>
        <p:nvSpPr>
          <p:cNvPr id="1199" name="Google Shape;1199;p90"/>
          <p:cNvSpPr/>
          <p:nvPr/>
        </p:nvSpPr>
        <p:spPr>
          <a:xfrm>
            <a:off x="0" y="0"/>
            <a:ext cx="5127171"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00" name="Google Shape;1200;p90"/>
          <p:cNvSpPr txBox="1"/>
          <p:nvPr/>
        </p:nvSpPr>
        <p:spPr>
          <a:xfrm>
            <a:off x="1246295" y="1391192"/>
            <a:ext cx="3880876" cy="4829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pt-BR" sz="2800" b="1" i="0" u="none" strike="noStrike" cap="none">
                <a:solidFill>
                  <a:srgbClr val="E9531E"/>
                </a:solidFill>
                <a:latin typeface="Calibri"/>
                <a:ea typeface="Calibri"/>
                <a:cs typeface="Calibri"/>
                <a:sym typeface="Calibri"/>
              </a:rPr>
              <a:t>Benefícios</a:t>
            </a:r>
            <a:endParaRPr sz="1400" b="0" i="0" u="none" strike="noStrike" cap="none">
              <a:solidFill>
                <a:srgbClr val="000000"/>
              </a:solidFill>
              <a:latin typeface="Arial"/>
              <a:ea typeface="Arial"/>
              <a:cs typeface="Arial"/>
              <a:sym typeface="Arial"/>
            </a:endParaRPr>
          </a:p>
        </p:txBody>
      </p:sp>
      <p:pic>
        <p:nvPicPr>
          <p:cNvPr id="1201" name="Google Shape;1201;p90"/>
          <p:cNvPicPr preferRelativeResize="0"/>
          <p:nvPr/>
        </p:nvPicPr>
        <p:blipFill rotWithShape="1">
          <a:blip r:embed="rId4">
            <a:alphaModFix/>
          </a:blip>
          <a:srcRect/>
          <a:stretch/>
        </p:blipFill>
        <p:spPr>
          <a:xfrm>
            <a:off x="1352828" y="1178140"/>
            <a:ext cx="619125" cy="123825"/>
          </a:xfrm>
          <a:prstGeom prst="rect">
            <a:avLst/>
          </a:prstGeom>
          <a:noFill/>
          <a:ln>
            <a:noFill/>
          </a:ln>
        </p:spPr>
      </p:pic>
      <p:pic>
        <p:nvPicPr>
          <p:cNvPr id="1202" name="Google Shape;1202;p90" descr="Forma&#10;&#10;Descrição gerada automaticamente"/>
          <p:cNvPicPr preferRelativeResize="0"/>
          <p:nvPr/>
        </p:nvPicPr>
        <p:blipFill rotWithShape="1">
          <a:blip r:embed="rId5">
            <a:alphaModFix/>
          </a:blip>
          <a:srcRect/>
          <a:stretch/>
        </p:blipFill>
        <p:spPr>
          <a:xfrm>
            <a:off x="5554894" y="559882"/>
            <a:ext cx="2277042" cy="2145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5"/>
          <p:cNvSpPr/>
          <p:nvPr/>
        </p:nvSpPr>
        <p:spPr>
          <a:xfrm>
            <a:off x="0" y="0"/>
            <a:ext cx="4064400" cy="6858000"/>
          </a:xfrm>
          <a:prstGeom prst="rect">
            <a:avLst/>
          </a:prstGeom>
          <a:solidFill>
            <a:srgbClr val="FF8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8" name="Google Shape;1208;p5"/>
          <p:cNvSpPr/>
          <p:nvPr/>
        </p:nvSpPr>
        <p:spPr>
          <a:xfrm>
            <a:off x="4064400" y="0"/>
            <a:ext cx="4064400" cy="6858000"/>
          </a:xfrm>
          <a:prstGeom prst="rect">
            <a:avLst/>
          </a:prstGeom>
          <a:solidFill>
            <a:srgbClr val="5AB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9" name="Google Shape;1209;p5"/>
          <p:cNvSpPr/>
          <p:nvPr/>
        </p:nvSpPr>
        <p:spPr>
          <a:xfrm>
            <a:off x="8121100" y="0"/>
            <a:ext cx="4070900" cy="6858000"/>
          </a:xfrm>
          <a:prstGeom prst="rect">
            <a:avLst/>
          </a:prstGeom>
          <a:solidFill>
            <a:srgbClr val="FF5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0" name="Google Shape;1210;p5"/>
          <p:cNvSpPr/>
          <p:nvPr/>
        </p:nvSpPr>
        <p:spPr>
          <a:xfrm>
            <a:off x="-10274" y="1"/>
            <a:ext cx="12202274" cy="13227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211" name="Google Shape;1211;p5"/>
          <p:cNvGrpSpPr/>
          <p:nvPr/>
        </p:nvGrpSpPr>
        <p:grpSpPr>
          <a:xfrm>
            <a:off x="2307457" y="627494"/>
            <a:ext cx="408829" cy="396944"/>
            <a:chOff x="3855794" y="2392033"/>
            <a:chExt cx="1014377" cy="1001332"/>
          </a:xfrm>
        </p:grpSpPr>
        <p:sp>
          <p:nvSpPr>
            <p:cNvPr id="1212" name="Google Shape;1212;p5"/>
            <p:cNvSpPr/>
            <p:nvPr/>
          </p:nvSpPr>
          <p:spPr>
            <a:xfrm>
              <a:off x="3855794" y="2392033"/>
              <a:ext cx="1014377" cy="1001332"/>
            </a:xfrm>
            <a:prstGeom prst="ellipse">
              <a:avLst/>
            </a:prstGeom>
            <a:solidFill>
              <a:schemeClr val="lt1"/>
            </a:solidFill>
            <a:ln w="28575" cap="flat" cmpd="sng">
              <a:solidFill>
                <a:srgbClr val="001E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3" name="Google Shape;1213;p5" descr="Ícone&#10;&#10;Descrição gerada automaticamente"/>
            <p:cNvPicPr preferRelativeResize="0"/>
            <p:nvPr/>
          </p:nvPicPr>
          <p:blipFill rotWithShape="1">
            <a:blip r:embed="rId3">
              <a:alphaModFix/>
            </a:blip>
            <a:srcRect/>
            <a:stretch/>
          </p:blipFill>
          <p:spPr>
            <a:xfrm>
              <a:off x="4008352" y="2536699"/>
              <a:ext cx="743426" cy="637131"/>
            </a:xfrm>
            <a:prstGeom prst="rect">
              <a:avLst/>
            </a:prstGeom>
            <a:noFill/>
            <a:ln>
              <a:noFill/>
            </a:ln>
          </p:spPr>
        </p:pic>
      </p:grpSp>
      <p:grpSp>
        <p:nvGrpSpPr>
          <p:cNvPr id="1214" name="Google Shape;1214;p5"/>
          <p:cNvGrpSpPr/>
          <p:nvPr/>
        </p:nvGrpSpPr>
        <p:grpSpPr>
          <a:xfrm>
            <a:off x="2607307" y="195289"/>
            <a:ext cx="410400" cy="396000"/>
            <a:chOff x="2849531" y="1170631"/>
            <a:chExt cx="683730" cy="693917"/>
          </a:xfrm>
        </p:grpSpPr>
        <p:sp>
          <p:nvSpPr>
            <p:cNvPr id="1215" name="Google Shape;1215;p5"/>
            <p:cNvSpPr/>
            <p:nvPr/>
          </p:nvSpPr>
          <p:spPr>
            <a:xfrm>
              <a:off x="2849531" y="1170631"/>
              <a:ext cx="683730" cy="693917"/>
            </a:xfrm>
            <a:prstGeom prst="ellipse">
              <a:avLst/>
            </a:prstGeom>
            <a:solidFill>
              <a:schemeClr val="lt1"/>
            </a:solidFill>
            <a:ln w="28575" cap="flat" cmpd="sng">
              <a:solidFill>
                <a:srgbClr val="001E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6" name="Google Shape;1216;p5" descr="Ícone&#10;&#10;Descrição gerada automaticamente"/>
            <p:cNvPicPr preferRelativeResize="0"/>
            <p:nvPr/>
          </p:nvPicPr>
          <p:blipFill rotWithShape="1">
            <a:blip r:embed="rId4">
              <a:alphaModFix/>
            </a:blip>
            <a:srcRect/>
            <a:stretch/>
          </p:blipFill>
          <p:spPr>
            <a:xfrm>
              <a:off x="2859652" y="1249630"/>
              <a:ext cx="594741" cy="509705"/>
            </a:xfrm>
            <a:prstGeom prst="rect">
              <a:avLst/>
            </a:prstGeom>
            <a:noFill/>
            <a:ln>
              <a:noFill/>
            </a:ln>
          </p:spPr>
        </p:pic>
      </p:grpSp>
      <p:grpSp>
        <p:nvGrpSpPr>
          <p:cNvPr id="1217" name="Google Shape;1217;p5"/>
          <p:cNvGrpSpPr/>
          <p:nvPr/>
        </p:nvGrpSpPr>
        <p:grpSpPr>
          <a:xfrm>
            <a:off x="2032200" y="206226"/>
            <a:ext cx="408829" cy="396944"/>
            <a:chOff x="221320" y="2608766"/>
            <a:chExt cx="1014377" cy="1001332"/>
          </a:xfrm>
        </p:grpSpPr>
        <p:sp>
          <p:nvSpPr>
            <p:cNvPr id="1218" name="Google Shape;1218;p5"/>
            <p:cNvSpPr/>
            <p:nvPr/>
          </p:nvSpPr>
          <p:spPr>
            <a:xfrm>
              <a:off x="221320" y="2608766"/>
              <a:ext cx="1014377" cy="1001332"/>
            </a:xfrm>
            <a:prstGeom prst="ellipse">
              <a:avLst/>
            </a:prstGeom>
            <a:solidFill>
              <a:schemeClr val="lt1"/>
            </a:solidFill>
            <a:ln w="28575" cap="flat" cmpd="sng">
              <a:solidFill>
                <a:srgbClr val="001E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9" name="Google Shape;1219;p5" descr="Ícone&#10;&#10;Descrição gerada automaticamente"/>
            <p:cNvPicPr preferRelativeResize="0"/>
            <p:nvPr/>
          </p:nvPicPr>
          <p:blipFill rotWithShape="1">
            <a:blip r:embed="rId5">
              <a:alphaModFix/>
            </a:blip>
            <a:srcRect/>
            <a:stretch/>
          </p:blipFill>
          <p:spPr>
            <a:xfrm>
              <a:off x="356795" y="2762087"/>
              <a:ext cx="743426" cy="637131"/>
            </a:xfrm>
            <a:prstGeom prst="rect">
              <a:avLst/>
            </a:prstGeom>
            <a:noFill/>
            <a:ln>
              <a:noFill/>
            </a:ln>
          </p:spPr>
        </p:pic>
      </p:grpSp>
      <p:sp>
        <p:nvSpPr>
          <p:cNvPr id="1220" name="Google Shape;1220;p5"/>
          <p:cNvSpPr txBox="1"/>
          <p:nvPr/>
        </p:nvSpPr>
        <p:spPr>
          <a:xfrm>
            <a:off x="792848" y="455538"/>
            <a:ext cx="1188000" cy="396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pt-BR" sz="2800" b="1" i="0" u="none" strike="noStrike" cap="none">
                <a:solidFill>
                  <a:srgbClr val="222D59"/>
                </a:solidFill>
                <a:latin typeface="Calibri"/>
                <a:ea typeface="Calibri"/>
                <a:cs typeface="Calibri"/>
                <a:sym typeface="Calibri"/>
              </a:rPr>
              <a:t>Lab IN</a:t>
            </a:r>
            <a:endParaRPr sz="1400" b="0" i="0" u="none" strike="noStrike" cap="none">
              <a:solidFill>
                <a:srgbClr val="000000"/>
              </a:solidFill>
              <a:latin typeface="Calibri"/>
              <a:ea typeface="Calibri"/>
              <a:cs typeface="Calibri"/>
              <a:sym typeface="Calibri"/>
            </a:endParaRPr>
          </a:p>
        </p:txBody>
      </p:sp>
      <p:pic>
        <p:nvPicPr>
          <p:cNvPr id="1221" name="Google Shape;1221;p5"/>
          <p:cNvPicPr preferRelativeResize="0"/>
          <p:nvPr/>
        </p:nvPicPr>
        <p:blipFill rotWithShape="1">
          <a:blip r:embed="rId6">
            <a:alphaModFix/>
          </a:blip>
          <a:srcRect/>
          <a:stretch/>
        </p:blipFill>
        <p:spPr>
          <a:xfrm>
            <a:off x="187735" y="616872"/>
            <a:ext cx="619125" cy="123825"/>
          </a:xfrm>
          <a:prstGeom prst="rect">
            <a:avLst/>
          </a:prstGeom>
          <a:noFill/>
          <a:ln>
            <a:noFill/>
          </a:ln>
        </p:spPr>
      </p:pic>
      <p:sp>
        <p:nvSpPr>
          <p:cNvPr id="1222" name="Google Shape;1222;p5"/>
          <p:cNvSpPr txBox="1"/>
          <p:nvPr/>
        </p:nvSpPr>
        <p:spPr>
          <a:xfrm>
            <a:off x="3572743" y="267005"/>
            <a:ext cx="803705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2000" b="0" i="0" u="none" strike="noStrike" cap="none">
                <a:solidFill>
                  <a:srgbClr val="FF5000"/>
                </a:solidFill>
                <a:latin typeface="Calibri"/>
                <a:ea typeface="Calibri"/>
                <a:cs typeface="Calibri"/>
                <a:sym typeface="Calibri"/>
              </a:rPr>
              <a:t>O</a:t>
            </a:r>
            <a:r>
              <a:rPr lang="pt-BR" sz="2000" b="0" i="0" u="none" strike="noStrike" cap="none">
                <a:solidFill>
                  <a:srgbClr val="E1531F"/>
                </a:solidFill>
                <a:latin typeface="Calibri"/>
                <a:ea typeface="Calibri"/>
                <a:cs typeface="Calibri"/>
                <a:sym typeface="Calibri"/>
              </a:rPr>
              <a:t> </a:t>
            </a:r>
            <a:r>
              <a:rPr lang="pt-BR" sz="2000" b="1" i="0" u="none" strike="noStrike" cap="none">
                <a:solidFill>
                  <a:srgbClr val="001E64"/>
                </a:solidFill>
                <a:latin typeface="Calibri"/>
                <a:ea typeface="Calibri"/>
                <a:cs typeface="Calibri"/>
                <a:sym typeface="Calibri"/>
              </a:rPr>
              <a:t>SulAmérica</a:t>
            </a:r>
            <a:r>
              <a:rPr lang="pt-BR" sz="2000" b="1" i="0" u="none" strike="noStrike" cap="none">
                <a:solidFill>
                  <a:srgbClr val="E1531F"/>
                </a:solidFill>
                <a:latin typeface="Calibri"/>
                <a:ea typeface="Calibri"/>
                <a:cs typeface="Calibri"/>
                <a:sym typeface="Calibri"/>
              </a:rPr>
              <a:t> </a:t>
            </a:r>
            <a:r>
              <a:rPr lang="pt-BR" sz="2000" b="1" i="0" u="none" strike="noStrike" cap="none">
                <a:solidFill>
                  <a:srgbClr val="001E64"/>
                </a:solidFill>
                <a:latin typeface="Calibri"/>
                <a:ea typeface="Calibri"/>
                <a:cs typeface="Calibri"/>
                <a:sym typeface="Calibri"/>
              </a:rPr>
              <a:t>Lab IN¹ </a:t>
            </a:r>
            <a:r>
              <a:rPr lang="pt-BR" sz="2000" b="0" i="0" u="none" strike="noStrike" cap="none">
                <a:solidFill>
                  <a:srgbClr val="FF5000"/>
                </a:solidFill>
                <a:latin typeface="Calibri"/>
                <a:ea typeface="Calibri"/>
                <a:cs typeface="Calibri"/>
                <a:sym typeface="Calibri"/>
              </a:rPr>
              <a:t>é um benefício que facilita a realização de exames com a coleta no local de escolha do beneficiário.</a:t>
            </a:r>
            <a:endParaRPr sz="2000" b="0" i="0" u="none" strike="noStrike" cap="none">
              <a:solidFill>
                <a:srgbClr val="FF5000"/>
              </a:solidFill>
              <a:latin typeface="Calibri"/>
              <a:ea typeface="Calibri"/>
              <a:cs typeface="Calibri"/>
              <a:sym typeface="Calibri"/>
            </a:endParaRPr>
          </a:p>
        </p:txBody>
      </p:sp>
      <p:grpSp>
        <p:nvGrpSpPr>
          <p:cNvPr id="1223" name="Google Shape;1223;p5"/>
          <p:cNvGrpSpPr/>
          <p:nvPr/>
        </p:nvGrpSpPr>
        <p:grpSpPr>
          <a:xfrm>
            <a:off x="8386375" y="6072475"/>
            <a:ext cx="3870300" cy="655590"/>
            <a:chOff x="1254790" y="2737296"/>
            <a:chExt cx="3870300" cy="655590"/>
          </a:xfrm>
        </p:grpSpPr>
        <p:sp>
          <p:nvSpPr>
            <p:cNvPr id="1224" name="Google Shape;1224;p5">
              <a:hlinkClick r:id="rId7"/>
            </p:cNvPr>
            <p:cNvSpPr txBox="1"/>
            <p:nvPr/>
          </p:nvSpPr>
          <p:spPr>
            <a:xfrm>
              <a:off x="1254790" y="2737296"/>
              <a:ext cx="38703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500" b="1" i="0" u="none" strike="noStrike" cap="none">
                  <a:solidFill>
                    <a:schemeClr val="lt1"/>
                  </a:solidFill>
                  <a:latin typeface="Calibri"/>
                  <a:ea typeface="Calibri"/>
                  <a:cs typeface="Calibri"/>
                  <a:sym typeface="Calibri"/>
                </a:rPr>
                <a:t>                                  + detalhes  </a:t>
              </a:r>
              <a:r>
                <a:rPr lang="pt-BR" sz="1200" b="0" i="0" u="sng" strike="noStrike" cap="none">
                  <a:solidFill>
                    <a:schemeClr val="lt1"/>
                  </a:solidFill>
                  <a:latin typeface="Comic Sans MS"/>
                  <a:ea typeface="Comic Sans MS"/>
                  <a:cs typeface="Comic Sans MS"/>
                  <a:sym typeface="Comic Sans MS"/>
                  <a:hlinkClick r:id="rId8">
                    <a:extLst>
                      <a:ext uri="{A12FA001-AC4F-418D-AE19-62706E023703}">
                        <ahyp:hlinkClr xmlns:ahyp="http://schemas.microsoft.com/office/drawing/2018/hyperlinkcolor" val="tx"/>
                      </a:ext>
                    </a:extLst>
                  </a:hlinkClick>
                </a:rPr>
                <a:t>https://cloud.marketing.sulamerica.com.br/labin</a:t>
              </a:r>
              <a:endParaRPr sz="1500" b="0" i="0" u="none" strike="noStrike" cap="none">
                <a:solidFill>
                  <a:schemeClr val="lt1"/>
                </a:solidFill>
                <a:latin typeface="Calibri"/>
                <a:ea typeface="Calibri"/>
                <a:cs typeface="Calibri"/>
                <a:sym typeface="Calibri"/>
              </a:endParaRPr>
            </a:p>
          </p:txBody>
        </p:sp>
        <p:pic>
          <p:nvPicPr>
            <p:cNvPr id="1225" name="Google Shape;1225;p5">
              <a:hlinkClick r:id="rId7"/>
            </p:cNvPr>
            <p:cNvPicPr preferRelativeResize="0"/>
            <p:nvPr/>
          </p:nvPicPr>
          <p:blipFill rotWithShape="1">
            <a:blip r:embed="rId9">
              <a:alphaModFix/>
            </a:blip>
            <a:srcRect/>
            <a:stretch/>
          </p:blipFill>
          <p:spPr>
            <a:xfrm rot="5400000">
              <a:off x="3521739" y="3154206"/>
              <a:ext cx="261360" cy="216000"/>
            </a:xfrm>
            <a:prstGeom prst="rect">
              <a:avLst/>
            </a:prstGeom>
            <a:noFill/>
            <a:ln>
              <a:noFill/>
            </a:ln>
          </p:spPr>
        </p:pic>
      </p:grpSp>
      <p:sp>
        <p:nvSpPr>
          <p:cNvPr id="1226" name="Google Shape;1226;p5"/>
          <p:cNvSpPr txBox="1"/>
          <p:nvPr/>
        </p:nvSpPr>
        <p:spPr>
          <a:xfrm>
            <a:off x="3588784" y="914478"/>
            <a:ext cx="4538818"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pt-BR" sz="1000" b="1" i="0" u="none" strike="noStrike" cap="none">
                <a:solidFill>
                  <a:srgbClr val="9632FA"/>
                </a:solidFill>
                <a:latin typeface="Calibri"/>
                <a:ea typeface="Calibri"/>
                <a:cs typeface="Calibri"/>
                <a:sym typeface="Calibri"/>
              </a:rPr>
              <a:t>Benefício não válido para os Planos Direto, Exato e Produtos Hospitalar (HO).</a:t>
            </a:r>
            <a:endParaRPr sz="1000" b="1" i="0" u="none" strike="noStrike" cap="none">
              <a:solidFill>
                <a:srgbClr val="9632FA"/>
              </a:solidFill>
              <a:latin typeface="Calibri"/>
              <a:ea typeface="Calibri"/>
              <a:cs typeface="Calibri"/>
              <a:sym typeface="Calibri"/>
            </a:endParaRPr>
          </a:p>
        </p:txBody>
      </p:sp>
      <p:pic>
        <p:nvPicPr>
          <p:cNvPr id="1227" name="Google Shape;1227;p5" descr="Homem sentado em frente a mesa&#10;&#10;Descrição gerada automaticamente com confiança média"/>
          <p:cNvPicPr preferRelativeResize="0"/>
          <p:nvPr/>
        </p:nvPicPr>
        <p:blipFill rotWithShape="1">
          <a:blip r:embed="rId10">
            <a:alphaModFix/>
          </a:blip>
          <a:srcRect/>
          <a:stretch/>
        </p:blipFill>
        <p:spPr>
          <a:xfrm>
            <a:off x="4329324" y="2502123"/>
            <a:ext cx="3497570" cy="2606011"/>
          </a:xfrm>
          <a:prstGeom prst="roundRect">
            <a:avLst>
              <a:gd name="adj" fmla="val 16667"/>
            </a:avLst>
          </a:prstGeom>
          <a:noFill/>
          <a:ln>
            <a:noFill/>
          </a:ln>
        </p:spPr>
      </p:pic>
      <p:sp>
        <p:nvSpPr>
          <p:cNvPr id="1228" name="Google Shape;1228;p5"/>
          <p:cNvSpPr txBox="1"/>
          <p:nvPr/>
        </p:nvSpPr>
        <p:spPr>
          <a:xfrm>
            <a:off x="4372188" y="1498102"/>
            <a:ext cx="404606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t-BR" sz="1600" b="1" i="0" u="none" strike="noStrike" cap="none">
                <a:solidFill>
                  <a:schemeClr val="lt1"/>
                </a:solidFill>
                <a:latin typeface="Calibri"/>
                <a:ea typeface="Calibri"/>
                <a:cs typeface="Calibri"/>
                <a:sym typeface="Calibri"/>
              </a:rPr>
              <a:t>Benefícios: </a:t>
            </a:r>
            <a:r>
              <a:rPr lang="pt-BR" sz="1600" b="0" i="0" u="none" strike="noStrike" cap="none">
                <a:solidFill>
                  <a:schemeClr val="lt1"/>
                </a:solidFill>
                <a:latin typeface="Calibri"/>
                <a:ea typeface="Calibri"/>
                <a:cs typeface="Calibri"/>
                <a:sym typeface="Calibri"/>
              </a:rPr>
              <a:t>Comodidade, segurança, praticidade e conforto para realizar seus exames onde estiver.</a:t>
            </a:r>
            <a:endParaRPr sz="1600" b="0" i="0" u="none" strike="noStrike" cap="none">
              <a:solidFill>
                <a:schemeClr val="lt1"/>
              </a:solidFill>
              <a:latin typeface="Calibri"/>
              <a:ea typeface="Calibri"/>
              <a:cs typeface="Calibri"/>
              <a:sym typeface="Calibri"/>
            </a:endParaRPr>
          </a:p>
        </p:txBody>
      </p:sp>
      <p:pic>
        <p:nvPicPr>
          <p:cNvPr id="1229" name="Google Shape;1229;p5"/>
          <p:cNvPicPr preferRelativeResize="0"/>
          <p:nvPr/>
        </p:nvPicPr>
        <p:blipFill rotWithShape="1">
          <a:blip r:embed="rId11">
            <a:alphaModFix/>
          </a:blip>
          <a:srcRect/>
          <a:stretch/>
        </p:blipFill>
        <p:spPr>
          <a:xfrm>
            <a:off x="8688837" y="2892030"/>
            <a:ext cx="945549" cy="936000"/>
          </a:xfrm>
          <a:prstGeom prst="rect">
            <a:avLst/>
          </a:prstGeom>
          <a:noFill/>
          <a:ln>
            <a:noFill/>
          </a:ln>
        </p:spPr>
      </p:pic>
      <p:pic>
        <p:nvPicPr>
          <p:cNvPr id="1230" name="Google Shape;1230;p5"/>
          <p:cNvPicPr preferRelativeResize="0"/>
          <p:nvPr/>
        </p:nvPicPr>
        <p:blipFill rotWithShape="1">
          <a:blip r:embed="rId12">
            <a:alphaModFix/>
          </a:blip>
          <a:srcRect/>
          <a:stretch/>
        </p:blipFill>
        <p:spPr>
          <a:xfrm>
            <a:off x="10330583" y="2898271"/>
            <a:ext cx="945549" cy="936000"/>
          </a:xfrm>
          <a:prstGeom prst="rect">
            <a:avLst/>
          </a:prstGeom>
          <a:noFill/>
          <a:ln>
            <a:noFill/>
          </a:ln>
        </p:spPr>
      </p:pic>
      <p:sp>
        <p:nvSpPr>
          <p:cNvPr id="1231" name="Google Shape;1231;p5"/>
          <p:cNvSpPr txBox="1"/>
          <p:nvPr/>
        </p:nvSpPr>
        <p:spPr>
          <a:xfrm>
            <a:off x="8381362" y="1498102"/>
            <a:ext cx="346111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t-BR" sz="1600" b="1" i="0" u="none" strike="noStrike" cap="none">
                <a:solidFill>
                  <a:schemeClr val="lt1"/>
                </a:solidFill>
                <a:latin typeface="Calibri"/>
                <a:ea typeface="Calibri"/>
                <a:cs typeface="Calibri"/>
                <a:sym typeface="Calibri"/>
              </a:rPr>
              <a:t>Exames oferecidos: </a:t>
            </a:r>
            <a:r>
              <a:rPr lang="pt-BR" sz="1600" b="0" i="0" u="none" strike="noStrike" cap="none">
                <a:solidFill>
                  <a:schemeClr val="lt1"/>
                </a:solidFill>
                <a:latin typeface="Calibri"/>
                <a:ea typeface="Calibri"/>
                <a:cs typeface="Calibri"/>
                <a:sym typeface="Calibri"/>
              </a:rPr>
              <a:t>Com o SulAmérica Lab IN, você pode realizar exames de:</a:t>
            </a:r>
            <a:endParaRPr sz="1400" b="0" i="0" u="none" strike="noStrike" cap="none">
              <a:solidFill>
                <a:srgbClr val="000000"/>
              </a:solidFill>
              <a:latin typeface="Calibri"/>
              <a:ea typeface="Calibri"/>
              <a:cs typeface="Calibri"/>
              <a:sym typeface="Calibri"/>
            </a:endParaRPr>
          </a:p>
        </p:txBody>
      </p:sp>
      <p:sp>
        <p:nvSpPr>
          <p:cNvPr id="1232" name="Google Shape;1232;p5"/>
          <p:cNvSpPr txBox="1"/>
          <p:nvPr/>
        </p:nvSpPr>
        <p:spPr>
          <a:xfrm>
            <a:off x="8614050" y="4034075"/>
            <a:ext cx="105971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chemeClr val="lt1"/>
                </a:solidFill>
                <a:latin typeface="Calibri"/>
                <a:ea typeface="Calibri"/>
                <a:cs typeface="Calibri"/>
                <a:sym typeface="Calibri"/>
              </a:rPr>
              <a:t>Exames de sangue</a:t>
            </a:r>
            <a:endParaRPr sz="1400" b="0" i="0" u="none" strike="noStrike" cap="none">
              <a:solidFill>
                <a:srgbClr val="000000"/>
              </a:solidFill>
              <a:latin typeface="Calibri"/>
              <a:ea typeface="Calibri"/>
              <a:cs typeface="Calibri"/>
              <a:sym typeface="Calibri"/>
            </a:endParaRPr>
          </a:p>
        </p:txBody>
      </p:sp>
      <p:sp>
        <p:nvSpPr>
          <p:cNvPr id="1233" name="Google Shape;1233;p5"/>
          <p:cNvSpPr txBox="1"/>
          <p:nvPr/>
        </p:nvSpPr>
        <p:spPr>
          <a:xfrm>
            <a:off x="10132244" y="4034075"/>
            <a:ext cx="130169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chemeClr val="lt1"/>
                </a:solidFill>
                <a:latin typeface="Calibri"/>
                <a:ea typeface="Calibri"/>
                <a:cs typeface="Calibri"/>
                <a:sym typeface="Calibri"/>
              </a:rPr>
              <a:t>Exames de Urina/Fezes</a:t>
            </a:r>
            <a:endParaRPr sz="1400" b="0" i="0" u="none" strike="noStrike" cap="none">
              <a:solidFill>
                <a:srgbClr val="000000"/>
              </a:solidFill>
              <a:latin typeface="Calibri"/>
              <a:ea typeface="Calibri"/>
              <a:cs typeface="Calibri"/>
              <a:sym typeface="Calibri"/>
            </a:endParaRPr>
          </a:p>
        </p:txBody>
      </p:sp>
      <p:sp>
        <p:nvSpPr>
          <p:cNvPr id="1234" name="Google Shape;1234;p5"/>
          <p:cNvSpPr txBox="1"/>
          <p:nvPr/>
        </p:nvSpPr>
        <p:spPr>
          <a:xfrm>
            <a:off x="428041" y="1498102"/>
            <a:ext cx="346111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t-BR" sz="1600" b="1" i="0" u="none" strike="noStrike" cap="none">
                <a:solidFill>
                  <a:schemeClr val="lt1"/>
                </a:solidFill>
                <a:latin typeface="Calibri"/>
                <a:ea typeface="Calibri"/>
                <a:cs typeface="Calibri"/>
                <a:sym typeface="Calibri"/>
              </a:rPr>
              <a:t>Agendamento: </a:t>
            </a:r>
            <a:r>
              <a:rPr lang="pt-BR" sz="1600" b="0" i="0" u="none" strike="noStrike" cap="none">
                <a:solidFill>
                  <a:schemeClr val="lt1"/>
                </a:solidFill>
                <a:latin typeface="Calibri"/>
                <a:ea typeface="Calibri"/>
                <a:cs typeface="Calibri"/>
                <a:sym typeface="Calibri"/>
              </a:rPr>
              <a:t>Agendamento rápido e fácil pelo APP saúde SulAmérica.</a:t>
            </a:r>
            <a:endParaRPr sz="1600" b="0" i="0" u="none" strike="noStrike" cap="none">
              <a:solidFill>
                <a:schemeClr val="lt1"/>
              </a:solidFill>
              <a:latin typeface="Calibri"/>
              <a:ea typeface="Calibri"/>
              <a:cs typeface="Calibri"/>
              <a:sym typeface="Calibri"/>
            </a:endParaRPr>
          </a:p>
        </p:txBody>
      </p:sp>
      <p:grpSp>
        <p:nvGrpSpPr>
          <p:cNvPr id="1235" name="Google Shape;1235;p5"/>
          <p:cNvGrpSpPr/>
          <p:nvPr/>
        </p:nvGrpSpPr>
        <p:grpSpPr>
          <a:xfrm>
            <a:off x="822451" y="2476222"/>
            <a:ext cx="2147917" cy="2831937"/>
            <a:chOff x="8966352" y="3304782"/>
            <a:chExt cx="2506511" cy="3451119"/>
          </a:xfrm>
        </p:grpSpPr>
        <p:pic>
          <p:nvPicPr>
            <p:cNvPr id="1236" name="Google Shape;1236;p5" descr="In Company"/>
            <p:cNvPicPr preferRelativeResize="0"/>
            <p:nvPr/>
          </p:nvPicPr>
          <p:blipFill rotWithShape="1">
            <a:blip r:embed="rId13">
              <a:alphaModFix/>
            </a:blip>
            <a:srcRect l="21236" t="13094" r="11185" b="12237"/>
            <a:stretch/>
          </p:blipFill>
          <p:spPr>
            <a:xfrm>
              <a:off x="8966352" y="3304782"/>
              <a:ext cx="2506511" cy="3451119"/>
            </a:xfrm>
            <a:prstGeom prst="rect">
              <a:avLst/>
            </a:prstGeom>
            <a:noFill/>
            <a:ln>
              <a:noFill/>
            </a:ln>
          </p:spPr>
        </p:pic>
        <p:pic>
          <p:nvPicPr>
            <p:cNvPr id="1237" name="Google Shape;1237;p5"/>
            <p:cNvPicPr preferRelativeResize="0"/>
            <p:nvPr/>
          </p:nvPicPr>
          <p:blipFill rotWithShape="1">
            <a:blip r:embed="rId14">
              <a:alphaModFix/>
            </a:blip>
            <a:srcRect t="4230" b="4292"/>
            <a:stretch/>
          </p:blipFill>
          <p:spPr>
            <a:xfrm>
              <a:off x="9530749" y="3712619"/>
              <a:ext cx="984850" cy="1822433"/>
            </a:xfrm>
            <a:prstGeom prst="rect">
              <a:avLst/>
            </a:prstGeom>
            <a:noFill/>
            <a:ln>
              <a:noFill/>
            </a:ln>
          </p:spPr>
        </p:pic>
      </p:grpSp>
      <p:pic>
        <p:nvPicPr>
          <p:cNvPr id="1238" name="Google Shape;1238;p5"/>
          <p:cNvPicPr preferRelativeResize="0"/>
          <p:nvPr/>
        </p:nvPicPr>
        <p:blipFill rotWithShape="1">
          <a:blip r:embed="rId15">
            <a:alphaModFix/>
          </a:blip>
          <a:srcRect/>
          <a:stretch/>
        </p:blipFill>
        <p:spPr>
          <a:xfrm rot="-5400000" flipH="1">
            <a:off x="2026505" y="2991762"/>
            <a:ext cx="348480" cy="288000"/>
          </a:xfrm>
          <a:prstGeom prst="rect">
            <a:avLst/>
          </a:prstGeom>
          <a:noFill/>
          <a:ln>
            <a:noFill/>
          </a:ln>
        </p:spPr>
      </p:pic>
      <p:sp>
        <p:nvSpPr>
          <p:cNvPr id="1239" name="Google Shape;1239;p5"/>
          <p:cNvSpPr txBox="1"/>
          <p:nvPr/>
        </p:nvSpPr>
        <p:spPr>
          <a:xfrm>
            <a:off x="3" y="6058502"/>
            <a:ext cx="7606500" cy="78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br>
              <a:rPr lang="pt-BR" sz="1000" b="0" i="0" u="none" strike="noStrike" cap="none">
                <a:solidFill>
                  <a:schemeClr val="lt1"/>
                </a:solidFill>
                <a:latin typeface="Calibri"/>
                <a:ea typeface="Calibri"/>
                <a:cs typeface="Calibri"/>
                <a:sym typeface="Calibri"/>
              </a:rPr>
            </a:br>
            <a:r>
              <a:rPr lang="pt-BR" sz="1000" b="0" i="0" u="none" strike="noStrike" cap="none">
                <a:solidFill>
                  <a:schemeClr val="lt1"/>
                </a:solidFill>
                <a:latin typeface="Calibri"/>
                <a:ea typeface="Calibri"/>
                <a:cs typeface="Calibri"/>
                <a:sym typeface="Calibri"/>
              </a:rPr>
              <a:t>Beneficiários dos planos </a:t>
            </a:r>
            <a:r>
              <a:rPr lang="pt-BR" sz="1000" b="1" i="0" u="sng" strike="noStrike" cap="none">
                <a:solidFill>
                  <a:schemeClr val="lt1"/>
                </a:solidFill>
                <a:latin typeface="Calibri"/>
                <a:ea typeface="Calibri"/>
                <a:cs typeface="Calibri"/>
                <a:sym typeface="Calibri"/>
              </a:rPr>
              <a:t>Direto,</a:t>
            </a:r>
            <a:r>
              <a:rPr lang="pt-BR" sz="1000" b="0" i="0" u="none" strike="noStrike" cap="none">
                <a:solidFill>
                  <a:schemeClr val="lt1"/>
                </a:solidFill>
                <a:latin typeface="Calibri"/>
                <a:ea typeface="Calibri"/>
                <a:cs typeface="Calibri"/>
                <a:sym typeface="Calibri"/>
              </a:rPr>
              <a:t> </a:t>
            </a:r>
            <a:r>
              <a:rPr lang="pt-BR" sz="1000" b="1" i="0" u="sng" strike="noStrike" cap="none">
                <a:solidFill>
                  <a:schemeClr val="lt1"/>
                </a:solidFill>
                <a:latin typeface="Calibri"/>
                <a:ea typeface="Calibri"/>
                <a:cs typeface="Calibri"/>
                <a:sym typeface="Calibri"/>
              </a:rPr>
              <a:t>Exato</a:t>
            </a:r>
            <a:r>
              <a:rPr lang="pt-BR" sz="1000" b="0" i="0" u="none" strike="noStrike" cap="none">
                <a:solidFill>
                  <a:schemeClr val="lt1"/>
                </a:solidFill>
                <a:latin typeface="Calibri"/>
                <a:ea typeface="Calibri"/>
                <a:cs typeface="Calibri"/>
                <a:sym typeface="Calibri"/>
              </a:rPr>
              <a:t> ou </a:t>
            </a:r>
            <a:r>
              <a:rPr lang="pt-BR" sz="1000" b="1" i="0" u="sng" strike="noStrike" cap="none">
                <a:solidFill>
                  <a:schemeClr val="lt1"/>
                </a:solidFill>
                <a:latin typeface="Calibri"/>
                <a:ea typeface="Calibri"/>
                <a:cs typeface="Calibri"/>
                <a:sym typeface="Calibri"/>
              </a:rPr>
              <a:t>Hospitalares</a:t>
            </a:r>
            <a:r>
              <a:rPr lang="pt-BR" sz="1000" b="0" i="0" u="none" strike="noStrike" cap="none">
                <a:solidFill>
                  <a:schemeClr val="lt1"/>
                </a:solidFill>
                <a:latin typeface="Calibri"/>
                <a:ea typeface="Calibri"/>
                <a:cs typeface="Calibri"/>
                <a:sym typeface="Calibri"/>
              </a:rPr>
              <a:t> não são elegíveis. </a:t>
            </a: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pt-BR" sz="1000" b="0" i="0" u="none" strike="noStrike" cap="none">
                <a:solidFill>
                  <a:schemeClr val="lt1"/>
                </a:solidFill>
                <a:latin typeface="Calibri"/>
                <a:ea typeface="Calibri"/>
                <a:cs typeface="Calibri"/>
                <a:sym typeface="Calibri"/>
              </a:rPr>
              <a:t>Os benefícios aqui descritos não são uma obrigatoriedade contratual e poderão ser descontinuados a exclusivo critério da SulAmérica. </a:t>
            </a:r>
            <a:endParaRPr sz="10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3" name="Google Shape;1253;p83"/>
          <p:cNvSpPr/>
          <p:nvPr/>
        </p:nvSpPr>
        <p:spPr>
          <a:xfrm>
            <a:off x="10793615" y="-618496"/>
            <a:ext cx="2312902" cy="2312901"/>
          </a:xfrm>
          <a:prstGeom prst="ellipse">
            <a:avLst/>
          </a:prstGeom>
          <a:solidFill>
            <a:srgbClr val="82828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4" name="Google Shape;1254;p83"/>
          <p:cNvSpPr/>
          <p:nvPr/>
        </p:nvSpPr>
        <p:spPr>
          <a:xfrm>
            <a:off x="0" y="0"/>
            <a:ext cx="3770616" cy="6858000"/>
          </a:xfrm>
          <a:prstGeom prst="rect">
            <a:avLst/>
          </a:prstGeom>
          <a:solidFill>
            <a:srgbClr val="146EF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255" name="Google Shape;1255;p83" descr="Ícone&#10;&#10;Descrição gerada automaticamente"/>
          <p:cNvPicPr preferRelativeResize="0"/>
          <p:nvPr/>
        </p:nvPicPr>
        <p:blipFill rotWithShape="1">
          <a:blip r:embed="rId3">
            <a:alphaModFix/>
          </a:blip>
          <a:srcRect/>
          <a:stretch/>
        </p:blipFill>
        <p:spPr>
          <a:xfrm>
            <a:off x="98164" y="133072"/>
            <a:ext cx="261360" cy="216000"/>
          </a:xfrm>
          <a:prstGeom prst="rect">
            <a:avLst/>
          </a:prstGeom>
          <a:noFill/>
          <a:ln>
            <a:noFill/>
          </a:ln>
        </p:spPr>
      </p:pic>
      <p:pic>
        <p:nvPicPr>
          <p:cNvPr id="1256" name="Google Shape;1256;p83" descr="Ícone&#10;&#10;Descrição gerada automaticamente"/>
          <p:cNvPicPr preferRelativeResize="0"/>
          <p:nvPr/>
        </p:nvPicPr>
        <p:blipFill rotWithShape="1">
          <a:blip r:embed="rId3">
            <a:alphaModFix/>
          </a:blip>
          <a:srcRect/>
          <a:stretch/>
        </p:blipFill>
        <p:spPr>
          <a:xfrm>
            <a:off x="98164" y="489393"/>
            <a:ext cx="261360" cy="216000"/>
          </a:xfrm>
          <a:prstGeom prst="rect">
            <a:avLst/>
          </a:prstGeom>
          <a:noFill/>
          <a:ln>
            <a:noFill/>
          </a:ln>
        </p:spPr>
      </p:pic>
      <p:pic>
        <p:nvPicPr>
          <p:cNvPr id="1257" name="Google Shape;1257;p83" descr="Ícone&#10;&#10;Descrição gerada automaticamente"/>
          <p:cNvPicPr preferRelativeResize="0"/>
          <p:nvPr/>
        </p:nvPicPr>
        <p:blipFill rotWithShape="1">
          <a:blip r:embed="rId3">
            <a:alphaModFix/>
          </a:blip>
          <a:srcRect/>
          <a:stretch/>
        </p:blipFill>
        <p:spPr>
          <a:xfrm>
            <a:off x="98164" y="845714"/>
            <a:ext cx="261360" cy="216000"/>
          </a:xfrm>
          <a:prstGeom prst="rect">
            <a:avLst/>
          </a:prstGeom>
          <a:noFill/>
          <a:ln>
            <a:noFill/>
          </a:ln>
        </p:spPr>
      </p:pic>
      <p:pic>
        <p:nvPicPr>
          <p:cNvPr id="1258" name="Google Shape;1258;p83" descr="Ícone&#10;&#10;Descrição gerada automaticamente"/>
          <p:cNvPicPr preferRelativeResize="0"/>
          <p:nvPr/>
        </p:nvPicPr>
        <p:blipFill rotWithShape="1">
          <a:blip r:embed="rId3">
            <a:alphaModFix/>
          </a:blip>
          <a:srcRect/>
          <a:stretch/>
        </p:blipFill>
        <p:spPr>
          <a:xfrm>
            <a:off x="98164" y="1202035"/>
            <a:ext cx="261360" cy="216000"/>
          </a:xfrm>
          <a:prstGeom prst="rect">
            <a:avLst/>
          </a:prstGeom>
          <a:noFill/>
          <a:ln>
            <a:noFill/>
          </a:ln>
        </p:spPr>
      </p:pic>
      <p:pic>
        <p:nvPicPr>
          <p:cNvPr id="1259" name="Google Shape;1259;p83" descr="Ícone&#10;&#10;Descrição gerada automaticamente"/>
          <p:cNvPicPr preferRelativeResize="0"/>
          <p:nvPr/>
        </p:nvPicPr>
        <p:blipFill rotWithShape="1">
          <a:blip r:embed="rId3">
            <a:alphaModFix/>
          </a:blip>
          <a:srcRect/>
          <a:stretch/>
        </p:blipFill>
        <p:spPr>
          <a:xfrm>
            <a:off x="98164" y="1558356"/>
            <a:ext cx="261360" cy="216000"/>
          </a:xfrm>
          <a:prstGeom prst="rect">
            <a:avLst/>
          </a:prstGeom>
          <a:noFill/>
          <a:ln>
            <a:noFill/>
          </a:ln>
        </p:spPr>
      </p:pic>
      <p:pic>
        <p:nvPicPr>
          <p:cNvPr id="1260" name="Google Shape;1260;p83" descr="Ícone&#10;&#10;Descrição gerada automaticamente"/>
          <p:cNvPicPr preferRelativeResize="0"/>
          <p:nvPr/>
        </p:nvPicPr>
        <p:blipFill rotWithShape="1">
          <a:blip r:embed="rId3">
            <a:alphaModFix/>
          </a:blip>
          <a:srcRect/>
          <a:stretch/>
        </p:blipFill>
        <p:spPr>
          <a:xfrm>
            <a:off x="98164" y="1914677"/>
            <a:ext cx="261360" cy="216000"/>
          </a:xfrm>
          <a:prstGeom prst="rect">
            <a:avLst/>
          </a:prstGeom>
          <a:noFill/>
          <a:ln>
            <a:noFill/>
          </a:ln>
        </p:spPr>
      </p:pic>
      <p:pic>
        <p:nvPicPr>
          <p:cNvPr id="1261" name="Google Shape;1261;p83" descr="Ícone&#10;&#10;Descrição gerada automaticamente"/>
          <p:cNvPicPr preferRelativeResize="0"/>
          <p:nvPr/>
        </p:nvPicPr>
        <p:blipFill rotWithShape="1">
          <a:blip r:embed="rId3">
            <a:alphaModFix/>
          </a:blip>
          <a:srcRect/>
          <a:stretch/>
        </p:blipFill>
        <p:spPr>
          <a:xfrm>
            <a:off x="98164" y="2270998"/>
            <a:ext cx="261360" cy="216000"/>
          </a:xfrm>
          <a:prstGeom prst="rect">
            <a:avLst/>
          </a:prstGeom>
          <a:noFill/>
          <a:ln>
            <a:noFill/>
          </a:ln>
        </p:spPr>
      </p:pic>
      <p:pic>
        <p:nvPicPr>
          <p:cNvPr id="1262" name="Google Shape;1262;p83" descr="Ícone&#10;&#10;Descrição gerada automaticamente"/>
          <p:cNvPicPr preferRelativeResize="0"/>
          <p:nvPr/>
        </p:nvPicPr>
        <p:blipFill rotWithShape="1">
          <a:blip r:embed="rId3">
            <a:alphaModFix/>
          </a:blip>
          <a:srcRect/>
          <a:stretch/>
        </p:blipFill>
        <p:spPr>
          <a:xfrm>
            <a:off x="98164" y="2627319"/>
            <a:ext cx="261360" cy="216000"/>
          </a:xfrm>
          <a:prstGeom prst="rect">
            <a:avLst/>
          </a:prstGeom>
          <a:noFill/>
          <a:ln>
            <a:noFill/>
          </a:ln>
        </p:spPr>
      </p:pic>
      <p:pic>
        <p:nvPicPr>
          <p:cNvPr id="1263" name="Google Shape;1263;p83" descr="Ícone&#10;&#10;Descrição gerada automaticamente"/>
          <p:cNvPicPr preferRelativeResize="0"/>
          <p:nvPr/>
        </p:nvPicPr>
        <p:blipFill rotWithShape="1">
          <a:blip r:embed="rId3">
            <a:alphaModFix/>
          </a:blip>
          <a:srcRect/>
          <a:stretch/>
        </p:blipFill>
        <p:spPr>
          <a:xfrm>
            <a:off x="98164" y="2983640"/>
            <a:ext cx="261360" cy="216000"/>
          </a:xfrm>
          <a:prstGeom prst="rect">
            <a:avLst/>
          </a:prstGeom>
          <a:noFill/>
          <a:ln>
            <a:noFill/>
          </a:ln>
        </p:spPr>
      </p:pic>
      <p:pic>
        <p:nvPicPr>
          <p:cNvPr id="1264" name="Google Shape;1264;p83" descr="Ícone&#10;&#10;Descrição gerada automaticamente"/>
          <p:cNvPicPr preferRelativeResize="0"/>
          <p:nvPr/>
        </p:nvPicPr>
        <p:blipFill rotWithShape="1">
          <a:blip r:embed="rId3">
            <a:alphaModFix/>
          </a:blip>
          <a:srcRect/>
          <a:stretch/>
        </p:blipFill>
        <p:spPr>
          <a:xfrm>
            <a:off x="98164" y="3339961"/>
            <a:ext cx="261360" cy="216000"/>
          </a:xfrm>
          <a:prstGeom prst="rect">
            <a:avLst/>
          </a:prstGeom>
          <a:noFill/>
          <a:ln>
            <a:noFill/>
          </a:ln>
        </p:spPr>
      </p:pic>
      <p:pic>
        <p:nvPicPr>
          <p:cNvPr id="1265" name="Google Shape;1265;p83" descr="Ícone&#10;&#10;Descrição gerada automaticamente"/>
          <p:cNvPicPr preferRelativeResize="0"/>
          <p:nvPr/>
        </p:nvPicPr>
        <p:blipFill rotWithShape="1">
          <a:blip r:embed="rId3">
            <a:alphaModFix/>
          </a:blip>
          <a:srcRect/>
          <a:stretch/>
        </p:blipFill>
        <p:spPr>
          <a:xfrm>
            <a:off x="98164" y="3696282"/>
            <a:ext cx="261360" cy="216000"/>
          </a:xfrm>
          <a:prstGeom prst="rect">
            <a:avLst/>
          </a:prstGeom>
          <a:noFill/>
          <a:ln>
            <a:noFill/>
          </a:ln>
        </p:spPr>
      </p:pic>
      <p:pic>
        <p:nvPicPr>
          <p:cNvPr id="1266" name="Google Shape;1266;p83" descr="Ícone&#10;&#10;Descrição gerada automaticamente"/>
          <p:cNvPicPr preferRelativeResize="0"/>
          <p:nvPr/>
        </p:nvPicPr>
        <p:blipFill rotWithShape="1">
          <a:blip r:embed="rId3">
            <a:alphaModFix/>
          </a:blip>
          <a:srcRect/>
          <a:stretch/>
        </p:blipFill>
        <p:spPr>
          <a:xfrm>
            <a:off x="98164" y="4052603"/>
            <a:ext cx="261360" cy="216000"/>
          </a:xfrm>
          <a:prstGeom prst="rect">
            <a:avLst/>
          </a:prstGeom>
          <a:noFill/>
          <a:ln>
            <a:noFill/>
          </a:ln>
        </p:spPr>
      </p:pic>
      <p:pic>
        <p:nvPicPr>
          <p:cNvPr id="1267" name="Google Shape;1267;p83" descr="Ícone&#10;&#10;Descrição gerada automaticamente"/>
          <p:cNvPicPr preferRelativeResize="0"/>
          <p:nvPr/>
        </p:nvPicPr>
        <p:blipFill rotWithShape="1">
          <a:blip r:embed="rId3">
            <a:alphaModFix/>
          </a:blip>
          <a:srcRect/>
          <a:stretch/>
        </p:blipFill>
        <p:spPr>
          <a:xfrm>
            <a:off x="98164" y="4408924"/>
            <a:ext cx="261360" cy="216000"/>
          </a:xfrm>
          <a:prstGeom prst="rect">
            <a:avLst/>
          </a:prstGeom>
          <a:noFill/>
          <a:ln>
            <a:noFill/>
          </a:ln>
        </p:spPr>
      </p:pic>
      <p:pic>
        <p:nvPicPr>
          <p:cNvPr id="1268" name="Google Shape;1268;p83" descr="Ícone&#10;&#10;Descrição gerada automaticamente"/>
          <p:cNvPicPr preferRelativeResize="0"/>
          <p:nvPr/>
        </p:nvPicPr>
        <p:blipFill rotWithShape="1">
          <a:blip r:embed="rId3">
            <a:alphaModFix/>
          </a:blip>
          <a:srcRect/>
          <a:stretch/>
        </p:blipFill>
        <p:spPr>
          <a:xfrm>
            <a:off x="98164" y="4765245"/>
            <a:ext cx="261360" cy="216000"/>
          </a:xfrm>
          <a:prstGeom prst="rect">
            <a:avLst/>
          </a:prstGeom>
          <a:noFill/>
          <a:ln>
            <a:noFill/>
          </a:ln>
        </p:spPr>
      </p:pic>
      <p:pic>
        <p:nvPicPr>
          <p:cNvPr id="1269" name="Google Shape;1269;p83" descr="Ícone&#10;&#10;Descrição gerada automaticamente"/>
          <p:cNvPicPr preferRelativeResize="0"/>
          <p:nvPr/>
        </p:nvPicPr>
        <p:blipFill rotWithShape="1">
          <a:blip r:embed="rId3">
            <a:alphaModFix/>
          </a:blip>
          <a:srcRect/>
          <a:stretch/>
        </p:blipFill>
        <p:spPr>
          <a:xfrm>
            <a:off x="98164" y="5121566"/>
            <a:ext cx="261360" cy="216000"/>
          </a:xfrm>
          <a:prstGeom prst="rect">
            <a:avLst/>
          </a:prstGeom>
          <a:noFill/>
          <a:ln>
            <a:noFill/>
          </a:ln>
        </p:spPr>
      </p:pic>
      <p:pic>
        <p:nvPicPr>
          <p:cNvPr id="1270" name="Google Shape;1270;p83" descr="Ícone&#10;&#10;Descrição gerada automaticamente"/>
          <p:cNvPicPr preferRelativeResize="0"/>
          <p:nvPr/>
        </p:nvPicPr>
        <p:blipFill rotWithShape="1">
          <a:blip r:embed="rId3">
            <a:alphaModFix/>
          </a:blip>
          <a:srcRect/>
          <a:stretch/>
        </p:blipFill>
        <p:spPr>
          <a:xfrm>
            <a:off x="98164" y="5477887"/>
            <a:ext cx="261360" cy="216000"/>
          </a:xfrm>
          <a:prstGeom prst="rect">
            <a:avLst/>
          </a:prstGeom>
          <a:noFill/>
          <a:ln>
            <a:noFill/>
          </a:ln>
        </p:spPr>
      </p:pic>
      <p:pic>
        <p:nvPicPr>
          <p:cNvPr id="1271" name="Google Shape;1271;p83" descr="Ícone&#10;&#10;Descrição gerada automaticamente"/>
          <p:cNvPicPr preferRelativeResize="0"/>
          <p:nvPr/>
        </p:nvPicPr>
        <p:blipFill rotWithShape="1">
          <a:blip r:embed="rId3">
            <a:alphaModFix/>
          </a:blip>
          <a:srcRect/>
          <a:stretch/>
        </p:blipFill>
        <p:spPr>
          <a:xfrm>
            <a:off x="98164" y="5834208"/>
            <a:ext cx="261360" cy="216000"/>
          </a:xfrm>
          <a:prstGeom prst="rect">
            <a:avLst/>
          </a:prstGeom>
          <a:noFill/>
          <a:ln>
            <a:noFill/>
          </a:ln>
        </p:spPr>
      </p:pic>
      <p:pic>
        <p:nvPicPr>
          <p:cNvPr id="1272" name="Google Shape;1272;p83" descr="Ícone&#10;&#10;Descrição gerada automaticamente"/>
          <p:cNvPicPr preferRelativeResize="0"/>
          <p:nvPr/>
        </p:nvPicPr>
        <p:blipFill rotWithShape="1">
          <a:blip r:embed="rId3">
            <a:alphaModFix/>
          </a:blip>
          <a:srcRect/>
          <a:stretch/>
        </p:blipFill>
        <p:spPr>
          <a:xfrm>
            <a:off x="98164" y="6190529"/>
            <a:ext cx="261360" cy="216000"/>
          </a:xfrm>
          <a:prstGeom prst="rect">
            <a:avLst/>
          </a:prstGeom>
          <a:noFill/>
          <a:ln>
            <a:noFill/>
          </a:ln>
        </p:spPr>
      </p:pic>
      <p:pic>
        <p:nvPicPr>
          <p:cNvPr id="1273" name="Google Shape;1273;p83" descr="Ícone&#10;&#10;Descrição gerada automaticamente"/>
          <p:cNvPicPr preferRelativeResize="0"/>
          <p:nvPr/>
        </p:nvPicPr>
        <p:blipFill rotWithShape="1">
          <a:blip r:embed="rId3">
            <a:alphaModFix/>
          </a:blip>
          <a:srcRect/>
          <a:stretch/>
        </p:blipFill>
        <p:spPr>
          <a:xfrm>
            <a:off x="98164" y="6546855"/>
            <a:ext cx="261360" cy="216000"/>
          </a:xfrm>
          <a:prstGeom prst="rect">
            <a:avLst/>
          </a:prstGeom>
          <a:noFill/>
          <a:ln>
            <a:noFill/>
          </a:ln>
        </p:spPr>
      </p:pic>
      <p:sp>
        <p:nvSpPr>
          <p:cNvPr id="1274" name="Google Shape;1274;p83"/>
          <p:cNvSpPr txBox="1"/>
          <p:nvPr/>
        </p:nvSpPr>
        <p:spPr>
          <a:xfrm>
            <a:off x="3868780" y="5278683"/>
            <a:ext cx="6924900" cy="230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900"/>
              <a:buFont typeface="Arial"/>
              <a:buNone/>
            </a:pPr>
            <a:r>
              <a:rPr lang="pt-BR" sz="900" b="0" i="0" u="none" strike="noStrike" cap="none">
                <a:solidFill>
                  <a:srgbClr val="595959"/>
                </a:solidFill>
                <a:latin typeface="Calibri"/>
                <a:ea typeface="Calibri"/>
                <a:cs typeface="Calibri"/>
                <a:sym typeface="Calibri"/>
              </a:rPr>
              <a:t>*A rede poderá ser alterada a qualquer tempo, sem aviso prévio.</a:t>
            </a:r>
            <a:endParaRPr sz="1400" b="0" i="0" u="none" strike="noStrike" cap="none">
              <a:solidFill>
                <a:srgbClr val="000000"/>
              </a:solidFill>
              <a:latin typeface="Calibri"/>
              <a:ea typeface="Calibri"/>
              <a:cs typeface="Calibri"/>
              <a:sym typeface="Calibri"/>
            </a:endParaRPr>
          </a:p>
        </p:txBody>
      </p:sp>
      <p:sp>
        <p:nvSpPr>
          <p:cNvPr id="1275" name="Google Shape;1275;p83"/>
          <p:cNvSpPr txBox="1"/>
          <p:nvPr/>
        </p:nvSpPr>
        <p:spPr>
          <a:xfrm>
            <a:off x="3868775" y="948650"/>
            <a:ext cx="6960000" cy="346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pt-BR" sz="1600" b="1" i="0" u="none" strike="noStrike" cap="none">
                <a:solidFill>
                  <a:srgbClr val="001E64"/>
                </a:solidFill>
                <a:latin typeface="Calibri"/>
                <a:ea typeface="Calibri"/>
                <a:cs typeface="Calibri"/>
                <a:sym typeface="Calibri"/>
              </a:rPr>
              <a:t>Benefício Check-up</a:t>
            </a:r>
            <a:r>
              <a:rPr lang="pt-BR" sz="1600" b="0" i="0" u="none" strike="noStrike" cap="none">
                <a:solidFill>
                  <a:srgbClr val="001E64"/>
                </a:solidFill>
                <a:latin typeface="Calibri"/>
                <a:ea typeface="Calibri"/>
                <a:cs typeface="Calibri"/>
                <a:sym typeface="Calibri"/>
              </a:rPr>
              <a:t>*</a:t>
            </a:r>
            <a:endParaRPr sz="1600" b="0" i="0" u="none" strike="noStrike" cap="none">
              <a:solidFill>
                <a:srgbClr val="001E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rgbClr val="7F7F7F"/>
                </a:solidFill>
                <a:latin typeface="Calibri"/>
                <a:ea typeface="Calibri"/>
                <a:cs typeface="Calibri"/>
                <a:sym typeface="Calibri"/>
              </a:rPr>
              <a:t>1 por ano,</a:t>
            </a:r>
            <a:r>
              <a:rPr lang="pt-BR" sz="1200" b="0" i="0" u="none" strike="noStrike" cap="none">
                <a:solidFill>
                  <a:srgbClr val="595959"/>
                </a:solidFill>
                <a:latin typeface="Calibri"/>
                <a:ea typeface="Calibri"/>
                <a:cs typeface="Calibri"/>
                <a:sym typeface="Calibri"/>
              </a:rPr>
              <a:t> </a:t>
            </a:r>
            <a:r>
              <a:rPr lang="pt-BR" sz="1200" b="0" i="0" u="none" strike="noStrike" cap="none">
                <a:solidFill>
                  <a:srgbClr val="7F7F7F"/>
                </a:solidFill>
                <a:latin typeface="Calibri"/>
                <a:ea typeface="Calibri"/>
                <a:cs typeface="Calibri"/>
                <a:sym typeface="Calibri"/>
              </a:rPr>
              <a:t>para segurados titulares acima de 29 anos. </a:t>
            </a:r>
            <a:endParaRPr sz="1200" b="0" i="0"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pt-BR" sz="1200" b="1" i="0" u="none" strike="noStrike" cap="none">
                <a:solidFill>
                  <a:srgbClr val="FF5000"/>
                </a:solidFill>
                <a:latin typeface="Calibri"/>
                <a:ea typeface="Calibri"/>
                <a:cs typeface="Calibri"/>
                <a:sym typeface="Calibri"/>
              </a:rPr>
              <a:t>Especial Mais Profissões exclusivamente no Hospital Vila Nova Star.</a:t>
            </a:r>
            <a:br>
              <a:rPr lang="pt-BR" sz="1200" b="1" i="0" u="none" strike="noStrike" cap="none">
                <a:solidFill>
                  <a:srgbClr val="FF5000"/>
                </a:solidFill>
                <a:latin typeface="Calibri"/>
                <a:ea typeface="Calibri"/>
                <a:cs typeface="Calibri"/>
                <a:sym typeface="Calibri"/>
              </a:rPr>
            </a:br>
            <a:r>
              <a:rPr lang="pt-BR" sz="1200" b="1" i="0" u="none" strike="noStrike" cap="none">
                <a:solidFill>
                  <a:srgbClr val="FF5000"/>
                </a:solidFill>
                <a:latin typeface="Calibri"/>
                <a:ea typeface="Calibri"/>
                <a:cs typeface="Calibri"/>
                <a:sym typeface="Calibri"/>
              </a:rPr>
              <a:t>Prestige Médicos e Executivos médicos</a:t>
            </a:r>
            <a:r>
              <a:rPr lang="pt-BR" sz="1200" b="0" i="0" u="none" strike="noStrike" cap="none">
                <a:solidFill>
                  <a:srgbClr val="595959"/>
                </a:solidFill>
                <a:latin typeface="Calibri"/>
                <a:ea typeface="Calibri"/>
                <a:cs typeface="Calibri"/>
                <a:sym typeface="Calibri"/>
              </a:rPr>
              <a:t> </a:t>
            </a:r>
            <a:r>
              <a:rPr lang="pt-BR" sz="1200" b="1" i="0" u="none" strike="noStrike" cap="none">
                <a:solidFill>
                  <a:srgbClr val="FF5000"/>
                </a:solidFill>
                <a:latin typeface="Calibri"/>
                <a:ea typeface="Calibri"/>
                <a:cs typeface="Calibri"/>
                <a:sym typeface="Calibri"/>
              </a:rPr>
              <a:t>exclusivamente na rede </a:t>
            </a:r>
            <a:endParaRPr sz="1200" b="1" i="0" u="none" strike="noStrike" cap="none">
              <a:solidFill>
                <a:srgbClr val="FF5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pt-BR" sz="1600" b="1" i="0" u="none" strike="noStrike" cap="none">
                <a:solidFill>
                  <a:srgbClr val="001E64"/>
                </a:solidFill>
                <a:latin typeface="Calibri"/>
                <a:ea typeface="Calibri"/>
                <a:cs typeface="Calibri"/>
                <a:sym typeface="Calibri"/>
              </a:rPr>
              <a:t>Seguro Viagem Nacional e Internacional</a:t>
            </a:r>
            <a:endParaRPr sz="1600" b="0" i="0" u="none" strike="noStrike" cap="none">
              <a:solidFill>
                <a:srgbClr val="001E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pt-BR" sz="1600" b="1" i="0" u="none" strike="noStrike" cap="none">
                <a:solidFill>
                  <a:srgbClr val="001E64"/>
                </a:solidFill>
                <a:latin typeface="Calibri"/>
                <a:ea typeface="Calibri"/>
                <a:cs typeface="Calibri"/>
                <a:sym typeface="Calibri"/>
              </a:rPr>
              <a:t>Médico na Tela - Pronto Atendimento</a:t>
            </a:r>
            <a:endParaRPr sz="1600" b="1" i="0" u="none" strike="noStrike" cap="none">
              <a:solidFill>
                <a:srgbClr val="001E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600" b="1" i="0" u="none" strike="noStrike" cap="none">
              <a:solidFill>
                <a:srgbClr val="001E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pt-BR" sz="1600" b="1" i="0" u="none" strike="noStrike" cap="none">
                <a:solidFill>
                  <a:srgbClr val="001E64"/>
                </a:solidFill>
                <a:latin typeface="Calibri"/>
                <a:ea typeface="Calibri"/>
                <a:cs typeface="Calibri"/>
                <a:sym typeface="Calibri"/>
              </a:rPr>
              <a:t>SulAMais</a:t>
            </a:r>
            <a:br>
              <a:rPr lang="pt-BR" sz="1600" b="1" i="0" u="none" strike="noStrike" cap="none">
                <a:solidFill>
                  <a:srgbClr val="001E64"/>
                </a:solidFill>
                <a:latin typeface="Calibri"/>
                <a:ea typeface="Calibri"/>
                <a:cs typeface="Calibri"/>
                <a:sym typeface="Calibri"/>
              </a:rPr>
            </a:br>
            <a:r>
              <a:rPr lang="pt-BR" sz="1000" b="0" i="0" u="none" strike="noStrike" cap="none">
                <a:solidFill>
                  <a:srgbClr val="767171"/>
                </a:solidFill>
                <a:latin typeface="Calibri"/>
                <a:ea typeface="Calibri"/>
                <a:cs typeface="Calibri"/>
                <a:sym typeface="Calibri"/>
              </a:rPr>
              <a:t>Descontos Exclusivo para Produto Hospitalar (HO)</a:t>
            </a:r>
            <a:br>
              <a:rPr lang="pt-BR" sz="1000" b="0" i="0" u="none" strike="noStrike" cap="none">
                <a:solidFill>
                  <a:srgbClr val="767171"/>
                </a:solidFill>
                <a:latin typeface="Calibri"/>
                <a:ea typeface="Calibri"/>
                <a:cs typeface="Calibri"/>
                <a:sym typeface="Calibri"/>
              </a:rPr>
            </a:br>
            <a:r>
              <a:rPr lang="pt-BR" sz="1000" b="0" i="0" u="none" strike="noStrike" cap="none">
                <a:solidFill>
                  <a:srgbClr val="767171"/>
                </a:solidFill>
                <a:latin typeface="Calibri"/>
                <a:ea typeface="Calibri"/>
                <a:cs typeface="Calibri"/>
                <a:sym typeface="Calibri"/>
              </a:rPr>
              <a:t>Desconto de </a:t>
            </a:r>
            <a:r>
              <a:rPr lang="pt-BR" sz="1000" b="1" i="0" u="none" strike="noStrike" cap="none">
                <a:solidFill>
                  <a:srgbClr val="767171"/>
                </a:solidFill>
                <a:latin typeface="Calibri"/>
                <a:ea typeface="Calibri"/>
                <a:cs typeface="Calibri"/>
                <a:sym typeface="Calibri"/>
              </a:rPr>
              <a:t>30%</a:t>
            </a:r>
            <a:r>
              <a:rPr lang="pt-BR" sz="1000" b="0" i="0" u="none" strike="noStrike" cap="none">
                <a:solidFill>
                  <a:srgbClr val="767171"/>
                </a:solidFill>
                <a:latin typeface="Calibri"/>
                <a:ea typeface="Calibri"/>
                <a:cs typeface="Calibri"/>
                <a:sym typeface="Calibri"/>
              </a:rPr>
              <a:t> em consultas particulares.</a:t>
            </a:r>
            <a:br>
              <a:rPr lang="pt-BR" sz="1000" b="0" i="0" u="none" strike="noStrike" cap="none">
                <a:solidFill>
                  <a:srgbClr val="767171"/>
                </a:solidFill>
                <a:latin typeface="Calibri"/>
                <a:ea typeface="Calibri"/>
                <a:cs typeface="Calibri"/>
                <a:sym typeface="Calibri"/>
              </a:rPr>
            </a:br>
            <a:r>
              <a:rPr lang="pt-BR" sz="1000" b="0" i="0" u="none" strike="noStrike" cap="none">
                <a:solidFill>
                  <a:srgbClr val="767171"/>
                </a:solidFill>
                <a:latin typeface="Calibri"/>
                <a:ea typeface="Calibri"/>
                <a:cs typeface="Calibri"/>
                <a:sym typeface="Calibri"/>
              </a:rPr>
              <a:t>Desconto de até </a:t>
            </a:r>
            <a:r>
              <a:rPr lang="pt-BR" sz="1000" b="1" i="0" u="none" strike="noStrike" cap="none">
                <a:solidFill>
                  <a:srgbClr val="767171"/>
                </a:solidFill>
                <a:latin typeface="Calibri"/>
                <a:ea typeface="Calibri"/>
                <a:cs typeface="Calibri"/>
                <a:sym typeface="Calibri"/>
              </a:rPr>
              <a:t>40%</a:t>
            </a:r>
            <a:r>
              <a:rPr lang="pt-BR" sz="1000" b="0" i="0" u="none" strike="noStrike" cap="none">
                <a:solidFill>
                  <a:srgbClr val="767171"/>
                </a:solidFill>
                <a:latin typeface="Calibri"/>
                <a:ea typeface="Calibri"/>
                <a:cs typeface="Calibri"/>
                <a:sym typeface="Calibri"/>
              </a:rPr>
              <a:t> em Laboratórios.</a:t>
            </a:r>
            <a:endParaRPr sz="1000" b="0" i="0" u="none" strike="noStrike" cap="none">
              <a:solidFill>
                <a:srgbClr val="76717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a:solidFill>
                <a:srgbClr val="76717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pt-BR" sz="1600" b="1" i="0" u="none" strike="noStrike" cap="none">
                <a:solidFill>
                  <a:srgbClr val="001E64"/>
                </a:solidFill>
                <a:latin typeface="Calibri"/>
                <a:ea typeface="Calibri"/>
                <a:cs typeface="Calibri"/>
                <a:sym typeface="Calibri"/>
              </a:rPr>
              <a:t>Cobertura - Seguro de Vida </a:t>
            </a:r>
            <a:endParaRPr sz="1600" b="1" i="0" u="none" strike="noStrike" cap="none">
              <a:solidFill>
                <a:srgbClr val="001E64"/>
              </a:solidFill>
              <a:latin typeface="Calibri"/>
              <a:ea typeface="Calibri"/>
              <a:cs typeface="Calibri"/>
              <a:sym typeface="Calibri"/>
            </a:endParaRPr>
          </a:p>
        </p:txBody>
      </p:sp>
      <p:sp>
        <p:nvSpPr>
          <p:cNvPr id="1276" name="Google Shape;1276;p83"/>
          <p:cNvSpPr/>
          <p:nvPr/>
        </p:nvSpPr>
        <p:spPr>
          <a:xfrm>
            <a:off x="3872739" y="4639666"/>
            <a:ext cx="5711400" cy="442500"/>
          </a:xfrm>
          <a:prstGeom prst="roundRect">
            <a:avLst>
              <a:gd name="adj" fmla="val 16667"/>
            </a:avLst>
          </a:prstGeom>
          <a:noFill/>
          <a:ln w="9525" cap="flat" cmpd="sng">
            <a:solidFill>
              <a:srgbClr val="FF5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pt-BR" sz="1000" b="0" i="0" u="none" strike="noStrike" cap="none">
                <a:solidFill>
                  <a:srgbClr val="001E64"/>
                </a:solidFill>
                <a:latin typeface="Calibri"/>
                <a:ea typeface="Calibri"/>
                <a:cs typeface="Calibri"/>
                <a:sym typeface="Calibri"/>
              </a:rPr>
              <a:t>Para realizar os procedimentos </a:t>
            </a:r>
            <a:r>
              <a:rPr lang="pt-BR" sz="1000" b="1" i="0" u="none" strike="noStrike" cap="none">
                <a:solidFill>
                  <a:srgbClr val="FF5000"/>
                </a:solidFill>
                <a:latin typeface="Calibri"/>
                <a:ea typeface="Calibri"/>
                <a:cs typeface="Calibri"/>
                <a:sym typeface="Calibri"/>
              </a:rPr>
              <a:t>exclusivos da rede</a:t>
            </a:r>
            <a:r>
              <a:rPr lang="pt-BR" sz="1000" b="0" i="0" u="none" strike="noStrike" cap="none">
                <a:solidFill>
                  <a:srgbClr val="001E64"/>
                </a:solidFill>
                <a:latin typeface="Calibri"/>
                <a:ea typeface="Calibri"/>
                <a:cs typeface="Calibri"/>
                <a:sym typeface="Calibri"/>
              </a:rPr>
              <a:t>, verifique a disponibilidade na sua região em </a:t>
            </a:r>
            <a:endParaRPr sz="1000" b="0" i="0" u="none" strike="noStrike" cap="none">
              <a:solidFill>
                <a:srgbClr val="001E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pt-BR" sz="1000" b="0" i="0" u="none" strike="noStrike" cap="none">
                <a:solidFill>
                  <a:srgbClr val="001E64"/>
                </a:solidFill>
                <a:latin typeface="Calibri"/>
                <a:ea typeface="Calibri"/>
                <a:cs typeface="Calibri"/>
                <a:sym typeface="Calibri"/>
              </a:rPr>
              <a:t>sulamerica.com.br ou na Central de Relacionamento Cliente Saúde.</a:t>
            </a:r>
            <a:endParaRPr sz="1000" b="0" i="0" u="none" strike="noStrike" cap="none">
              <a:solidFill>
                <a:srgbClr val="001E64"/>
              </a:solidFill>
              <a:latin typeface="Calibri"/>
              <a:ea typeface="Calibri"/>
              <a:cs typeface="Calibri"/>
              <a:sym typeface="Calibri"/>
            </a:endParaRPr>
          </a:p>
        </p:txBody>
      </p:sp>
      <p:sp>
        <p:nvSpPr>
          <p:cNvPr id="1277" name="Google Shape;1277;p83"/>
          <p:cNvSpPr txBox="1"/>
          <p:nvPr/>
        </p:nvSpPr>
        <p:spPr>
          <a:xfrm>
            <a:off x="404522" y="513192"/>
            <a:ext cx="3589961" cy="33252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pt-BR" sz="2800" b="1" i="0" u="none" strike="noStrike" cap="none">
                <a:solidFill>
                  <a:schemeClr val="lt1"/>
                </a:solidFill>
                <a:latin typeface="Calibri"/>
                <a:ea typeface="Calibri"/>
                <a:cs typeface="Calibri"/>
                <a:sym typeface="Calibri"/>
              </a:rPr>
              <a:t>Benefícios</a:t>
            </a:r>
            <a:endParaRPr sz="2800" b="0" i="0" u="none" strike="noStrike" cap="none">
              <a:solidFill>
                <a:schemeClr val="lt1"/>
              </a:solidFill>
              <a:latin typeface="Calibri"/>
              <a:ea typeface="Calibri"/>
              <a:cs typeface="Calibri"/>
              <a:sym typeface="Calibri"/>
            </a:endParaRPr>
          </a:p>
        </p:txBody>
      </p:sp>
      <p:sp>
        <p:nvSpPr>
          <p:cNvPr id="1278" name="Google Shape;1278;p83"/>
          <p:cNvSpPr txBox="1"/>
          <p:nvPr/>
        </p:nvSpPr>
        <p:spPr>
          <a:xfrm>
            <a:off x="435350" y="820288"/>
            <a:ext cx="3068100" cy="299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pt-BR" sz="1800" b="1" i="0" u="none" strike="noStrike" cap="none">
                <a:solidFill>
                  <a:schemeClr val="lt1"/>
                </a:solidFill>
                <a:latin typeface="Calibri"/>
                <a:ea typeface="Calibri"/>
                <a:cs typeface="Calibri"/>
                <a:sym typeface="Calibri"/>
              </a:rPr>
              <a:t>Exclusivamente SulAmérica Profissões - HO</a:t>
            </a:r>
            <a:br>
              <a:rPr lang="pt-BR" sz="1800" b="1" i="0" u="none" strike="noStrike" cap="none">
                <a:solidFill>
                  <a:schemeClr val="lt1"/>
                </a:solidFill>
                <a:latin typeface="Calibri"/>
                <a:ea typeface="Calibri"/>
                <a:cs typeface="Calibri"/>
                <a:sym typeface="Calibri"/>
              </a:rPr>
            </a:br>
            <a:br>
              <a:rPr lang="pt-BR" sz="1800" b="1" i="0" u="none" strike="noStrike" cap="none">
                <a:solidFill>
                  <a:schemeClr val="lt1"/>
                </a:solidFill>
                <a:latin typeface="Calibri"/>
                <a:ea typeface="Calibri"/>
                <a:cs typeface="Calibri"/>
                <a:sym typeface="Calibri"/>
              </a:rPr>
            </a:br>
            <a:r>
              <a:rPr lang="pt-BR" sz="1800" b="1" i="1" u="none" strike="noStrike" cap="none">
                <a:solidFill>
                  <a:schemeClr val="lt1"/>
                </a:solidFill>
                <a:latin typeface="Calibri"/>
                <a:ea typeface="Calibri"/>
                <a:cs typeface="Calibri"/>
                <a:sym typeface="Calibri"/>
              </a:rPr>
              <a:t>Prestige Profissões</a:t>
            </a:r>
            <a:endParaRPr sz="1800" b="1"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pt-BR" sz="1800" b="1" i="1" u="none" strike="noStrike" cap="none">
                <a:solidFill>
                  <a:schemeClr val="lt1"/>
                </a:solidFill>
                <a:latin typeface="Calibri"/>
                <a:ea typeface="Calibri"/>
                <a:cs typeface="Calibri"/>
                <a:sym typeface="Calibri"/>
              </a:rPr>
              <a:t>Executivo Profissões</a:t>
            </a:r>
            <a:endParaRPr sz="1800" b="1"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pt-BR" sz="1800" b="1" i="1" u="none" strike="noStrike" cap="none">
                <a:solidFill>
                  <a:schemeClr val="lt1"/>
                </a:solidFill>
                <a:latin typeface="Calibri"/>
                <a:ea typeface="Calibri"/>
                <a:cs typeface="Calibri"/>
                <a:sym typeface="Calibri"/>
              </a:rPr>
              <a:t>Especial Mais Profissões</a:t>
            </a:r>
            <a:endParaRPr sz="1800" b="1" i="1"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84"/>
          <p:cNvSpPr/>
          <p:nvPr/>
        </p:nvSpPr>
        <p:spPr>
          <a:xfrm>
            <a:off x="10793615" y="-618496"/>
            <a:ext cx="2312902" cy="2312901"/>
          </a:xfrm>
          <a:prstGeom prst="ellipse">
            <a:avLst/>
          </a:prstGeom>
          <a:solidFill>
            <a:srgbClr val="146EF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4" name="Google Shape;1314;p84"/>
          <p:cNvSpPr/>
          <p:nvPr/>
        </p:nvSpPr>
        <p:spPr>
          <a:xfrm>
            <a:off x="0" y="0"/>
            <a:ext cx="3770616" cy="6858000"/>
          </a:xfrm>
          <a:prstGeom prst="rect">
            <a:avLst/>
          </a:prstGeom>
          <a:solidFill>
            <a:srgbClr val="FF8C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315" name="Google Shape;1315;p84" descr="Ícone&#10;&#10;Descrição gerada automaticamente"/>
          <p:cNvPicPr preferRelativeResize="0"/>
          <p:nvPr/>
        </p:nvPicPr>
        <p:blipFill rotWithShape="1">
          <a:blip r:embed="rId3">
            <a:alphaModFix/>
          </a:blip>
          <a:srcRect/>
          <a:stretch/>
        </p:blipFill>
        <p:spPr>
          <a:xfrm>
            <a:off x="98164" y="133072"/>
            <a:ext cx="261360" cy="216000"/>
          </a:xfrm>
          <a:prstGeom prst="rect">
            <a:avLst/>
          </a:prstGeom>
          <a:noFill/>
          <a:ln>
            <a:noFill/>
          </a:ln>
        </p:spPr>
      </p:pic>
      <p:pic>
        <p:nvPicPr>
          <p:cNvPr id="1316" name="Google Shape;1316;p84" descr="Ícone&#10;&#10;Descrição gerada automaticamente"/>
          <p:cNvPicPr preferRelativeResize="0"/>
          <p:nvPr/>
        </p:nvPicPr>
        <p:blipFill rotWithShape="1">
          <a:blip r:embed="rId3">
            <a:alphaModFix/>
          </a:blip>
          <a:srcRect/>
          <a:stretch/>
        </p:blipFill>
        <p:spPr>
          <a:xfrm>
            <a:off x="98164" y="489393"/>
            <a:ext cx="261360" cy="216000"/>
          </a:xfrm>
          <a:prstGeom prst="rect">
            <a:avLst/>
          </a:prstGeom>
          <a:noFill/>
          <a:ln>
            <a:noFill/>
          </a:ln>
        </p:spPr>
      </p:pic>
      <p:pic>
        <p:nvPicPr>
          <p:cNvPr id="1317" name="Google Shape;1317;p84" descr="Ícone&#10;&#10;Descrição gerada automaticamente"/>
          <p:cNvPicPr preferRelativeResize="0"/>
          <p:nvPr/>
        </p:nvPicPr>
        <p:blipFill rotWithShape="1">
          <a:blip r:embed="rId3">
            <a:alphaModFix/>
          </a:blip>
          <a:srcRect/>
          <a:stretch/>
        </p:blipFill>
        <p:spPr>
          <a:xfrm>
            <a:off x="98164" y="845714"/>
            <a:ext cx="261360" cy="216000"/>
          </a:xfrm>
          <a:prstGeom prst="rect">
            <a:avLst/>
          </a:prstGeom>
          <a:noFill/>
          <a:ln>
            <a:noFill/>
          </a:ln>
        </p:spPr>
      </p:pic>
      <p:pic>
        <p:nvPicPr>
          <p:cNvPr id="1318" name="Google Shape;1318;p84" descr="Ícone&#10;&#10;Descrição gerada automaticamente"/>
          <p:cNvPicPr preferRelativeResize="0"/>
          <p:nvPr/>
        </p:nvPicPr>
        <p:blipFill rotWithShape="1">
          <a:blip r:embed="rId3">
            <a:alphaModFix/>
          </a:blip>
          <a:srcRect/>
          <a:stretch/>
        </p:blipFill>
        <p:spPr>
          <a:xfrm>
            <a:off x="98164" y="1202035"/>
            <a:ext cx="261360" cy="216000"/>
          </a:xfrm>
          <a:prstGeom prst="rect">
            <a:avLst/>
          </a:prstGeom>
          <a:noFill/>
          <a:ln>
            <a:noFill/>
          </a:ln>
        </p:spPr>
      </p:pic>
      <p:pic>
        <p:nvPicPr>
          <p:cNvPr id="1319" name="Google Shape;1319;p84" descr="Ícone&#10;&#10;Descrição gerada automaticamente"/>
          <p:cNvPicPr preferRelativeResize="0"/>
          <p:nvPr/>
        </p:nvPicPr>
        <p:blipFill rotWithShape="1">
          <a:blip r:embed="rId3">
            <a:alphaModFix/>
          </a:blip>
          <a:srcRect/>
          <a:stretch/>
        </p:blipFill>
        <p:spPr>
          <a:xfrm>
            <a:off x="98164" y="1558356"/>
            <a:ext cx="261360" cy="216000"/>
          </a:xfrm>
          <a:prstGeom prst="rect">
            <a:avLst/>
          </a:prstGeom>
          <a:noFill/>
          <a:ln>
            <a:noFill/>
          </a:ln>
        </p:spPr>
      </p:pic>
      <p:pic>
        <p:nvPicPr>
          <p:cNvPr id="1320" name="Google Shape;1320;p84" descr="Ícone&#10;&#10;Descrição gerada automaticamente"/>
          <p:cNvPicPr preferRelativeResize="0"/>
          <p:nvPr/>
        </p:nvPicPr>
        <p:blipFill rotWithShape="1">
          <a:blip r:embed="rId3">
            <a:alphaModFix/>
          </a:blip>
          <a:srcRect/>
          <a:stretch/>
        </p:blipFill>
        <p:spPr>
          <a:xfrm>
            <a:off x="98164" y="1914677"/>
            <a:ext cx="261360" cy="216000"/>
          </a:xfrm>
          <a:prstGeom prst="rect">
            <a:avLst/>
          </a:prstGeom>
          <a:noFill/>
          <a:ln>
            <a:noFill/>
          </a:ln>
        </p:spPr>
      </p:pic>
      <p:pic>
        <p:nvPicPr>
          <p:cNvPr id="1321" name="Google Shape;1321;p84" descr="Ícone&#10;&#10;Descrição gerada automaticamente"/>
          <p:cNvPicPr preferRelativeResize="0"/>
          <p:nvPr/>
        </p:nvPicPr>
        <p:blipFill rotWithShape="1">
          <a:blip r:embed="rId3">
            <a:alphaModFix/>
          </a:blip>
          <a:srcRect/>
          <a:stretch/>
        </p:blipFill>
        <p:spPr>
          <a:xfrm>
            <a:off x="98164" y="2270998"/>
            <a:ext cx="261360" cy="216000"/>
          </a:xfrm>
          <a:prstGeom prst="rect">
            <a:avLst/>
          </a:prstGeom>
          <a:noFill/>
          <a:ln>
            <a:noFill/>
          </a:ln>
        </p:spPr>
      </p:pic>
      <p:pic>
        <p:nvPicPr>
          <p:cNvPr id="1322" name="Google Shape;1322;p84" descr="Ícone&#10;&#10;Descrição gerada automaticamente"/>
          <p:cNvPicPr preferRelativeResize="0"/>
          <p:nvPr/>
        </p:nvPicPr>
        <p:blipFill rotWithShape="1">
          <a:blip r:embed="rId3">
            <a:alphaModFix/>
          </a:blip>
          <a:srcRect/>
          <a:stretch/>
        </p:blipFill>
        <p:spPr>
          <a:xfrm>
            <a:off x="98164" y="2627319"/>
            <a:ext cx="261360" cy="216000"/>
          </a:xfrm>
          <a:prstGeom prst="rect">
            <a:avLst/>
          </a:prstGeom>
          <a:noFill/>
          <a:ln>
            <a:noFill/>
          </a:ln>
        </p:spPr>
      </p:pic>
      <p:pic>
        <p:nvPicPr>
          <p:cNvPr id="1323" name="Google Shape;1323;p84" descr="Ícone&#10;&#10;Descrição gerada automaticamente"/>
          <p:cNvPicPr preferRelativeResize="0"/>
          <p:nvPr/>
        </p:nvPicPr>
        <p:blipFill rotWithShape="1">
          <a:blip r:embed="rId3">
            <a:alphaModFix/>
          </a:blip>
          <a:srcRect/>
          <a:stretch/>
        </p:blipFill>
        <p:spPr>
          <a:xfrm>
            <a:off x="98164" y="2983640"/>
            <a:ext cx="261360" cy="216000"/>
          </a:xfrm>
          <a:prstGeom prst="rect">
            <a:avLst/>
          </a:prstGeom>
          <a:noFill/>
          <a:ln>
            <a:noFill/>
          </a:ln>
        </p:spPr>
      </p:pic>
      <p:pic>
        <p:nvPicPr>
          <p:cNvPr id="1324" name="Google Shape;1324;p84" descr="Ícone&#10;&#10;Descrição gerada automaticamente"/>
          <p:cNvPicPr preferRelativeResize="0"/>
          <p:nvPr/>
        </p:nvPicPr>
        <p:blipFill rotWithShape="1">
          <a:blip r:embed="rId3">
            <a:alphaModFix/>
          </a:blip>
          <a:srcRect/>
          <a:stretch/>
        </p:blipFill>
        <p:spPr>
          <a:xfrm>
            <a:off x="98164" y="3339961"/>
            <a:ext cx="261360" cy="216000"/>
          </a:xfrm>
          <a:prstGeom prst="rect">
            <a:avLst/>
          </a:prstGeom>
          <a:noFill/>
          <a:ln>
            <a:noFill/>
          </a:ln>
        </p:spPr>
      </p:pic>
      <p:pic>
        <p:nvPicPr>
          <p:cNvPr id="1325" name="Google Shape;1325;p84" descr="Ícone&#10;&#10;Descrição gerada automaticamente"/>
          <p:cNvPicPr preferRelativeResize="0"/>
          <p:nvPr/>
        </p:nvPicPr>
        <p:blipFill rotWithShape="1">
          <a:blip r:embed="rId3">
            <a:alphaModFix/>
          </a:blip>
          <a:srcRect/>
          <a:stretch/>
        </p:blipFill>
        <p:spPr>
          <a:xfrm>
            <a:off x="98164" y="3696282"/>
            <a:ext cx="261360" cy="216000"/>
          </a:xfrm>
          <a:prstGeom prst="rect">
            <a:avLst/>
          </a:prstGeom>
          <a:noFill/>
          <a:ln>
            <a:noFill/>
          </a:ln>
        </p:spPr>
      </p:pic>
      <p:pic>
        <p:nvPicPr>
          <p:cNvPr id="1326" name="Google Shape;1326;p84" descr="Ícone&#10;&#10;Descrição gerada automaticamente"/>
          <p:cNvPicPr preferRelativeResize="0"/>
          <p:nvPr/>
        </p:nvPicPr>
        <p:blipFill rotWithShape="1">
          <a:blip r:embed="rId3">
            <a:alphaModFix/>
          </a:blip>
          <a:srcRect/>
          <a:stretch/>
        </p:blipFill>
        <p:spPr>
          <a:xfrm>
            <a:off x="98164" y="4052603"/>
            <a:ext cx="261360" cy="216000"/>
          </a:xfrm>
          <a:prstGeom prst="rect">
            <a:avLst/>
          </a:prstGeom>
          <a:noFill/>
          <a:ln>
            <a:noFill/>
          </a:ln>
        </p:spPr>
      </p:pic>
      <p:pic>
        <p:nvPicPr>
          <p:cNvPr id="1327" name="Google Shape;1327;p84" descr="Ícone&#10;&#10;Descrição gerada automaticamente"/>
          <p:cNvPicPr preferRelativeResize="0"/>
          <p:nvPr/>
        </p:nvPicPr>
        <p:blipFill rotWithShape="1">
          <a:blip r:embed="rId3">
            <a:alphaModFix/>
          </a:blip>
          <a:srcRect/>
          <a:stretch/>
        </p:blipFill>
        <p:spPr>
          <a:xfrm>
            <a:off x="98164" y="4408924"/>
            <a:ext cx="261360" cy="216000"/>
          </a:xfrm>
          <a:prstGeom prst="rect">
            <a:avLst/>
          </a:prstGeom>
          <a:noFill/>
          <a:ln>
            <a:noFill/>
          </a:ln>
        </p:spPr>
      </p:pic>
      <p:pic>
        <p:nvPicPr>
          <p:cNvPr id="1328" name="Google Shape;1328;p84" descr="Ícone&#10;&#10;Descrição gerada automaticamente"/>
          <p:cNvPicPr preferRelativeResize="0"/>
          <p:nvPr/>
        </p:nvPicPr>
        <p:blipFill rotWithShape="1">
          <a:blip r:embed="rId3">
            <a:alphaModFix/>
          </a:blip>
          <a:srcRect/>
          <a:stretch/>
        </p:blipFill>
        <p:spPr>
          <a:xfrm>
            <a:off x="98164" y="4765245"/>
            <a:ext cx="261360" cy="216000"/>
          </a:xfrm>
          <a:prstGeom prst="rect">
            <a:avLst/>
          </a:prstGeom>
          <a:noFill/>
          <a:ln>
            <a:noFill/>
          </a:ln>
        </p:spPr>
      </p:pic>
      <p:pic>
        <p:nvPicPr>
          <p:cNvPr id="1329" name="Google Shape;1329;p84" descr="Ícone&#10;&#10;Descrição gerada automaticamente"/>
          <p:cNvPicPr preferRelativeResize="0"/>
          <p:nvPr/>
        </p:nvPicPr>
        <p:blipFill rotWithShape="1">
          <a:blip r:embed="rId3">
            <a:alphaModFix/>
          </a:blip>
          <a:srcRect/>
          <a:stretch/>
        </p:blipFill>
        <p:spPr>
          <a:xfrm>
            <a:off x="98164" y="5121566"/>
            <a:ext cx="261360" cy="216000"/>
          </a:xfrm>
          <a:prstGeom prst="rect">
            <a:avLst/>
          </a:prstGeom>
          <a:noFill/>
          <a:ln>
            <a:noFill/>
          </a:ln>
        </p:spPr>
      </p:pic>
      <p:pic>
        <p:nvPicPr>
          <p:cNvPr id="1330" name="Google Shape;1330;p84" descr="Ícone&#10;&#10;Descrição gerada automaticamente"/>
          <p:cNvPicPr preferRelativeResize="0"/>
          <p:nvPr/>
        </p:nvPicPr>
        <p:blipFill rotWithShape="1">
          <a:blip r:embed="rId3">
            <a:alphaModFix/>
          </a:blip>
          <a:srcRect/>
          <a:stretch/>
        </p:blipFill>
        <p:spPr>
          <a:xfrm>
            <a:off x="98164" y="5477887"/>
            <a:ext cx="261360" cy="216000"/>
          </a:xfrm>
          <a:prstGeom prst="rect">
            <a:avLst/>
          </a:prstGeom>
          <a:noFill/>
          <a:ln>
            <a:noFill/>
          </a:ln>
        </p:spPr>
      </p:pic>
      <p:pic>
        <p:nvPicPr>
          <p:cNvPr id="1331" name="Google Shape;1331;p84" descr="Ícone&#10;&#10;Descrição gerada automaticamente"/>
          <p:cNvPicPr preferRelativeResize="0"/>
          <p:nvPr/>
        </p:nvPicPr>
        <p:blipFill rotWithShape="1">
          <a:blip r:embed="rId3">
            <a:alphaModFix/>
          </a:blip>
          <a:srcRect/>
          <a:stretch/>
        </p:blipFill>
        <p:spPr>
          <a:xfrm>
            <a:off x="98164" y="5834208"/>
            <a:ext cx="261360" cy="216000"/>
          </a:xfrm>
          <a:prstGeom prst="rect">
            <a:avLst/>
          </a:prstGeom>
          <a:noFill/>
          <a:ln>
            <a:noFill/>
          </a:ln>
        </p:spPr>
      </p:pic>
      <p:pic>
        <p:nvPicPr>
          <p:cNvPr id="1332" name="Google Shape;1332;p84" descr="Ícone&#10;&#10;Descrição gerada automaticamente"/>
          <p:cNvPicPr preferRelativeResize="0"/>
          <p:nvPr/>
        </p:nvPicPr>
        <p:blipFill rotWithShape="1">
          <a:blip r:embed="rId3">
            <a:alphaModFix/>
          </a:blip>
          <a:srcRect/>
          <a:stretch/>
        </p:blipFill>
        <p:spPr>
          <a:xfrm>
            <a:off x="98164" y="6190529"/>
            <a:ext cx="261360" cy="216000"/>
          </a:xfrm>
          <a:prstGeom prst="rect">
            <a:avLst/>
          </a:prstGeom>
          <a:noFill/>
          <a:ln>
            <a:noFill/>
          </a:ln>
        </p:spPr>
      </p:pic>
      <p:pic>
        <p:nvPicPr>
          <p:cNvPr id="1333" name="Google Shape;1333;p84" descr="Ícone&#10;&#10;Descrição gerada automaticamente"/>
          <p:cNvPicPr preferRelativeResize="0"/>
          <p:nvPr/>
        </p:nvPicPr>
        <p:blipFill rotWithShape="1">
          <a:blip r:embed="rId3">
            <a:alphaModFix/>
          </a:blip>
          <a:srcRect/>
          <a:stretch/>
        </p:blipFill>
        <p:spPr>
          <a:xfrm>
            <a:off x="98164" y="6546855"/>
            <a:ext cx="261360" cy="216000"/>
          </a:xfrm>
          <a:prstGeom prst="rect">
            <a:avLst/>
          </a:prstGeom>
          <a:noFill/>
          <a:ln>
            <a:noFill/>
          </a:ln>
        </p:spPr>
      </p:pic>
      <p:sp>
        <p:nvSpPr>
          <p:cNvPr id="1334" name="Google Shape;1334;p84"/>
          <p:cNvSpPr txBox="1"/>
          <p:nvPr/>
        </p:nvSpPr>
        <p:spPr>
          <a:xfrm>
            <a:off x="3868780" y="6050208"/>
            <a:ext cx="6924835" cy="36929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900"/>
              <a:buFont typeface="Arial"/>
              <a:buNone/>
            </a:pPr>
            <a:r>
              <a:rPr lang="pt-BR" sz="900" b="0" i="0" u="none" strike="noStrike" cap="none">
                <a:solidFill>
                  <a:srgbClr val="595959"/>
                </a:solidFill>
                <a:latin typeface="Calibri"/>
                <a:ea typeface="Calibri"/>
                <a:cs typeface="Calibri"/>
                <a:sym typeface="Calibri"/>
              </a:rPr>
              <a:t>* Procedimentos exclusivos para produtos AHO – Ambulatorial Hospitalar com Obstetrícia.</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900"/>
              <a:buFont typeface="Arial"/>
              <a:buNone/>
            </a:pPr>
            <a:r>
              <a:rPr lang="pt-BR" sz="900" b="0" i="0" u="none" strike="noStrike" cap="none">
                <a:solidFill>
                  <a:srgbClr val="595959"/>
                </a:solidFill>
                <a:latin typeface="Calibri"/>
                <a:ea typeface="Calibri"/>
                <a:cs typeface="Calibri"/>
                <a:sym typeface="Calibri"/>
              </a:rPr>
              <a:t>¹ A rede poderá ser alterada a qualquer tempo, sem aviso prévio.</a:t>
            </a:r>
            <a:endParaRPr sz="1400" b="0" i="0" u="none" strike="noStrike" cap="none">
              <a:solidFill>
                <a:srgbClr val="000000"/>
              </a:solidFill>
              <a:latin typeface="Calibri"/>
              <a:ea typeface="Calibri"/>
              <a:cs typeface="Calibri"/>
              <a:sym typeface="Calibri"/>
            </a:endParaRPr>
          </a:p>
        </p:txBody>
      </p:sp>
      <p:sp>
        <p:nvSpPr>
          <p:cNvPr id="1335" name="Google Shape;1335;p84"/>
          <p:cNvSpPr txBox="1"/>
          <p:nvPr/>
        </p:nvSpPr>
        <p:spPr>
          <a:xfrm>
            <a:off x="3868780" y="948649"/>
            <a:ext cx="6959954" cy="438891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pt-BR" sz="1600" b="1" i="0" u="none" strike="noStrike" cap="none">
                <a:solidFill>
                  <a:srgbClr val="001E64"/>
                </a:solidFill>
                <a:latin typeface="Calibri"/>
                <a:ea typeface="Calibri"/>
                <a:cs typeface="Calibri"/>
                <a:sym typeface="Calibri"/>
              </a:rPr>
              <a:t>Check-up</a:t>
            </a:r>
            <a:r>
              <a:rPr lang="pt-BR" sz="1600" b="0" i="0" u="none" strike="noStrike" cap="none">
                <a:solidFill>
                  <a:srgbClr val="001E64"/>
                </a:solidFill>
                <a:latin typeface="Calibri"/>
                <a:ea typeface="Calibri"/>
                <a:cs typeface="Calibri"/>
                <a:sym typeface="Calibri"/>
              </a:rPr>
              <a:t>*</a:t>
            </a:r>
            <a:endParaRPr sz="1600" b="0" i="0" u="none" strike="noStrike" cap="none">
              <a:solidFill>
                <a:srgbClr val="001E64"/>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r>
              <a:rPr lang="pt-BR" sz="1200" b="0" i="0" u="none" strike="noStrike" cap="none">
                <a:solidFill>
                  <a:srgbClr val="7F7F7F"/>
                </a:solidFill>
                <a:latin typeface="Calibri"/>
                <a:ea typeface="Calibri"/>
                <a:cs typeface="Calibri"/>
                <a:sym typeface="Calibri"/>
              </a:rPr>
              <a:t>1 por ano,</a:t>
            </a:r>
            <a:r>
              <a:rPr lang="pt-BR" sz="1200" b="0" i="0" u="none" strike="noStrike" cap="none">
                <a:solidFill>
                  <a:srgbClr val="595959"/>
                </a:solidFill>
                <a:latin typeface="Calibri"/>
                <a:ea typeface="Calibri"/>
                <a:cs typeface="Calibri"/>
                <a:sym typeface="Calibri"/>
              </a:rPr>
              <a:t> </a:t>
            </a:r>
            <a:r>
              <a:rPr lang="pt-BR" sz="1200" b="1" i="0" u="none" strike="noStrike" cap="none">
                <a:solidFill>
                  <a:srgbClr val="FF5000"/>
                </a:solidFill>
                <a:latin typeface="Calibri"/>
                <a:ea typeface="Calibri"/>
                <a:cs typeface="Calibri"/>
                <a:sym typeface="Calibri"/>
              </a:rPr>
              <a:t>exclusivamente na rede </a:t>
            </a:r>
            <a:r>
              <a:rPr lang="pt-BR" sz="1200" b="0" i="0" u="none" strike="noStrike" cap="none">
                <a:solidFill>
                  <a:srgbClr val="7F7F7F"/>
                </a:solidFill>
                <a:latin typeface="Calibri"/>
                <a:ea typeface="Calibri"/>
                <a:cs typeface="Calibri"/>
                <a:sym typeface="Calibri"/>
              </a:rPr>
              <a:t>para segurados titulares acima de 29 anos.</a:t>
            </a:r>
            <a:endParaRPr sz="1200" b="0" i="0" u="none" strike="noStrike" cap="none">
              <a:solidFill>
                <a:srgbClr val="7F7F7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pt-BR" sz="1600" b="1" i="0" u="none" strike="noStrike" cap="none">
                <a:solidFill>
                  <a:srgbClr val="001E64"/>
                </a:solidFill>
                <a:latin typeface="Calibri"/>
                <a:ea typeface="Calibri"/>
                <a:cs typeface="Calibri"/>
                <a:sym typeface="Calibri"/>
              </a:rPr>
              <a:t>Consulta ao viajante</a:t>
            </a:r>
            <a:endParaRPr sz="1600" b="1" i="0" u="none" strike="noStrike" cap="none">
              <a:solidFill>
                <a:srgbClr val="001E64"/>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r>
              <a:rPr lang="pt-BR" sz="1200" b="0" i="0" u="none" strike="noStrike" cap="none">
                <a:solidFill>
                  <a:srgbClr val="7F7F7F"/>
                </a:solidFill>
                <a:latin typeface="Calibri"/>
                <a:ea typeface="Calibri"/>
                <a:cs typeface="Calibri"/>
                <a:sym typeface="Calibri"/>
              </a:rPr>
              <a:t>Médicos certificados, </a:t>
            </a:r>
            <a:r>
              <a:rPr lang="pt-BR" sz="1200" b="1" i="0" u="none" strike="noStrike" cap="none">
                <a:solidFill>
                  <a:srgbClr val="FF5000"/>
                </a:solidFill>
                <a:latin typeface="Calibri"/>
                <a:ea typeface="Calibri"/>
                <a:cs typeface="Calibri"/>
                <a:sym typeface="Calibri"/>
              </a:rPr>
              <a:t>exclusivamente na rede</a:t>
            </a:r>
            <a:r>
              <a:rPr lang="pt-BR" sz="1200" b="0" i="0" u="none" strike="noStrike" cap="none">
                <a:solidFill>
                  <a:srgbClr val="7F7F7F"/>
                </a:solidFill>
                <a:latin typeface="Calibri"/>
                <a:ea typeface="Calibri"/>
                <a:cs typeface="Calibri"/>
                <a:sym typeface="Calibri"/>
              </a:rPr>
              <a:t>, realizam uma entrevista detalhada, analisam o roteiro da viagem e fazem recomendações para uma viagem tranquila.</a:t>
            </a:r>
            <a:endParaRPr sz="1200" b="0" i="0" u="none" strike="noStrike" cap="none">
              <a:solidFill>
                <a:srgbClr val="7F7F7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pt-BR" sz="1600" b="1" i="0" u="none" strike="noStrike" cap="none">
                <a:solidFill>
                  <a:srgbClr val="001E64"/>
                </a:solidFill>
                <a:latin typeface="Calibri"/>
                <a:ea typeface="Calibri"/>
                <a:cs typeface="Calibri"/>
                <a:sym typeface="Calibri"/>
              </a:rPr>
              <a:t>Vacinas</a:t>
            </a:r>
            <a:r>
              <a:rPr lang="pt-BR" sz="1600" b="0" i="0" u="none" strike="noStrike" cap="none">
                <a:solidFill>
                  <a:srgbClr val="001E64"/>
                </a:solidFill>
                <a:latin typeface="Calibri"/>
                <a:ea typeface="Calibri"/>
                <a:cs typeface="Calibri"/>
                <a:sym typeface="Calibri"/>
              </a:rPr>
              <a:t>*</a:t>
            </a:r>
            <a:endParaRPr sz="1600" b="0" i="0" u="none" strike="noStrike" cap="none">
              <a:solidFill>
                <a:srgbClr val="001E64"/>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r>
              <a:rPr lang="pt-BR" sz="1200" b="0" i="0" u="none" strike="noStrike" cap="none">
                <a:solidFill>
                  <a:srgbClr val="7F7F7F"/>
                </a:solidFill>
                <a:latin typeface="Calibri"/>
                <a:ea typeface="Calibri"/>
                <a:cs typeface="Calibri"/>
                <a:sym typeface="Calibri"/>
              </a:rPr>
              <a:t>Conforme o calendário oficial do Ministério da Saúde, exclusivamente na rede referenciada¹. O atendimento é realizado mediante prescrição médica, não havendo possibilidade de reembolso.</a:t>
            </a: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pt-BR" sz="1600" b="1" i="0" u="none" strike="noStrike" cap="none">
                <a:solidFill>
                  <a:srgbClr val="001E64"/>
                </a:solidFill>
                <a:latin typeface="Calibri"/>
                <a:ea typeface="Calibri"/>
                <a:cs typeface="Calibri"/>
                <a:sym typeface="Calibri"/>
              </a:rPr>
              <a:t>Cirurgia refrativa</a:t>
            </a:r>
            <a:r>
              <a:rPr lang="pt-BR" sz="1600" b="0" i="0" u="none" strike="noStrike" cap="none">
                <a:solidFill>
                  <a:srgbClr val="001E64"/>
                </a:solidFill>
                <a:latin typeface="Calibri"/>
                <a:ea typeface="Calibri"/>
                <a:cs typeface="Calibri"/>
                <a:sym typeface="Calibri"/>
              </a:rPr>
              <a:t>*</a:t>
            </a:r>
            <a:endParaRPr sz="1600" b="1" i="0" u="none" strike="noStrike" cap="none">
              <a:solidFill>
                <a:srgbClr val="001E64"/>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r>
              <a:rPr lang="pt-BR" sz="1200" b="0" i="0" u="none" strike="noStrike" cap="none">
                <a:solidFill>
                  <a:srgbClr val="7F7F7F"/>
                </a:solidFill>
                <a:latin typeface="Calibri"/>
                <a:ea typeface="Calibri"/>
                <a:cs typeface="Calibri"/>
                <a:sym typeface="Calibri"/>
              </a:rPr>
              <a:t>Cirurgias de miopia e hipermetropia com ou sem astigmatismo, sem limite de grau.</a:t>
            </a:r>
            <a:endParaRPr sz="1200" b="0" i="0" u="none" strike="noStrike" cap="none">
              <a:solidFill>
                <a:srgbClr val="7F7F7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rgbClr val="7F7F7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pt-BR" sz="1600" b="1" i="0" u="none" strike="noStrike" cap="none">
                <a:solidFill>
                  <a:srgbClr val="001E64"/>
                </a:solidFill>
                <a:latin typeface="Calibri"/>
                <a:ea typeface="Calibri"/>
                <a:cs typeface="Calibri"/>
                <a:sym typeface="Calibri"/>
              </a:rPr>
              <a:t>Consulta médica domiciliar</a:t>
            </a:r>
            <a:r>
              <a:rPr lang="pt-BR" sz="1600" b="0" i="0" u="none" strike="noStrike" cap="none">
                <a:solidFill>
                  <a:srgbClr val="001E64"/>
                </a:solidFill>
                <a:latin typeface="Calibri"/>
                <a:ea typeface="Calibri"/>
                <a:cs typeface="Calibri"/>
                <a:sym typeface="Calibri"/>
              </a:rPr>
              <a:t>*</a:t>
            </a:r>
            <a:endParaRPr sz="1600" b="1" i="0" u="none" strike="noStrike" cap="none">
              <a:solidFill>
                <a:srgbClr val="001E64"/>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r>
              <a:rPr lang="pt-BR" sz="1200" b="0" i="0" u="none" strike="noStrike" cap="none">
                <a:solidFill>
                  <a:srgbClr val="7F7F7F"/>
                </a:solidFill>
                <a:latin typeface="Calibri"/>
                <a:ea typeface="Calibri"/>
                <a:cs typeface="Calibri"/>
                <a:sym typeface="Calibri"/>
              </a:rPr>
              <a:t>Exclusivamente por reembolso.</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7F7F7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pt-BR" sz="1600" b="1" i="0" u="none" strike="noStrike" cap="none">
                <a:solidFill>
                  <a:srgbClr val="001E64"/>
                </a:solidFill>
                <a:latin typeface="Calibri"/>
                <a:ea typeface="Calibri"/>
                <a:cs typeface="Calibri"/>
                <a:sym typeface="Calibri"/>
              </a:rPr>
              <a:t>Escleroterapia</a:t>
            </a:r>
            <a:r>
              <a:rPr lang="pt-BR" sz="1600" b="0" i="0" u="none" strike="noStrike" cap="none">
                <a:solidFill>
                  <a:srgbClr val="001E64"/>
                </a:solidFill>
                <a:latin typeface="Calibri"/>
                <a:ea typeface="Calibri"/>
                <a:cs typeface="Calibri"/>
                <a:sym typeface="Calibri"/>
              </a:rPr>
              <a:t>*</a:t>
            </a:r>
            <a:r>
              <a:rPr lang="pt-BR" sz="1600" b="1" i="0" u="none" strike="noStrike" cap="none">
                <a:solidFill>
                  <a:srgbClr val="001E64"/>
                </a:solidFill>
                <a:latin typeface="Calibri"/>
                <a:ea typeface="Calibri"/>
                <a:cs typeface="Calibri"/>
                <a:sym typeface="Calibri"/>
              </a:rPr>
              <a:t> </a:t>
            </a:r>
            <a:r>
              <a:rPr lang="pt-BR" sz="1200" b="0" i="0" u="none" strike="noStrike" cap="none">
                <a:solidFill>
                  <a:srgbClr val="001E64"/>
                </a:solidFill>
                <a:latin typeface="Calibri"/>
                <a:ea typeface="Calibri"/>
                <a:cs typeface="Calibri"/>
                <a:sym typeface="Calibri"/>
              </a:rPr>
              <a:t>(sem limite de sessões)</a:t>
            </a: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r>
              <a:rPr lang="pt-BR" sz="1200" b="0" i="0" u="none" strike="noStrike" cap="none">
                <a:solidFill>
                  <a:srgbClr val="595959"/>
                </a:solidFill>
                <a:latin typeface="Calibri"/>
                <a:ea typeface="Calibri"/>
                <a:cs typeface="Calibri"/>
                <a:sym typeface="Calibri"/>
              </a:rPr>
              <a:t>Tratamento de vasinhos e microvarizes.</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595959"/>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pt-BR" sz="1600" b="1" i="0" u="none" strike="noStrike" cap="none">
                <a:solidFill>
                  <a:srgbClr val="001E64"/>
                </a:solidFill>
                <a:latin typeface="Calibri"/>
                <a:ea typeface="Calibri"/>
                <a:cs typeface="Calibri"/>
                <a:sym typeface="Calibri"/>
              </a:rPr>
              <a:t>Transplantes </a:t>
            </a:r>
            <a:r>
              <a:rPr lang="pt-BR" sz="1200" b="0" i="0" u="none" strike="noStrike" cap="none">
                <a:solidFill>
                  <a:srgbClr val="001E64"/>
                </a:solidFill>
                <a:latin typeface="Calibri"/>
                <a:ea typeface="Calibri"/>
                <a:cs typeface="Calibri"/>
                <a:sym typeface="Calibri"/>
              </a:rPr>
              <a:t>(além dos cobertos por lei – rim, córnea, medula óssea e hepático)</a:t>
            </a: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r>
              <a:rPr lang="pt-BR" sz="1200" b="0" i="0" u="none" strike="noStrike" cap="none">
                <a:solidFill>
                  <a:srgbClr val="595959"/>
                </a:solidFill>
                <a:latin typeface="Calibri"/>
                <a:ea typeface="Calibri"/>
                <a:cs typeface="Calibri"/>
                <a:sym typeface="Calibri"/>
              </a:rPr>
              <a:t>Coração, pâncreas, pâncreas-rim e pulmão, incluindo despesas assistenciais com doador vivo.</a:t>
            </a: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7F7F7F"/>
              </a:solidFill>
              <a:latin typeface="Calibri"/>
              <a:ea typeface="Calibri"/>
              <a:cs typeface="Calibri"/>
              <a:sym typeface="Calibri"/>
            </a:endParaRPr>
          </a:p>
        </p:txBody>
      </p:sp>
      <p:sp>
        <p:nvSpPr>
          <p:cNvPr id="1336" name="Google Shape;1336;p84"/>
          <p:cNvSpPr/>
          <p:nvPr/>
        </p:nvSpPr>
        <p:spPr>
          <a:xfrm>
            <a:off x="3872739" y="5411191"/>
            <a:ext cx="5711292" cy="442630"/>
          </a:xfrm>
          <a:prstGeom prst="roundRect">
            <a:avLst>
              <a:gd name="adj" fmla="val 16667"/>
            </a:avLst>
          </a:prstGeom>
          <a:noFill/>
          <a:ln w="9525" cap="flat" cmpd="sng">
            <a:solidFill>
              <a:srgbClr val="FF5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pt-BR" sz="1000" b="0" i="0" u="none" strike="noStrike" cap="none">
                <a:solidFill>
                  <a:srgbClr val="001E64"/>
                </a:solidFill>
                <a:latin typeface="Calibri"/>
                <a:ea typeface="Calibri"/>
                <a:cs typeface="Calibri"/>
                <a:sym typeface="Calibri"/>
              </a:rPr>
              <a:t>Para realizar os procedimentos </a:t>
            </a:r>
            <a:r>
              <a:rPr lang="pt-BR" sz="1000" b="1" i="0" u="none" strike="noStrike" cap="none">
                <a:solidFill>
                  <a:srgbClr val="FF5000"/>
                </a:solidFill>
                <a:latin typeface="Calibri"/>
                <a:ea typeface="Calibri"/>
                <a:cs typeface="Calibri"/>
                <a:sym typeface="Calibri"/>
              </a:rPr>
              <a:t>exclusivos da rede</a:t>
            </a:r>
            <a:r>
              <a:rPr lang="pt-BR" sz="1000" b="0" i="0" u="none" strike="noStrike" cap="none">
                <a:solidFill>
                  <a:srgbClr val="001E64"/>
                </a:solidFill>
                <a:latin typeface="Calibri"/>
                <a:ea typeface="Calibri"/>
                <a:cs typeface="Calibri"/>
                <a:sym typeface="Calibri"/>
              </a:rPr>
              <a:t>, verifique a disponibilidade na sua região em </a:t>
            </a:r>
            <a:endParaRPr sz="1000" b="0" i="0" u="none" strike="noStrike" cap="none">
              <a:solidFill>
                <a:srgbClr val="001E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pt-BR" sz="1000" b="0" i="0" u="none" strike="noStrike" cap="none">
                <a:solidFill>
                  <a:srgbClr val="001E64"/>
                </a:solidFill>
                <a:latin typeface="Calibri"/>
                <a:ea typeface="Calibri"/>
                <a:cs typeface="Calibri"/>
                <a:sym typeface="Calibri"/>
              </a:rPr>
              <a:t>sulamerica.com.br ou na Central de Relacionamento Cliente Saúde.¹</a:t>
            </a:r>
            <a:endParaRPr sz="1000" b="0" i="0" u="none" strike="noStrike" cap="none">
              <a:solidFill>
                <a:srgbClr val="001E64"/>
              </a:solidFill>
              <a:latin typeface="Calibri"/>
              <a:ea typeface="Calibri"/>
              <a:cs typeface="Calibri"/>
              <a:sym typeface="Calibri"/>
            </a:endParaRPr>
          </a:p>
        </p:txBody>
      </p:sp>
      <p:grpSp>
        <p:nvGrpSpPr>
          <p:cNvPr id="1337" name="Google Shape;1337;p84"/>
          <p:cNvGrpSpPr/>
          <p:nvPr/>
        </p:nvGrpSpPr>
        <p:grpSpPr>
          <a:xfrm>
            <a:off x="7670151" y="1967842"/>
            <a:ext cx="951393" cy="276999"/>
            <a:chOff x="2637576" y="3101927"/>
            <a:chExt cx="951393" cy="276999"/>
          </a:xfrm>
        </p:grpSpPr>
        <p:sp>
          <p:nvSpPr>
            <p:cNvPr id="1338" name="Google Shape;1338;p84">
              <a:hlinkClick r:id="rId4" action="ppaction://hlinksldjump"/>
            </p:cNvPr>
            <p:cNvSpPr txBox="1"/>
            <p:nvPr/>
          </p:nvSpPr>
          <p:spPr>
            <a:xfrm>
              <a:off x="2637576" y="3101927"/>
              <a:ext cx="84260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1" i="0" u="none" strike="noStrike" cap="none">
                  <a:solidFill>
                    <a:srgbClr val="9632FA"/>
                  </a:solidFill>
                  <a:latin typeface="Calibri"/>
                  <a:ea typeface="Calibri"/>
                  <a:cs typeface="Calibri"/>
                  <a:sym typeface="Calibri"/>
                </a:rPr>
                <a:t>+ detalhes</a:t>
              </a:r>
              <a:endParaRPr sz="1400" b="0" i="0" u="none" strike="noStrike" cap="none">
                <a:solidFill>
                  <a:srgbClr val="000000"/>
                </a:solidFill>
                <a:latin typeface="Calibri"/>
                <a:ea typeface="Calibri"/>
                <a:cs typeface="Calibri"/>
                <a:sym typeface="Calibri"/>
              </a:endParaRPr>
            </a:p>
          </p:txBody>
        </p:sp>
        <p:pic>
          <p:nvPicPr>
            <p:cNvPr id="1339" name="Google Shape;1339;p84">
              <a:hlinkClick r:id="rId4" action="ppaction://hlinksldjump"/>
            </p:cNvPr>
            <p:cNvPicPr preferRelativeResize="0"/>
            <p:nvPr/>
          </p:nvPicPr>
          <p:blipFill rotWithShape="1">
            <a:blip r:embed="rId5">
              <a:alphaModFix/>
            </a:blip>
            <a:srcRect/>
            <a:stretch/>
          </p:blipFill>
          <p:spPr>
            <a:xfrm rot="5400000">
              <a:off x="3390069" y="3150426"/>
              <a:ext cx="217800" cy="180000"/>
            </a:xfrm>
            <a:prstGeom prst="rect">
              <a:avLst/>
            </a:prstGeom>
            <a:noFill/>
            <a:ln>
              <a:noFill/>
            </a:ln>
          </p:spPr>
        </p:pic>
      </p:grpSp>
      <p:sp>
        <p:nvSpPr>
          <p:cNvPr id="1340" name="Google Shape;1340;p84"/>
          <p:cNvSpPr txBox="1"/>
          <p:nvPr/>
        </p:nvSpPr>
        <p:spPr>
          <a:xfrm>
            <a:off x="404522" y="513192"/>
            <a:ext cx="3589961" cy="33252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pt-BR" sz="2800" b="1" i="0" u="none" strike="noStrike" cap="none">
                <a:solidFill>
                  <a:schemeClr val="lt1"/>
                </a:solidFill>
                <a:latin typeface="Calibri"/>
                <a:ea typeface="Calibri"/>
                <a:cs typeface="Calibri"/>
                <a:sym typeface="Calibri"/>
              </a:rPr>
              <a:t>Benefícios</a:t>
            </a:r>
            <a:endParaRPr sz="2800" b="0" i="0" u="none" strike="noStrike" cap="none">
              <a:solidFill>
                <a:schemeClr val="lt1"/>
              </a:solidFill>
              <a:latin typeface="Calibri"/>
              <a:ea typeface="Calibri"/>
              <a:cs typeface="Calibri"/>
              <a:sym typeface="Calibri"/>
            </a:endParaRPr>
          </a:p>
        </p:txBody>
      </p:sp>
      <p:sp>
        <p:nvSpPr>
          <p:cNvPr id="1341" name="Google Shape;1341;p84"/>
          <p:cNvSpPr txBox="1"/>
          <p:nvPr/>
        </p:nvSpPr>
        <p:spPr>
          <a:xfrm>
            <a:off x="435344" y="820331"/>
            <a:ext cx="3068143" cy="4228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pt-BR" sz="1800" b="1" i="0" u="none" strike="noStrike" cap="none">
                <a:solidFill>
                  <a:schemeClr val="lt1"/>
                </a:solidFill>
                <a:latin typeface="Calibri"/>
                <a:ea typeface="Calibri"/>
                <a:cs typeface="Calibri"/>
                <a:sym typeface="Calibri"/>
              </a:rPr>
              <a:t>Exclusivamente </a:t>
            </a:r>
            <a:r>
              <a:rPr lang="pt-BR" sz="1800" b="1" i="1" u="none" strike="noStrike" cap="none">
                <a:solidFill>
                  <a:schemeClr val="lt1"/>
                </a:solidFill>
                <a:latin typeface="Calibri"/>
                <a:ea typeface="Calibri"/>
                <a:cs typeface="Calibri"/>
                <a:sym typeface="Calibri"/>
              </a:rPr>
              <a:t>Prestige</a:t>
            </a:r>
            <a:endParaRPr sz="1200" b="0" i="1"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345"/>
        <p:cNvGrpSpPr/>
        <p:nvPr/>
      </p:nvGrpSpPr>
      <p:grpSpPr>
        <a:xfrm>
          <a:off x="0" y="0"/>
          <a:ext cx="0" cy="0"/>
          <a:chOff x="0" y="0"/>
          <a:chExt cx="0" cy="0"/>
        </a:xfrm>
      </p:grpSpPr>
      <p:sp>
        <p:nvSpPr>
          <p:cNvPr id="1346" name="Google Shape;1346;p85"/>
          <p:cNvSpPr/>
          <p:nvPr/>
        </p:nvSpPr>
        <p:spPr>
          <a:xfrm>
            <a:off x="-12800" y="0"/>
            <a:ext cx="7570752" cy="1507716"/>
          </a:xfrm>
          <a:prstGeom prst="rect">
            <a:avLst/>
          </a:prstGeom>
          <a:solidFill>
            <a:srgbClr val="146E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47" name="Google Shape;1347;p85"/>
          <p:cNvSpPr/>
          <p:nvPr/>
        </p:nvSpPr>
        <p:spPr>
          <a:xfrm>
            <a:off x="3295429" y="0"/>
            <a:ext cx="8896571" cy="6858000"/>
          </a:xfrm>
          <a:prstGeom prst="rect">
            <a:avLst/>
          </a:prstGeom>
          <a:solidFill>
            <a:srgbClr val="001E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348" name="Google Shape;1348;p85"/>
          <p:cNvPicPr preferRelativeResize="0"/>
          <p:nvPr/>
        </p:nvPicPr>
        <p:blipFill rotWithShape="1">
          <a:blip r:embed="rId3">
            <a:alphaModFix/>
          </a:blip>
          <a:srcRect/>
          <a:stretch/>
        </p:blipFill>
        <p:spPr>
          <a:xfrm>
            <a:off x="508868" y="5277653"/>
            <a:ext cx="2664000" cy="468000"/>
          </a:xfrm>
          <a:prstGeom prst="rect">
            <a:avLst/>
          </a:prstGeom>
          <a:noFill/>
          <a:ln>
            <a:noFill/>
          </a:ln>
        </p:spPr>
      </p:pic>
      <p:pic>
        <p:nvPicPr>
          <p:cNvPr id="1349" name="Google Shape;1349;p85"/>
          <p:cNvPicPr preferRelativeResize="0"/>
          <p:nvPr/>
        </p:nvPicPr>
        <p:blipFill rotWithShape="1">
          <a:blip r:embed="rId3">
            <a:alphaModFix/>
          </a:blip>
          <a:srcRect/>
          <a:stretch/>
        </p:blipFill>
        <p:spPr>
          <a:xfrm>
            <a:off x="506163" y="3711101"/>
            <a:ext cx="2664000" cy="468000"/>
          </a:xfrm>
          <a:prstGeom prst="rect">
            <a:avLst/>
          </a:prstGeom>
          <a:noFill/>
          <a:ln>
            <a:noFill/>
          </a:ln>
        </p:spPr>
      </p:pic>
      <p:pic>
        <p:nvPicPr>
          <p:cNvPr id="1350" name="Google Shape;1350;p85"/>
          <p:cNvPicPr preferRelativeResize="0"/>
          <p:nvPr/>
        </p:nvPicPr>
        <p:blipFill rotWithShape="1">
          <a:blip r:embed="rId3">
            <a:alphaModFix/>
          </a:blip>
          <a:srcRect/>
          <a:stretch/>
        </p:blipFill>
        <p:spPr>
          <a:xfrm>
            <a:off x="498185" y="2781788"/>
            <a:ext cx="2664000" cy="468000"/>
          </a:xfrm>
          <a:prstGeom prst="rect">
            <a:avLst/>
          </a:prstGeom>
          <a:noFill/>
          <a:ln>
            <a:noFill/>
          </a:ln>
        </p:spPr>
      </p:pic>
      <p:pic>
        <p:nvPicPr>
          <p:cNvPr id="1351" name="Google Shape;1351;p85"/>
          <p:cNvPicPr preferRelativeResize="0"/>
          <p:nvPr/>
        </p:nvPicPr>
        <p:blipFill rotWithShape="1">
          <a:blip r:embed="rId3">
            <a:alphaModFix/>
          </a:blip>
          <a:srcRect/>
          <a:stretch/>
        </p:blipFill>
        <p:spPr>
          <a:xfrm>
            <a:off x="507706" y="1841719"/>
            <a:ext cx="2664000" cy="468000"/>
          </a:xfrm>
          <a:prstGeom prst="rect">
            <a:avLst/>
          </a:prstGeom>
          <a:noFill/>
          <a:ln>
            <a:noFill/>
          </a:ln>
        </p:spPr>
      </p:pic>
      <p:pic>
        <p:nvPicPr>
          <p:cNvPr id="1352" name="Google Shape;1352;p85"/>
          <p:cNvPicPr preferRelativeResize="0"/>
          <p:nvPr/>
        </p:nvPicPr>
        <p:blipFill rotWithShape="1">
          <a:blip r:embed="rId4">
            <a:alphaModFix/>
          </a:blip>
          <a:srcRect/>
          <a:stretch/>
        </p:blipFill>
        <p:spPr>
          <a:xfrm>
            <a:off x="623451" y="1895719"/>
            <a:ext cx="435600" cy="360000"/>
          </a:xfrm>
          <a:prstGeom prst="rect">
            <a:avLst/>
          </a:prstGeom>
          <a:noFill/>
          <a:ln>
            <a:noFill/>
          </a:ln>
        </p:spPr>
      </p:pic>
      <p:sp>
        <p:nvSpPr>
          <p:cNvPr id="1353" name="Google Shape;1353;p85"/>
          <p:cNvSpPr txBox="1"/>
          <p:nvPr/>
        </p:nvSpPr>
        <p:spPr>
          <a:xfrm>
            <a:off x="1038943" y="1921831"/>
            <a:ext cx="181588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Avaliação do viajante:</a:t>
            </a:r>
            <a:endParaRPr sz="1400" b="0" i="0" u="none" strike="noStrike" cap="none">
              <a:solidFill>
                <a:srgbClr val="000000"/>
              </a:solidFill>
              <a:latin typeface="Calibri"/>
              <a:ea typeface="Calibri"/>
              <a:cs typeface="Calibri"/>
              <a:sym typeface="Calibri"/>
            </a:endParaRPr>
          </a:p>
        </p:txBody>
      </p:sp>
      <p:sp>
        <p:nvSpPr>
          <p:cNvPr id="1354" name="Google Shape;1354;p85"/>
          <p:cNvSpPr/>
          <p:nvPr/>
        </p:nvSpPr>
        <p:spPr>
          <a:xfrm>
            <a:off x="3450572" y="1733719"/>
            <a:ext cx="8357648" cy="684000"/>
          </a:xfrm>
          <a:prstGeom prst="flowChartAlternateProcess">
            <a:avLst/>
          </a:prstGeom>
          <a:no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22D59"/>
              </a:solidFill>
              <a:latin typeface="Calibri"/>
              <a:ea typeface="Calibri"/>
              <a:cs typeface="Calibri"/>
              <a:sym typeface="Calibri"/>
            </a:endParaRPr>
          </a:p>
        </p:txBody>
      </p:sp>
      <p:sp>
        <p:nvSpPr>
          <p:cNvPr id="1355" name="Google Shape;1355;p85"/>
          <p:cNvSpPr txBox="1"/>
          <p:nvPr/>
        </p:nvSpPr>
        <p:spPr>
          <a:xfrm>
            <a:off x="3459369" y="1684467"/>
            <a:ext cx="5297581" cy="769441"/>
          </a:xfrm>
          <a:prstGeom prst="rect">
            <a:avLst/>
          </a:prstGeom>
          <a:noFill/>
          <a:ln>
            <a:noFill/>
          </a:ln>
        </p:spPr>
        <p:txBody>
          <a:bodyPr spcFirstLastPara="1" wrap="square" lIns="91425" tIns="45700" rIns="91425" bIns="45700" anchor="t" anchorCtr="0">
            <a:spAutoFit/>
          </a:bodyPr>
          <a:lstStyle/>
          <a:p>
            <a:pPr marL="314325" marR="0" lvl="1" indent="-228600" algn="just" rtl="0">
              <a:lnSpc>
                <a:spcPct val="100000"/>
              </a:lnSpc>
              <a:spcBef>
                <a:spcPts val="0"/>
              </a:spcBef>
              <a:spcAft>
                <a:spcPts val="0"/>
              </a:spcAft>
              <a:buClr>
                <a:schemeClr val="lt1"/>
              </a:buClr>
              <a:buSzPts val="1000"/>
              <a:buFont typeface="Arial"/>
              <a:buAutoNum type="alphaLcParenR"/>
            </a:pPr>
            <a:r>
              <a:rPr lang="pt-BR" sz="1100" b="0" i="0" u="none" strike="noStrike" cap="none">
                <a:solidFill>
                  <a:schemeClr val="lt1"/>
                </a:solidFill>
                <a:latin typeface="Calibri"/>
                <a:ea typeface="Calibri"/>
                <a:cs typeface="Calibri"/>
                <a:sym typeface="Calibri"/>
              </a:rPr>
              <a:t>Estado de saúde atual;</a:t>
            </a:r>
            <a:endParaRPr sz="1400" b="0" i="0" u="none" strike="noStrike" cap="none">
              <a:solidFill>
                <a:srgbClr val="000000"/>
              </a:solidFill>
              <a:latin typeface="Calibri"/>
              <a:ea typeface="Calibri"/>
              <a:cs typeface="Calibri"/>
              <a:sym typeface="Calibri"/>
            </a:endParaRPr>
          </a:p>
          <a:p>
            <a:pPr marL="314325" marR="0" lvl="1" indent="-228600" algn="just" rtl="0">
              <a:lnSpc>
                <a:spcPct val="100000"/>
              </a:lnSpc>
              <a:spcBef>
                <a:spcPts val="0"/>
              </a:spcBef>
              <a:spcAft>
                <a:spcPts val="0"/>
              </a:spcAft>
              <a:buClr>
                <a:schemeClr val="lt1"/>
              </a:buClr>
              <a:buSzPts val="1000"/>
              <a:buFont typeface="Arial"/>
              <a:buAutoNum type="alphaLcParenR"/>
            </a:pPr>
            <a:r>
              <a:rPr lang="pt-BR" sz="1100" b="0" i="0" u="none" strike="noStrike" cap="none">
                <a:solidFill>
                  <a:schemeClr val="lt1"/>
                </a:solidFill>
                <a:latin typeface="Calibri"/>
                <a:ea typeface="Calibri"/>
                <a:cs typeface="Calibri"/>
                <a:sym typeface="Calibri"/>
              </a:rPr>
              <a:t>História médica pregressa;</a:t>
            </a:r>
            <a:endParaRPr sz="1400" b="0" i="0" u="none" strike="noStrike" cap="none">
              <a:solidFill>
                <a:srgbClr val="000000"/>
              </a:solidFill>
              <a:latin typeface="Calibri"/>
              <a:ea typeface="Calibri"/>
              <a:cs typeface="Calibri"/>
              <a:sym typeface="Calibri"/>
            </a:endParaRPr>
          </a:p>
          <a:p>
            <a:pPr marL="314325" marR="0" lvl="1" indent="-228600" algn="just" rtl="0">
              <a:lnSpc>
                <a:spcPct val="100000"/>
              </a:lnSpc>
              <a:spcBef>
                <a:spcPts val="0"/>
              </a:spcBef>
              <a:spcAft>
                <a:spcPts val="0"/>
              </a:spcAft>
              <a:buClr>
                <a:schemeClr val="lt1"/>
              </a:buClr>
              <a:buSzPts val="1000"/>
              <a:buFont typeface="Arial"/>
              <a:buAutoNum type="alphaLcParenR"/>
            </a:pPr>
            <a:r>
              <a:rPr lang="pt-BR" sz="1100" b="0" i="0" u="none" strike="noStrike" cap="none">
                <a:solidFill>
                  <a:schemeClr val="lt1"/>
                </a:solidFill>
                <a:latin typeface="Calibri"/>
                <a:ea typeface="Calibri"/>
                <a:cs typeface="Calibri"/>
                <a:sym typeface="Calibri"/>
              </a:rPr>
              <a:t>Medicações em uso e alergias;</a:t>
            </a:r>
            <a:endParaRPr sz="1400" b="0" i="0" u="none" strike="noStrike" cap="none">
              <a:solidFill>
                <a:srgbClr val="000000"/>
              </a:solidFill>
              <a:latin typeface="Calibri"/>
              <a:ea typeface="Calibri"/>
              <a:cs typeface="Calibri"/>
              <a:sym typeface="Calibri"/>
            </a:endParaRPr>
          </a:p>
          <a:p>
            <a:pPr marL="314325" marR="0" lvl="1" indent="-228600" algn="just" rtl="0">
              <a:lnSpc>
                <a:spcPct val="100000"/>
              </a:lnSpc>
              <a:spcBef>
                <a:spcPts val="0"/>
              </a:spcBef>
              <a:spcAft>
                <a:spcPts val="0"/>
              </a:spcAft>
              <a:buClr>
                <a:schemeClr val="lt1"/>
              </a:buClr>
              <a:buSzPts val="1000"/>
              <a:buFont typeface="Arial"/>
              <a:buAutoNum type="alphaLcParenR"/>
            </a:pPr>
            <a:r>
              <a:rPr lang="pt-BR" sz="1100" b="0" i="0" u="none" strike="noStrike" cap="none">
                <a:solidFill>
                  <a:schemeClr val="lt1"/>
                </a:solidFill>
                <a:latin typeface="Calibri"/>
                <a:ea typeface="Calibri"/>
                <a:cs typeface="Calibri"/>
                <a:sym typeface="Calibri"/>
              </a:rPr>
              <a:t>Condições de base, como idade, gestação, etc.</a:t>
            </a:r>
            <a:endParaRPr sz="1400" b="0" i="0" u="none" strike="noStrike" cap="none">
              <a:solidFill>
                <a:srgbClr val="000000"/>
              </a:solidFill>
              <a:latin typeface="Calibri"/>
              <a:ea typeface="Calibri"/>
              <a:cs typeface="Calibri"/>
              <a:sym typeface="Calibri"/>
            </a:endParaRPr>
          </a:p>
        </p:txBody>
      </p:sp>
      <p:pic>
        <p:nvPicPr>
          <p:cNvPr id="1356" name="Google Shape;1356;p85"/>
          <p:cNvPicPr preferRelativeResize="0"/>
          <p:nvPr/>
        </p:nvPicPr>
        <p:blipFill rotWithShape="1">
          <a:blip r:embed="rId4">
            <a:alphaModFix/>
          </a:blip>
          <a:srcRect/>
          <a:stretch/>
        </p:blipFill>
        <p:spPr>
          <a:xfrm>
            <a:off x="623451" y="2835788"/>
            <a:ext cx="435600" cy="360000"/>
          </a:xfrm>
          <a:prstGeom prst="rect">
            <a:avLst/>
          </a:prstGeom>
          <a:noFill/>
          <a:ln>
            <a:noFill/>
          </a:ln>
        </p:spPr>
      </p:pic>
      <p:sp>
        <p:nvSpPr>
          <p:cNvPr id="1357" name="Google Shape;1357;p85"/>
          <p:cNvSpPr txBox="1"/>
          <p:nvPr/>
        </p:nvSpPr>
        <p:spPr>
          <a:xfrm>
            <a:off x="1038943" y="2861900"/>
            <a:ext cx="177215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Revisão do itinerário:</a:t>
            </a:r>
            <a:endParaRPr sz="1400" b="0" i="0" u="none" strike="noStrike" cap="none">
              <a:solidFill>
                <a:srgbClr val="000000"/>
              </a:solidFill>
              <a:latin typeface="Calibri"/>
              <a:ea typeface="Calibri"/>
              <a:cs typeface="Calibri"/>
              <a:sym typeface="Calibri"/>
            </a:endParaRPr>
          </a:p>
        </p:txBody>
      </p:sp>
      <p:sp>
        <p:nvSpPr>
          <p:cNvPr id="1358" name="Google Shape;1358;p85"/>
          <p:cNvSpPr/>
          <p:nvPr/>
        </p:nvSpPr>
        <p:spPr>
          <a:xfrm>
            <a:off x="3450572" y="2601788"/>
            <a:ext cx="8357648" cy="828000"/>
          </a:xfrm>
          <a:prstGeom prst="flowChartAlternateProcess">
            <a:avLst/>
          </a:prstGeom>
          <a:no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59" name="Google Shape;1359;p85"/>
          <p:cNvSpPr txBox="1"/>
          <p:nvPr/>
        </p:nvSpPr>
        <p:spPr>
          <a:xfrm>
            <a:off x="3459369" y="2563118"/>
            <a:ext cx="5524273" cy="938719"/>
          </a:xfrm>
          <a:prstGeom prst="rect">
            <a:avLst/>
          </a:prstGeom>
          <a:noFill/>
          <a:ln>
            <a:noFill/>
          </a:ln>
        </p:spPr>
        <p:txBody>
          <a:bodyPr spcFirstLastPara="1" wrap="square" lIns="91425" tIns="45700" rIns="91425" bIns="45700" anchor="t" anchorCtr="0">
            <a:spAutoFit/>
          </a:bodyPr>
          <a:lstStyle/>
          <a:p>
            <a:pPr marL="314325" marR="0" lvl="1" indent="-228600" algn="just" rtl="0">
              <a:lnSpc>
                <a:spcPct val="100000"/>
              </a:lnSpc>
              <a:spcBef>
                <a:spcPts val="0"/>
              </a:spcBef>
              <a:spcAft>
                <a:spcPts val="0"/>
              </a:spcAft>
              <a:buClr>
                <a:schemeClr val="lt1"/>
              </a:buClr>
              <a:buSzPts val="1000"/>
              <a:buFont typeface="Arial"/>
              <a:buAutoNum type="alphaLcParenR"/>
            </a:pPr>
            <a:r>
              <a:rPr lang="pt-BR" sz="1100" b="0" i="0" u="none" strike="noStrike" cap="none">
                <a:solidFill>
                  <a:schemeClr val="lt1"/>
                </a:solidFill>
                <a:latin typeface="Calibri"/>
                <a:ea typeface="Calibri"/>
                <a:cs typeface="Calibri"/>
                <a:sym typeface="Calibri"/>
              </a:rPr>
              <a:t>Data da viagem;</a:t>
            </a:r>
            <a:endParaRPr sz="1400" b="0" i="0" u="none" strike="noStrike" cap="none">
              <a:solidFill>
                <a:srgbClr val="000000"/>
              </a:solidFill>
              <a:latin typeface="Calibri"/>
              <a:ea typeface="Calibri"/>
              <a:cs typeface="Calibri"/>
              <a:sym typeface="Calibri"/>
            </a:endParaRPr>
          </a:p>
          <a:p>
            <a:pPr marL="314325" marR="0" lvl="1" indent="-228600" algn="just" rtl="0">
              <a:lnSpc>
                <a:spcPct val="100000"/>
              </a:lnSpc>
              <a:spcBef>
                <a:spcPts val="0"/>
              </a:spcBef>
              <a:spcAft>
                <a:spcPts val="0"/>
              </a:spcAft>
              <a:buClr>
                <a:schemeClr val="lt1"/>
              </a:buClr>
              <a:buSzPts val="1000"/>
              <a:buFont typeface="Arial"/>
              <a:buAutoNum type="alphaLcParenR"/>
            </a:pPr>
            <a:r>
              <a:rPr lang="pt-BR" sz="1100" b="0" i="0" u="none" strike="noStrike" cap="none">
                <a:solidFill>
                  <a:schemeClr val="lt1"/>
                </a:solidFill>
                <a:latin typeface="Calibri"/>
                <a:ea typeface="Calibri"/>
                <a:cs typeface="Calibri"/>
                <a:sym typeface="Calibri"/>
              </a:rPr>
              <a:t>Escalas e etapas intermediárias;</a:t>
            </a:r>
            <a:endParaRPr sz="1400" b="0" i="0" u="none" strike="noStrike" cap="none">
              <a:solidFill>
                <a:srgbClr val="000000"/>
              </a:solidFill>
              <a:latin typeface="Calibri"/>
              <a:ea typeface="Calibri"/>
              <a:cs typeface="Calibri"/>
              <a:sym typeface="Calibri"/>
            </a:endParaRPr>
          </a:p>
          <a:p>
            <a:pPr marL="314325" marR="0" lvl="1" indent="-228600" algn="just" rtl="0">
              <a:lnSpc>
                <a:spcPct val="100000"/>
              </a:lnSpc>
              <a:spcBef>
                <a:spcPts val="0"/>
              </a:spcBef>
              <a:spcAft>
                <a:spcPts val="0"/>
              </a:spcAft>
              <a:buClr>
                <a:schemeClr val="lt1"/>
              </a:buClr>
              <a:buSzPts val="1000"/>
              <a:buFont typeface="Arial"/>
              <a:buAutoNum type="alphaLcParenR"/>
            </a:pPr>
            <a:r>
              <a:rPr lang="pt-BR" sz="1100" b="0" i="0" u="none" strike="noStrike" cap="none">
                <a:solidFill>
                  <a:schemeClr val="lt1"/>
                </a:solidFill>
                <a:latin typeface="Calibri"/>
                <a:ea typeface="Calibri"/>
                <a:cs typeface="Calibri"/>
                <a:sym typeface="Calibri"/>
              </a:rPr>
              <a:t>Estação do ano e clima da região;</a:t>
            </a:r>
            <a:endParaRPr sz="1400" b="0" i="0" u="none" strike="noStrike" cap="none">
              <a:solidFill>
                <a:srgbClr val="000000"/>
              </a:solidFill>
              <a:latin typeface="Calibri"/>
              <a:ea typeface="Calibri"/>
              <a:cs typeface="Calibri"/>
              <a:sym typeface="Calibri"/>
            </a:endParaRPr>
          </a:p>
          <a:p>
            <a:pPr marL="314325" marR="0" lvl="1" indent="-228600" algn="just" rtl="0">
              <a:lnSpc>
                <a:spcPct val="100000"/>
              </a:lnSpc>
              <a:spcBef>
                <a:spcPts val="0"/>
              </a:spcBef>
              <a:spcAft>
                <a:spcPts val="0"/>
              </a:spcAft>
              <a:buClr>
                <a:schemeClr val="lt1"/>
              </a:buClr>
              <a:buSzPts val="1000"/>
              <a:buFont typeface="Arial"/>
              <a:buAutoNum type="alphaLcParenR"/>
            </a:pPr>
            <a:r>
              <a:rPr lang="pt-BR" sz="1100" b="0" i="0" u="none" strike="noStrike" cap="none">
                <a:solidFill>
                  <a:schemeClr val="lt1"/>
                </a:solidFill>
                <a:latin typeface="Calibri"/>
                <a:ea typeface="Calibri"/>
                <a:cs typeface="Calibri"/>
                <a:sym typeface="Calibri"/>
              </a:rPr>
              <a:t>Tipo e estilo da viagem;</a:t>
            </a:r>
            <a:endParaRPr sz="1400" b="0" i="0" u="none" strike="noStrike" cap="none">
              <a:solidFill>
                <a:srgbClr val="000000"/>
              </a:solidFill>
              <a:latin typeface="Calibri"/>
              <a:ea typeface="Calibri"/>
              <a:cs typeface="Calibri"/>
              <a:sym typeface="Calibri"/>
            </a:endParaRPr>
          </a:p>
          <a:p>
            <a:pPr marL="314325" marR="0" lvl="1" indent="-228600" algn="just" rtl="0">
              <a:lnSpc>
                <a:spcPct val="100000"/>
              </a:lnSpc>
              <a:spcBef>
                <a:spcPts val="0"/>
              </a:spcBef>
              <a:spcAft>
                <a:spcPts val="0"/>
              </a:spcAft>
              <a:buClr>
                <a:schemeClr val="lt1"/>
              </a:buClr>
              <a:buSzPts val="1000"/>
              <a:buFont typeface="Arial"/>
              <a:buAutoNum type="alphaLcParenR"/>
            </a:pPr>
            <a:r>
              <a:rPr lang="pt-BR" sz="1100" b="0" i="0" u="none" strike="noStrike" cap="none">
                <a:solidFill>
                  <a:schemeClr val="lt1"/>
                </a:solidFill>
                <a:latin typeface="Calibri"/>
                <a:ea typeface="Calibri"/>
                <a:cs typeface="Calibri"/>
                <a:sym typeface="Calibri"/>
              </a:rPr>
              <a:t>Locais a serem visitados.</a:t>
            </a:r>
            <a:endParaRPr sz="1400" b="0" i="0" u="none" strike="noStrike" cap="none">
              <a:solidFill>
                <a:srgbClr val="000000"/>
              </a:solidFill>
              <a:latin typeface="Calibri"/>
              <a:ea typeface="Calibri"/>
              <a:cs typeface="Calibri"/>
              <a:sym typeface="Calibri"/>
            </a:endParaRPr>
          </a:p>
        </p:txBody>
      </p:sp>
      <p:pic>
        <p:nvPicPr>
          <p:cNvPr id="1360" name="Google Shape;1360;p85"/>
          <p:cNvPicPr preferRelativeResize="0"/>
          <p:nvPr/>
        </p:nvPicPr>
        <p:blipFill rotWithShape="1">
          <a:blip r:embed="rId4">
            <a:alphaModFix/>
          </a:blip>
          <a:srcRect/>
          <a:stretch/>
        </p:blipFill>
        <p:spPr>
          <a:xfrm>
            <a:off x="623451" y="3760942"/>
            <a:ext cx="435600" cy="360000"/>
          </a:xfrm>
          <a:prstGeom prst="rect">
            <a:avLst/>
          </a:prstGeom>
          <a:noFill/>
          <a:ln>
            <a:noFill/>
          </a:ln>
        </p:spPr>
      </p:pic>
      <p:sp>
        <p:nvSpPr>
          <p:cNvPr id="1361" name="Google Shape;1361;p85"/>
          <p:cNvSpPr txBox="1"/>
          <p:nvPr/>
        </p:nvSpPr>
        <p:spPr>
          <a:xfrm>
            <a:off x="1039799" y="3787054"/>
            <a:ext cx="115608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Imunizações:</a:t>
            </a:r>
            <a:endParaRPr sz="1400" b="0" i="0" u="none" strike="noStrike" cap="none">
              <a:solidFill>
                <a:srgbClr val="000000"/>
              </a:solidFill>
              <a:latin typeface="Calibri"/>
              <a:ea typeface="Calibri"/>
              <a:cs typeface="Calibri"/>
              <a:sym typeface="Calibri"/>
            </a:endParaRPr>
          </a:p>
        </p:txBody>
      </p:sp>
      <p:sp>
        <p:nvSpPr>
          <p:cNvPr id="1362" name="Google Shape;1362;p85"/>
          <p:cNvSpPr/>
          <p:nvPr/>
        </p:nvSpPr>
        <p:spPr>
          <a:xfrm>
            <a:off x="3450572" y="3675101"/>
            <a:ext cx="8357648" cy="540000"/>
          </a:xfrm>
          <a:prstGeom prst="flowChartAlternateProcess">
            <a:avLst/>
          </a:prstGeom>
          <a:no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63" name="Google Shape;1363;p85"/>
          <p:cNvSpPr txBox="1"/>
          <p:nvPr/>
        </p:nvSpPr>
        <p:spPr>
          <a:xfrm>
            <a:off x="3459369" y="3736106"/>
            <a:ext cx="6481418" cy="430887"/>
          </a:xfrm>
          <a:prstGeom prst="rect">
            <a:avLst/>
          </a:prstGeom>
          <a:noFill/>
          <a:ln>
            <a:noFill/>
          </a:ln>
        </p:spPr>
        <p:txBody>
          <a:bodyPr spcFirstLastPara="1" wrap="square" lIns="91425" tIns="45700" rIns="91425" bIns="45700" anchor="t" anchorCtr="0">
            <a:spAutoFit/>
          </a:bodyPr>
          <a:lstStyle/>
          <a:p>
            <a:pPr marL="314325" marR="0" lvl="1" indent="-228600" algn="just" rtl="0">
              <a:lnSpc>
                <a:spcPct val="100000"/>
              </a:lnSpc>
              <a:spcBef>
                <a:spcPts val="0"/>
              </a:spcBef>
              <a:spcAft>
                <a:spcPts val="0"/>
              </a:spcAft>
              <a:buClr>
                <a:schemeClr val="lt1"/>
              </a:buClr>
              <a:buSzPts val="1000"/>
              <a:buFont typeface="Arial"/>
              <a:buAutoNum type="alphaLcParenR"/>
            </a:pPr>
            <a:r>
              <a:rPr lang="pt-BR" sz="1100" b="0" i="0" u="none" strike="noStrike" cap="none">
                <a:solidFill>
                  <a:schemeClr val="lt1"/>
                </a:solidFill>
                <a:latin typeface="Calibri"/>
                <a:ea typeface="Calibri"/>
                <a:cs typeface="Calibri"/>
                <a:sym typeface="Calibri"/>
              </a:rPr>
              <a:t>Vacinas de rotina, exigidas e recomendadas para a viagem (avaliação e/ou aplicação);</a:t>
            </a:r>
            <a:endParaRPr sz="1400" b="0" i="0" u="none" strike="noStrike" cap="none">
              <a:solidFill>
                <a:srgbClr val="000000"/>
              </a:solidFill>
              <a:latin typeface="Calibri"/>
              <a:ea typeface="Calibri"/>
              <a:cs typeface="Calibri"/>
              <a:sym typeface="Calibri"/>
            </a:endParaRPr>
          </a:p>
          <a:p>
            <a:pPr marL="314325" marR="0" lvl="1" indent="-228600" algn="just" rtl="0">
              <a:lnSpc>
                <a:spcPct val="100000"/>
              </a:lnSpc>
              <a:spcBef>
                <a:spcPts val="0"/>
              </a:spcBef>
              <a:spcAft>
                <a:spcPts val="0"/>
              </a:spcAft>
              <a:buClr>
                <a:schemeClr val="lt1"/>
              </a:buClr>
              <a:buSzPts val="1000"/>
              <a:buFont typeface="Arial"/>
              <a:buAutoNum type="alphaLcParenR"/>
            </a:pPr>
            <a:r>
              <a:rPr lang="pt-BR" sz="1100" b="0" i="0" u="none" strike="noStrike" cap="none">
                <a:solidFill>
                  <a:schemeClr val="lt1"/>
                </a:solidFill>
                <a:latin typeface="Calibri"/>
                <a:ea typeface="Calibri"/>
                <a:cs typeface="Calibri"/>
                <a:sym typeface="Calibri"/>
              </a:rPr>
              <a:t>Contra-indicações e efeitos adversos de vacinas.</a:t>
            </a:r>
            <a:endParaRPr sz="1400" b="0" i="0" u="none" strike="noStrike" cap="none">
              <a:solidFill>
                <a:srgbClr val="000000"/>
              </a:solidFill>
              <a:latin typeface="Calibri"/>
              <a:ea typeface="Calibri"/>
              <a:cs typeface="Calibri"/>
              <a:sym typeface="Calibri"/>
            </a:endParaRPr>
          </a:p>
        </p:txBody>
      </p:sp>
      <p:pic>
        <p:nvPicPr>
          <p:cNvPr id="1364" name="Google Shape;1364;p85"/>
          <p:cNvPicPr preferRelativeResize="0"/>
          <p:nvPr/>
        </p:nvPicPr>
        <p:blipFill rotWithShape="1">
          <a:blip r:embed="rId4">
            <a:alphaModFix/>
          </a:blip>
          <a:srcRect/>
          <a:stretch/>
        </p:blipFill>
        <p:spPr>
          <a:xfrm>
            <a:off x="623451" y="5331653"/>
            <a:ext cx="435600" cy="360000"/>
          </a:xfrm>
          <a:prstGeom prst="rect">
            <a:avLst/>
          </a:prstGeom>
          <a:noFill/>
          <a:ln>
            <a:noFill/>
          </a:ln>
        </p:spPr>
      </p:pic>
      <p:sp>
        <p:nvSpPr>
          <p:cNvPr id="1365" name="Google Shape;1365;p85"/>
          <p:cNvSpPr txBox="1"/>
          <p:nvPr/>
        </p:nvSpPr>
        <p:spPr>
          <a:xfrm>
            <a:off x="1028238" y="5357765"/>
            <a:ext cx="18944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Aconselhamento geral:</a:t>
            </a:r>
            <a:endParaRPr sz="1400" b="0" i="0" u="none" strike="noStrike" cap="none">
              <a:solidFill>
                <a:srgbClr val="000000"/>
              </a:solidFill>
              <a:latin typeface="Calibri"/>
              <a:ea typeface="Calibri"/>
              <a:cs typeface="Calibri"/>
              <a:sym typeface="Calibri"/>
            </a:endParaRPr>
          </a:p>
        </p:txBody>
      </p:sp>
      <p:sp>
        <p:nvSpPr>
          <p:cNvPr id="1366" name="Google Shape;1366;p85"/>
          <p:cNvSpPr/>
          <p:nvPr/>
        </p:nvSpPr>
        <p:spPr>
          <a:xfrm>
            <a:off x="3450572" y="4456185"/>
            <a:ext cx="8357648" cy="2196000"/>
          </a:xfrm>
          <a:prstGeom prst="flowChartAlternateProcess">
            <a:avLst/>
          </a:prstGeom>
          <a:no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67" name="Google Shape;1367;p85"/>
          <p:cNvSpPr txBox="1"/>
          <p:nvPr/>
        </p:nvSpPr>
        <p:spPr>
          <a:xfrm>
            <a:off x="3459369" y="4486444"/>
            <a:ext cx="8348318" cy="2292935"/>
          </a:xfrm>
          <a:prstGeom prst="rect">
            <a:avLst/>
          </a:prstGeom>
          <a:noFill/>
          <a:ln>
            <a:noFill/>
          </a:ln>
        </p:spPr>
        <p:txBody>
          <a:bodyPr spcFirstLastPara="1" wrap="square" lIns="91425" tIns="45700" rIns="91425" bIns="45700" anchor="t" anchorCtr="0">
            <a:spAutoFit/>
          </a:bodyPr>
          <a:lstStyle/>
          <a:p>
            <a:pPr marL="314325" marR="0" lvl="1" indent="-228600" algn="just" rtl="0">
              <a:lnSpc>
                <a:spcPct val="100000"/>
              </a:lnSpc>
              <a:spcBef>
                <a:spcPts val="0"/>
              </a:spcBef>
              <a:spcAft>
                <a:spcPts val="0"/>
              </a:spcAft>
              <a:buClr>
                <a:schemeClr val="lt1"/>
              </a:buClr>
              <a:buSzPts val="1000"/>
              <a:buFont typeface="Arial"/>
              <a:buAutoNum type="alphaLcParenR"/>
            </a:pPr>
            <a:r>
              <a:rPr lang="pt-BR" sz="1100" b="0" i="0" u="none" strike="noStrike" cap="none">
                <a:solidFill>
                  <a:schemeClr val="lt1"/>
                </a:solidFill>
                <a:latin typeface="Calibri"/>
                <a:ea typeface="Calibri"/>
                <a:cs typeface="Calibri"/>
                <a:sym typeface="Calibri"/>
              </a:rPr>
              <a:t>Precauções contra picadas de insetos;</a:t>
            </a:r>
            <a:endParaRPr sz="1400" b="0" i="0" u="none" strike="noStrike" cap="none">
              <a:solidFill>
                <a:srgbClr val="000000"/>
              </a:solidFill>
              <a:latin typeface="Calibri"/>
              <a:ea typeface="Calibri"/>
              <a:cs typeface="Calibri"/>
              <a:sym typeface="Calibri"/>
            </a:endParaRPr>
          </a:p>
          <a:p>
            <a:pPr marL="314325" marR="0" lvl="1" indent="-228600" algn="just" rtl="0">
              <a:lnSpc>
                <a:spcPct val="100000"/>
              </a:lnSpc>
              <a:spcBef>
                <a:spcPts val="0"/>
              </a:spcBef>
              <a:spcAft>
                <a:spcPts val="0"/>
              </a:spcAft>
              <a:buClr>
                <a:schemeClr val="lt1"/>
              </a:buClr>
              <a:buSzPts val="1000"/>
              <a:buFont typeface="Arial"/>
              <a:buAutoNum type="alphaLcParenR"/>
            </a:pPr>
            <a:r>
              <a:rPr lang="pt-BR" sz="1100" b="0" i="0" u="none" strike="noStrike" cap="none">
                <a:solidFill>
                  <a:schemeClr val="lt1"/>
                </a:solidFill>
                <a:latin typeface="Calibri"/>
                <a:ea typeface="Calibri"/>
                <a:cs typeface="Calibri"/>
                <a:sym typeface="Calibri"/>
              </a:rPr>
              <a:t>Cuidados específicos contra malária;</a:t>
            </a:r>
            <a:endParaRPr sz="1400" b="0" i="0" u="none" strike="noStrike" cap="none">
              <a:solidFill>
                <a:srgbClr val="000000"/>
              </a:solidFill>
              <a:latin typeface="Calibri"/>
              <a:ea typeface="Calibri"/>
              <a:cs typeface="Calibri"/>
              <a:sym typeface="Calibri"/>
            </a:endParaRPr>
          </a:p>
          <a:p>
            <a:pPr marL="314325" marR="0" lvl="1" indent="-228600" algn="just" rtl="0">
              <a:lnSpc>
                <a:spcPct val="100000"/>
              </a:lnSpc>
              <a:spcBef>
                <a:spcPts val="0"/>
              </a:spcBef>
              <a:spcAft>
                <a:spcPts val="0"/>
              </a:spcAft>
              <a:buClr>
                <a:schemeClr val="lt1"/>
              </a:buClr>
              <a:buSzPts val="1000"/>
              <a:buFont typeface="Arial"/>
              <a:buAutoNum type="alphaLcParenR"/>
            </a:pPr>
            <a:r>
              <a:rPr lang="pt-BR" sz="1100" b="0" i="0" u="none" strike="noStrike" cap="none">
                <a:solidFill>
                  <a:schemeClr val="lt1"/>
                </a:solidFill>
                <a:latin typeface="Calibri"/>
                <a:ea typeface="Calibri"/>
                <a:cs typeface="Calibri"/>
                <a:sym typeface="Calibri"/>
              </a:rPr>
              <a:t>Cuidados com água e alimentos;</a:t>
            </a:r>
            <a:endParaRPr sz="1400" b="0" i="0" u="none" strike="noStrike" cap="none">
              <a:solidFill>
                <a:srgbClr val="000000"/>
              </a:solidFill>
              <a:latin typeface="Calibri"/>
              <a:ea typeface="Calibri"/>
              <a:cs typeface="Calibri"/>
              <a:sym typeface="Calibri"/>
            </a:endParaRPr>
          </a:p>
          <a:p>
            <a:pPr marL="314325" marR="0" lvl="1" indent="-228600" algn="just" rtl="0">
              <a:lnSpc>
                <a:spcPct val="100000"/>
              </a:lnSpc>
              <a:spcBef>
                <a:spcPts val="0"/>
              </a:spcBef>
              <a:spcAft>
                <a:spcPts val="0"/>
              </a:spcAft>
              <a:buClr>
                <a:schemeClr val="lt1"/>
              </a:buClr>
              <a:buSzPts val="1000"/>
              <a:buFont typeface="Arial"/>
              <a:buAutoNum type="alphaLcParenR"/>
            </a:pPr>
            <a:r>
              <a:rPr lang="pt-BR" sz="1100" b="0" i="0" u="none" strike="noStrike" cap="none">
                <a:solidFill>
                  <a:schemeClr val="lt1"/>
                </a:solidFill>
                <a:latin typeface="Calibri"/>
                <a:ea typeface="Calibri"/>
                <a:cs typeface="Calibri"/>
                <a:sym typeface="Calibri"/>
              </a:rPr>
              <a:t>Medidas para prevenção e manejo da diarreia;</a:t>
            </a:r>
            <a:endParaRPr sz="1400" b="0" i="0" u="none" strike="noStrike" cap="none">
              <a:solidFill>
                <a:srgbClr val="000000"/>
              </a:solidFill>
              <a:latin typeface="Calibri"/>
              <a:ea typeface="Calibri"/>
              <a:cs typeface="Calibri"/>
              <a:sym typeface="Calibri"/>
            </a:endParaRPr>
          </a:p>
          <a:p>
            <a:pPr marL="314325" marR="0" lvl="1" indent="-228600" algn="just" rtl="0">
              <a:lnSpc>
                <a:spcPct val="100000"/>
              </a:lnSpc>
              <a:spcBef>
                <a:spcPts val="0"/>
              </a:spcBef>
              <a:spcAft>
                <a:spcPts val="0"/>
              </a:spcAft>
              <a:buClr>
                <a:schemeClr val="lt1"/>
              </a:buClr>
              <a:buSzPts val="1000"/>
              <a:buFont typeface="Arial"/>
              <a:buAutoNum type="alphaLcParenR"/>
            </a:pPr>
            <a:r>
              <a:rPr lang="pt-BR" sz="1100" b="0" i="0" u="none" strike="noStrike" cap="none">
                <a:solidFill>
                  <a:schemeClr val="lt1"/>
                </a:solidFill>
                <a:latin typeface="Calibri"/>
                <a:ea typeface="Calibri"/>
                <a:cs typeface="Calibri"/>
                <a:sym typeface="Calibri"/>
              </a:rPr>
              <a:t>Orientação sobre possíveis surtos de doenças nos locais de destino;</a:t>
            </a:r>
            <a:endParaRPr sz="1400" b="0" i="0" u="none" strike="noStrike" cap="none">
              <a:solidFill>
                <a:srgbClr val="000000"/>
              </a:solidFill>
              <a:latin typeface="Calibri"/>
              <a:ea typeface="Calibri"/>
              <a:cs typeface="Calibri"/>
              <a:sym typeface="Calibri"/>
            </a:endParaRPr>
          </a:p>
          <a:p>
            <a:pPr marL="314325" marR="0" lvl="1" indent="-228600" algn="just" rtl="0">
              <a:lnSpc>
                <a:spcPct val="100000"/>
              </a:lnSpc>
              <a:spcBef>
                <a:spcPts val="0"/>
              </a:spcBef>
              <a:spcAft>
                <a:spcPts val="0"/>
              </a:spcAft>
              <a:buClr>
                <a:schemeClr val="lt1"/>
              </a:buClr>
              <a:buSzPts val="1000"/>
              <a:buFont typeface="Arial"/>
              <a:buAutoNum type="alphaLcParenR"/>
            </a:pPr>
            <a:r>
              <a:rPr lang="pt-BR" sz="1100" b="0" i="0" u="none" strike="noStrike" cap="none">
                <a:solidFill>
                  <a:schemeClr val="lt1"/>
                </a:solidFill>
                <a:latin typeface="Calibri"/>
                <a:ea typeface="Calibri"/>
                <a:cs typeface="Calibri"/>
                <a:sym typeface="Calibri"/>
              </a:rPr>
              <a:t>Riscos ambientais como trauma, acidentes, jet lag, etc.;</a:t>
            </a:r>
            <a:endParaRPr sz="1400" b="0" i="0" u="none" strike="noStrike" cap="none">
              <a:solidFill>
                <a:srgbClr val="000000"/>
              </a:solidFill>
              <a:latin typeface="Calibri"/>
              <a:ea typeface="Calibri"/>
              <a:cs typeface="Calibri"/>
              <a:sym typeface="Calibri"/>
            </a:endParaRPr>
          </a:p>
          <a:p>
            <a:pPr marL="314325" marR="0" lvl="1" indent="-228600" algn="just" rtl="0">
              <a:lnSpc>
                <a:spcPct val="100000"/>
              </a:lnSpc>
              <a:spcBef>
                <a:spcPts val="0"/>
              </a:spcBef>
              <a:spcAft>
                <a:spcPts val="0"/>
              </a:spcAft>
              <a:buClr>
                <a:schemeClr val="lt1"/>
              </a:buClr>
              <a:buSzPts val="1000"/>
              <a:buFont typeface="Arial"/>
              <a:buAutoNum type="alphaLcParenR"/>
            </a:pPr>
            <a:r>
              <a:rPr lang="pt-BR" sz="1100" b="0" i="0" u="none" strike="noStrike" cap="none">
                <a:solidFill>
                  <a:schemeClr val="lt1"/>
                </a:solidFill>
                <a:latin typeface="Calibri"/>
                <a:ea typeface="Calibri"/>
                <a:cs typeface="Calibri"/>
                <a:sym typeface="Calibri"/>
              </a:rPr>
              <a:t>Cuidados gerais de saúde e medidas de prevenção, como vestimenta adequada, medicações direcionadas para a viagem, autotratamentos, efeitos adversos de medicações, orientação sobre locais de atendimento no exterior;</a:t>
            </a:r>
            <a:endParaRPr sz="1400" b="0" i="0" u="none" strike="noStrike" cap="none">
              <a:solidFill>
                <a:srgbClr val="000000"/>
              </a:solidFill>
              <a:latin typeface="Calibri"/>
              <a:ea typeface="Calibri"/>
              <a:cs typeface="Calibri"/>
              <a:sym typeface="Calibri"/>
            </a:endParaRPr>
          </a:p>
          <a:p>
            <a:pPr marL="314325" marR="0" lvl="1" indent="-228600" algn="just" rtl="0">
              <a:lnSpc>
                <a:spcPct val="100000"/>
              </a:lnSpc>
              <a:spcBef>
                <a:spcPts val="0"/>
              </a:spcBef>
              <a:spcAft>
                <a:spcPts val="0"/>
              </a:spcAft>
              <a:buClr>
                <a:schemeClr val="lt1"/>
              </a:buClr>
              <a:buSzPts val="1000"/>
              <a:buFont typeface="Arial"/>
              <a:buAutoNum type="alphaLcParenR"/>
            </a:pPr>
            <a:r>
              <a:rPr lang="pt-BR" sz="1100" b="0" i="0" u="none" strike="noStrike" cap="none">
                <a:solidFill>
                  <a:schemeClr val="lt1"/>
                </a:solidFill>
                <a:latin typeface="Calibri"/>
                <a:ea typeface="Calibri"/>
                <a:cs typeface="Calibri"/>
                <a:sym typeface="Calibri"/>
              </a:rPr>
              <a:t>Orientações básicas sobre cuidados com altitude, mergulho e doenças relacionadas a essas práticas;</a:t>
            </a:r>
            <a:endParaRPr sz="1400" b="0" i="0" u="none" strike="noStrike" cap="none">
              <a:solidFill>
                <a:srgbClr val="000000"/>
              </a:solidFill>
              <a:latin typeface="Calibri"/>
              <a:ea typeface="Calibri"/>
              <a:cs typeface="Calibri"/>
              <a:sym typeface="Calibri"/>
            </a:endParaRPr>
          </a:p>
          <a:p>
            <a:pPr marL="314325" marR="0" lvl="1" indent="-228600" algn="just" rtl="0">
              <a:lnSpc>
                <a:spcPct val="100000"/>
              </a:lnSpc>
              <a:spcBef>
                <a:spcPts val="0"/>
              </a:spcBef>
              <a:spcAft>
                <a:spcPts val="0"/>
              </a:spcAft>
              <a:buClr>
                <a:schemeClr val="lt1"/>
              </a:buClr>
              <a:buSzPts val="1000"/>
              <a:buFont typeface="Arial"/>
              <a:buAutoNum type="alphaLcParenR"/>
            </a:pPr>
            <a:r>
              <a:rPr lang="pt-BR" sz="1100" b="0" i="0" u="none" strike="noStrike" cap="none">
                <a:solidFill>
                  <a:schemeClr val="lt1"/>
                </a:solidFill>
                <a:latin typeface="Calibri"/>
                <a:ea typeface="Calibri"/>
                <a:cs typeface="Calibri"/>
                <a:sym typeface="Calibri"/>
              </a:rPr>
              <a:t>Aconselhamento especial para gestantes, crianças, idosos e indivíduos imunocomprometidos. Além de oferecer as orientações necessárias e grande parte das vacinas recomendadas para o viajante, a Consulta do Viajante está apta a atender aquele indivíduo que retorne doente, fornecendo orientações iniciais e auxiliando o médico na investigação de possíveis agravos relacionados à viagem.</a:t>
            </a:r>
            <a:endParaRPr sz="1400" b="0" i="0" u="none" strike="noStrike" cap="none">
              <a:solidFill>
                <a:srgbClr val="000000"/>
              </a:solidFill>
              <a:latin typeface="Calibri"/>
              <a:ea typeface="Calibri"/>
              <a:cs typeface="Calibri"/>
              <a:sym typeface="Calibri"/>
            </a:endParaRPr>
          </a:p>
          <a:p>
            <a:pPr marL="314325" marR="0" lvl="1" indent="-165100" algn="just" rtl="0">
              <a:lnSpc>
                <a:spcPct val="100000"/>
              </a:lnSpc>
              <a:spcBef>
                <a:spcPts val="0"/>
              </a:spcBef>
              <a:spcAft>
                <a:spcPts val="0"/>
              </a:spcAft>
              <a:buClr>
                <a:srgbClr val="7F7F7F"/>
              </a:buClr>
              <a:buSzPts val="1000"/>
              <a:buFont typeface="Arial"/>
              <a:buNone/>
            </a:pPr>
            <a:endParaRPr sz="1100" b="0" i="0" u="none" strike="noStrike" cap="none">
              <a:solidFill>
                <a:schemeClr val="lt1"/>
              </a:solidFill>
              <a:latin typeface="Calibri"/>
              <a:ea typeface="Calibri"/>
              <a:cs typeface="Calibri"/>
              <a:sym typeface="Calibri"/>
            </a:endParaRPr>
          </a:p>
        </p:txBody>
      </p:sp>
      <p:sp>
        <p:nvSpPr>
          <p:cNvPr id="1368" name="Google Shape;1368;p85"/>
          <p:cNvSpPr txBox="1"/>
          <p:nvPr/>
        </p:nvSpPr>
        <p:spPr>
          <a:xfrm>
            <a:off x="-518685" y="732353"/>
            <a:ext cx="4320000" cy="48298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222D59"/>
              </a:buClr>
              <a:buSzPts val="2000"/>
              <a:buFont typeface="Arial"/>
              <a:buNone/>
            </a:pPr>
            <a:r>
              <a:rPr lang="pt-BR" sz="2800" b="1" i="0" u="none" strike="noStrike" cap="none">
                <a:solidFill>
                  <a:schemeClr val="lt1"/>
                </a:solidFill>
                <a:latin typeface="Calibri"/>
                <a:ea typeface="Calibri"/>
                <a:cs typeface="Calibri"/>
                <a:sym typeface="Calibri"/>
              </a:rPr>
              <a:t>Consulta ao Viajante</a:t>
            </a:r>
            <a:endParaRPr sz="2800" b="0" i="0" u="none" strike="noStrike" cap="none">
              <a:solidFill>
                <a:schemeClr val="lt1"/>
              </a:solidFill>
              <a:latin typeface="Calibri"/>
              <a:ea typeface="Calibri"/>
              <a:cs typeface="Calibri"/>
              <a:sym typeface="Calibri"/>
            </a:endParaRPr>
          </a:p>
        </p:txBody>
      </p:sp>
      <p:grpSp>
        <p:nvGrpSpPr>
          <p:cNvPr id="1369" name="Google Shape;1369;p85"/>
          <p:cNvGrpSpPr/>
          <p:nvPr/>
        </p:nvGrpSpPr>
        <p:grpSpPr>
          <a:xfrm>
            <a:off x="117954" y="493282"/>
            <a:ext cx="603303" cy="180000"/>
            <a:chOff x="3270651" y="550551"/>
            <a:chExt cx="603303" cy="180000"/>
          </a:xfrm>
        </p:grpSpPr>
        <p:pic>
          <p:nvPicPr>
            <p:cNvPr id="1370" name="Google Shape;1370;p85" descr="Forma&#10;&#10;Descrição gerada automaticamente"/>
            <p:cNvPicPr preferRelativeResize="0"/>
            <p:nvPr/>
          </p:nvPicPr>
          <p:blipFill rotWithShape="1">
            <a:blip r:embed="rId5">
              <a:alphaModFix/>
            </a:blip>
            <a:srcRect/>
            <a:stretch/>
          </p:blipFill>
          <p:spPr>
            <a:xfrm>
              <a:off x="3457687" y="550551"/>
              <a:ext cx="191027" cy="180000"/>
            </a:xfrm>
            <a:prstGeom prst="rect">
              <a:avLst/>
            </a:prstGeom>
            <a:noFill/>
            <a:ln>
              <a:noFill/>
            </a:ln>
          </p:spPr>
        </p:pic>
        <p:pic>
          <p:nvPicPr>
            <p:cNvPr id="1371" name="Google Shape;1371;p85" descr="Forma, Círculo&#10;&#10;Descrição gerada automaticamente"/>
            <p:cNvPicPr preferRelativeResize="0"/>
            <p:nvPr/>
          </p:nvPicPr>
          <p:blipFill rotWithShape="1">
            <a:blip r:embed="rId6">
              <a:alphaModFix/>
            </a:blip>
            <a:srcRect/>
            <a:stretch/>
          </p:blipFill>
          <p:spPr>
            <a:xfrm>
              <a:off x="3270651" y="567302"/>
              <a:ext cx="152823" cy="144000"/>
            </a:xfrm>
            <a:prstGeom prst="rect">
              <a:avLst/>
            </a:prstGeom>
            <a:noFill/>
            <a:ln>
              <a:noFill/>
            </a:ln>
          </p:spPr>
        </p:pic>
        <p:pic>
          <p:nvPicPr>
            <p:cNvPr id="1372" name="Google Shape;1372;p85" descr="Ícone&#10;&#10;Descrição gerada automaticamente"/>
            <p:cNvPicPr preferRelativeResize="0"/>
            <p:nvPr/>
          </p:nvPicPr>
          <p:blipFill rotWithShape="1">
            <a:blip r:embed="rId7">
              <a:alphaModFix/>
            </a:blip>
            <a:srcRect/>
            <a:stretch/>
          </p:blipFill>
          <p:spPr>
            <a:xfrm>
              <a:off x="3682927" y="550551"/>
              <a:ext cx="191027" cy="180000"/>
            </a:xfrm>
            <a:prstGeom prst="rect">
              <a:avLst/>
            </a:prstGeom>
            <a:noFill/>
            <a:ln>
              <a:noFill/>
            </a:ln>
          </p:spPr>
        </p:pic>
      </p:grpSp>
      <p:pic>
        <p:nvPicPr>
          <p:cNvPr id="1373" name="Google Shape;1373;p85" descr="Ícone&#10;&#10;Descrição gerada automaticamente">
            <a:hlinkClick r:id="rId8" action="ppaction://hlinksldjump"/>
          </p:cNvPr>
          <p:cNvPicPr preferRelativeResize="0"/>
          <p:nvPr/>
        </p:nvPicPr>
        <p:blipFill rotWithShape="1">
          <a:blip r:embed="rId9">
            <a:alphaModFix/>
          </a:blip>
          <a:srcRect/>
          <a:stretch/>
        </p:blipFill>
        <p:spPr>
          <a:xfrm>
            <a:off x="11233610" y="491068"/>
            <a:ext cx="653400" cy="540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sp>
        <p:nvSpPr>
          <p:cNvPr id="1391" name="Google Shape;1391;p91"/>
          <p:cNvSpPr/>
          <p:nvPr/>
        </p:nvSpPr>
        <p:spPr>
          <a:xfrm>
            <a:off x="8144540" y="0"/>
            <a:ext cx="4047459" cy="6858000"/>
          </a:xfrm>
          <a:prstGeom prst="rect">
            <a:avLst/>
          </a:prstGeom>
          <a:solidFill>
            <a:srgbClr val="001E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92" name="Google Shape;1392;p91"/>
          <p:cNvSpPr/>
          <p:nvPr/>
        </p:nvSpPr>
        <p:spPr>
          <a:xfrm>
            <a:off x="0" y="0"/>
            <a:ext cx="12191999" cy="1108800"/>
          </a:xfrm>
          <a:prstGeom prst="rect">
            <a:avLst/>
          </a:prstGeom>
          <a:solidFill>
            <a:srgbClr val="FF5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93" name="Google Shape;1393;p91"/>
          <p:cNvSpPr/>
          <p:nvPr/>
        </p:nvSpPr>
        <p:spPr>
          <a:xfrm>
            <a:off x="255431" y="1760332"/>
            <a:ext cx="7812000" cy="345173"/>
          </a:xfrm>
          <a:prstGeom prst="roundRect">
            <a:avLst>
              <a:gd name="adj" fmla="val 16667"/>
            </a:avLst>
          </a:prstGeom>
          <a:solidFill>
            <a:srgbClr val="FF5000"/>
          </a:solidFill>
          <a:ln w="25400" cap="flat" cmpd="sng">
            <a:solidFill>
              <a:srgbClr val="FF5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1394" name="Google Shape;1394;p91"/>
          <p:cNvGrpSpPr/>
          <p:nvPr/>
        </p:nvGrpSpPr>
        <p:grpSpPr>
          <a:xfrm>
            <a:off x="8675329" y="2876555"/>
            <a:ext cx="2930916" cy="912880"/>
            <a:chOff x="8558371" y="3457908"/>
            <a:chExt cx="2930916" cy="912880"/>
          </a:xfrm>
        </p:grpSpPr>
        <p:sp>
          <p:nvSpPr>
            <p:cNvPr id="1395" name="Google Shape;1395;p91"/>
            <p:cNvSpPr txBox="1"/>
            <p:nvPr/>
          </p:nvSpPr>
          <p:spPr>
            <a:xfrm>
              <a:off x="9302837" y="3770664"/>
              <a:ext cx="2186450"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pt-BR" sz="1100" b="0" i="0" u="none" strike="noStrike" cap="none">
                  <a:solidFill>
                    <a:schemeClr val="lt1"/>
                  </a:solidFill>
                  <a:latin typeface="Calibri"/>
                  <a:ea typeface="Calibri"/>
                  <a:cs typeface="Calibri"/>
                  <a:sym typeface="Calibri"/>
                </a:rPr>
                <a:t>Entrar em contato com a Central SulAmérica para acionar alguma das coberturas.</a:t>
              </a:r>
              <a:endParaRPr sz="2400" b="0" i="0" u="none" strike="noStrike" cap="none">
                <a:solidFill>
                  <a:srgbClr val="000000"/>
                </a:solidFill>
                <a:latin typeface="Calibri"/>
                <a:ea typeface="Calibri"/>
                <a:cs typeface="Calibri"/>
                <a:sym typeface="Calibri"/>
              </a:endParaRPr>
            </a:p>
          </p:txBody>
        </p:sp>
        <p:sp>
          <p:nvSpPr>
            <p:cNvPr id="1396" name="Google Shape;1396;p91"/>
            <p:cNvSpPr txBox="1"/>
            <p:nvPr/>
          </p:nvSpPr>
          <p:spPr>
            <a:xfrm>
              <a:off x="9302837" y="3457908"/>
              <a:ext cx="15120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t-BR" sz="1600" b="1" i="0" u="none" strike="noStrike" cap="none">
                  <a:solidFill>
                    <a:schemeClr val="lt1"/>
                  </a:solidFill>
                  <a:latin typeface="Calibri"/>
                  <a:ea typeface="Calibri"/>
                  <a:cs typeface="Calibri"/>
                  <a:sym typeface="Calibri"/>
                </a:rPr>
                <a:t>Como acionar?</a:t>
              </a:r>
              <a:endParaRPr sz="1600" b="1" i="0" u="none" strike="noStrike" cap="none">
                <a:solidFill>
                  <a:schemeClr val="lt1"/>
                </a:solidFill>
                <a:latin typeface="Calibri"/>
                <a:ea typeface="Calibri"/>
                <a:cs typeface="Calibri"/>
                <a:sym typeface="Calibri"/>
              </a:endParaRPr>
            </a:p>
          </p:txBody>
        </p:sp>
        <p:pic>
          <p:nvPicPr>
            <p:cNvPr id="1397" name="Google Shape;1397;p91"/>
            <p:cNvPicPr preferRelativeResize="0"/>
            <p:nvPr/>
          </p:nvPicPr>
          <p:blipFill rotWithShape="1">
            <a:blip r:embed="rId3">
              <a:alphaModFix/>
            </a:blip>
            <a:srcRect/>
            <a:stretch/>
          </p:blipFill>
          <p:spPr>
            <a:xfrm>
              <a:off x="8558371" y="3669838"/>
              <a:ext cx="653400" cy="540000"/>
            </a:xfrm>
            <a:prstGeom prst="rect">
              <a:avLst/>
            </a:prstGeom>
            <a:noFill/>
            <a:ln>
              <a:noFill/>
            </a:ln>
          </p:spPr>
        </p:pic>
      </p:grpSp>
      <p:sp>
        <p:nvSpPr>
          <p:cNvPr id="1398" name="Google Shape;1398;p91"/>
          <p:cNvSpPr txBox="1"/>
          <p:nvPr/>
        </p:nvSpPr>
        <p:spPr>
          <a:xfrm>
            <a:off x="1043599" y="223108"/>
            <a:ext cx="5075582" cy="7584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pt-BR" sz="2800" b="1" i="0" u="none" strike="noStrike" cap="none">
                <a:solidFill>
                  <a:schemeClr val="lt1"/>
                </a:solidFill>
                <a:latin typeface="Calibri"/>
                <a:ea typeface="Calibri"/>
                <a:cs typeface="Calibri"/>
                <a:sym typeface="Calibri"/>
              </a:rPr>
              <a:t>Assistência Viagem Nacional </a:t>
            </a:r>
            <a:endParaRPr sz="14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r>
              <a:rPr lang="pt-BR" sz="1400" b="0" i="0" u="none" strike="noStrike" cap="none">
                <a:solidFill>
                  <a:schemeClr val="lt1"/>
                </a:solidFill>
                <a:latin typeface="Calibri"/>
                <a:ea typeface="Calibri"/>
                <a:cs typeface="Calibri"/>
                <a:sym typeface="Calibri"/>
              </a:rPr>
              <a:t>(todos os planos Nacionais)</a:t>
            </a:r>
            <a:endParaRPr sz="1400" b="0" i="0" u="none" strike="noStrike" cap="none">
              <a:solidFill>
                <a:srgbClr val="000000"/>
              </a:solidFill>
              <a:latin typeface="Calibri"/>
              <a:ea typeface="Calibri"/>
              <a:cs typeface="Calibri"/>
              <a:sym typeface="Calibri"/>
            </a:endParaRPr>
          </a:p>
        </p:txBody>
      </p:sp>
      <p:sp>
        <p:nvSpPr>
          <p:cNvPr id="1399" name="Google Shape;1399;p91"/>
          <p:cNvSpPr txBox="1"/>
          <p:nvPr/>
        </p:nvSpPr>
        <p:spPr>
          <a:xfrm>
            <a:off x="253721" y="6176992"/>
            <a:ext cx="5446855"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pt-BR" sz="1100" b="0" i="0" u="none" strike="noStrike" cap="none">
                <a:solidFill>
                  <a:srgbClr val="FF531F"/>
                </a:solidFill>
                <a:latin typeface="Calibri"/>
                <a:ea typeface="Calibri"/>
                <a:cs typeface="Calibri"/>
                <a:sym typeface="Calibri"/>
              </a:rPr>
              <a:t>Benefício </a:t>
            </a:r>
            <a:r>
              <a:rPr lang="pt-BR" sz="1100" b="1" i="0" u="none" strike="noStrike" cap="none">
                <a:solidFill>
                  <a:srgbClr val="FF531F"/>
                </a:solidFill>
                <a:latin typeface="Calibri"/>
                <a:ea typeface="Calibri"/>
                <a:cs typeface="Calibri"/>
                <a:sym typeface="Calibri"/>
              </a:rPr>
              <a:t>não</a:t>
            </a:r>
            <a:r>
              <a:rPr lang="pt-BR" sz="1100" b="0" i="0" u="none" strike="noStrike" cap="none">
                <a:solidFill>
                  <a:srgbClr val="FF531F"/>
                </a:solidFill>
                <a:latin typeface="Calibri"/>
                <a:ea typeface="Calibri"/>
                <a:cs typeface="Calibri"/>
                <a:sym typeface="Calibri"/>
              </a:rPr>
              <a:t> válido para os Planos Direto.</a:t>
            </a:r>
            <a:endParaRPr sz="1100" b="0" i="0" u="none" strike="noStrike" cap="none">
              <a:solidFill>
                <a:srgbClr val="FF531F"/>
              </a:solidFill>
              <a:latin typeface="Calibri"/>
              <a:ea typeface="Calibri"/>
              <a:cs typeface="Calibri"/>
              <a:sym typeface="Calibri"/>
            </a:endParaRPr>
          </a:p>
        </p:txBody>
      </p:sp>
      <p:sp>
        <p:nvSpPr>
          <p:cNvPr id="1400" name="Google Shape;1400;p91"/>
          <p:cNvSpPr/>
          <p:nvPr/>
        </p:nvSpPr>
        <p:spPr>
          <a:xfrm>
            <a:off x="253721" y="2445705"/>
            <a:ext cx="7812000" cy="345173"/>
          </a:xfrm>
          <a:prstGeom prst="roundRect">
            <a:avLst>
              <a:gd name="adj" fmla="val 16667"/>
            </a:avLst>
          </a:prstGeom>
          <a:solidFill>
            <a:srgbClr val="5AB3A0"/>
          </a:solidFill>
          <a:ln w="25400" cap="flat" cmpd="sng">
            <a:solidFill>
              <a:srgbClr val="5AB3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01" name="Google Shape;1401;p91"/>
          <p:cNvSpPr/>
          <p:nvPr/>
        </p:nvSpPr>
        <p:spPr>
          <a:xfrm>
            <a:off x="253721" y="3116346"/>
            <a:ext cx="7812000" cy="345173"/>
          </a:xfrm>
          <a:prstGeom prst="roundRect">
            <a:avLst>
              <a:gd name="adj" fmla="val 16667"/>
            </a:avLst>
          </a:prstGeom>
          <a:solidFill>
            <a:srgbClr val="5AB3A0"/>
          </a:solidFill>
          <a:ln w="25400" cap="flat" cmpd="sng">
            <a:solidFill>
              <a:srgbClr val="5AB3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02" name="Google Shape;1402;p91"/>
          <p:cNvSpPr/>
          <p:nvPr/>
        </p:nvSpPr>
        <p:spPr>
          <a:xfrm>
            <a:off x="253721" y="3789435"/>
            <a:ext cx="7812000" cy="345173"/>
          </a:xfrm>
          <a:prstGeom prst="roundRect">
            <a:avLst>
              <a:gd name="adj" fmla="val 16667"/>
            </a:avLst>
          </a:prstGeom>
          <a:solidFill>
            <a:srgbClr val="5AB3A0"/>
          </a:solidFill>
          <a:ln w="25400" cap="flat" cmpd="sng">
            <a:solidFill>
              <a:srgbClr val="5AB3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03" name="Google Shape;1403;p91"/>
          <p:cNvSpPr/>
          <p:nvPr/>
        </p:nvSpPr>
        <p:spPr>
          <a:xfrm>
            <a:off x="253721" y="4455760"/>
            <a:ext cx="7812000" cy="345173"/>
          </a:xfrm>
          <a:prstGeom prst="roundRect">
            <a:avLst>
              <a:gd name="adj" fmla="val 16667"/>
            </a:avLst>
          </a:prstGeom>
          <a:solidFill>
            <a:srgbClr val="5AB3A0"/>
          </a:solidFill>
          <a:ln w="25400" cap="flat" cmpd="sng">
            <a:solidFill>
              <a:srgbClr val="5AB3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aphicFrame>
        <p:nvGraphicFramePr>
          <p:cNvPr id="1404" name="Google Shape;1404;p91"/>
          <p:cNvGraphicFramePr/>
          <p:nvPr/>
        </p:nvGraphicFramePr>
        <p:xfrm>
          <a:off x="255431" y="1760332"/>
          <a:ext cx="7812000" cy="3395150"/>
        </p:xfrm>
        <a:graphic>
          <a:graphicData uri="http://schemas.openxmlformats.org/drawingml/2006/table">
            <a:tbl>
              <a:tblPr>
                <a:noFill/>
                <a:tableStyleId>{5FD99BC4-8E79-4812-9D68-5609605BACBB}</a:tableStyleId>
              </a:tblPr>
              <a:tblGrid>
                <a:gridCol w="5917625">
                  <a:extLst>
                    <a:ext uri="{9D8B030D-6E8A-4147-A177-3AD203B41FA5}">
                      <a16:colId xmlns:a16="http://schemas.microsoft.com/office/drawing/2014/main" val="20000"/>
                    </a:ext>
                  </a:extLst>
                </a:gridCol>
                <a:gridCol w="1894375">
                  <a:extLst>
                    <a:ext uri="{9D8B030D-6E8A-4147-A177-3AD203B41FA5}">
                      <a16:colId xmlns:a16="http://schemas.microsoft.com/office/drawing/2014/main" val="20001"/>
                    </a:ext>
                  </a:extLst>
                </a:gridCol>
              </a:tblGrid>
              <a:tr h="349550">
                <a:tc>
                  <a:txBody>
                    <a:bodyPr/>
                    <a:lstStyle/>
                    <a:p>
                      <a:pPr marL="0" marR="0" lvl="0" indent="0" algn="l" rtl="0">
                        <a:lnSpc>
                          <a:spcPct val="100000"/>
                        </a:lnSpc>
                        <a:spcBef>
                          <a:spcPts val="0"/>
                        </a:spcBef>
                        <a:spcAft>
                          <a:spcPts val="0"/>
                        </a:spcAft>
                        <a:buClr>
                          <a:srgbClr val="000000"/>
                        </a:buClr>
                        <a:buSzPts val="1600"/>
                        <a:buFont typeface="Arial"/>
                        <a:buNone/>
                      </a:pPr>
                      <a:r>
                        <a:rPr lang="pt-BR" sz="1600" b="1" u="none" strike="noStrike" cap="none">
                          <a:solidFill>
                            <a:schemeClr val="lt1"/>
                          </a:solidFill>
                          <a:latin typeface="Calibri"/>
                          <a:ea typeface="Calibri"/>
                          <a:cs typeface="Calibri"/>
                          <a:sym typeface="Calibri"/>
                        </a:rPr>
                        <a:t>Serviços</a:t>
                      </a:r>
                      <a:endParaRPr sz="16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pt-BR" sz="1600" b="1" u="none" strike="noStrike" cap="none">
                          <a:solidFill>
                            <a:schemeClr val="lt1"/>
                          </a:solidFill>
                          <a:latin typeface="Calibri"/>
                          <a:ea typeface="Calibri"/>
                          <a:cs typeface="Calibri"/>
                          <a:sym typeface="Calibri"/>
                        </a:rPr>
                        <a:t>Limites</a:t>
                      </a:r>
                      <a:endParaRPr sz="16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38400">
                <a:tc>
                  <a:txBody>
                    <a:bodyPr/>
                    <a:lstStyle/>
                    <a:p>
                      <a:pPr marL="0" marR="0" lvl="0" indent="0" algn="l" rtl="0">
                        <a:lnSpc>
                          <a:spcPct val="100000"/>
                        </a:lnSpc>
                        <a:spcBef>
                          <a:spcPts val="0"/>
                        </a:spcBef>
                        <a:spcAft>
                          <a:spcPts val="0"/>
                        </a:spcAft>
                        <a:buClr>
                          <a:srgbClr val="000000"/>
                        </a:buClr>
                        <a:buSzPts val="1400"/>
                        <a:buFont typeface="Arial"/>
                        <a:buNone/>
                      </a:pPr>
                      <a:r>
                        <a:rPr lang="pt-BR" sz="1400" b="1" u="none" strike="noStrike" cap="none">
                          <a:solidFill>
                            <a:srgbClr val="595959"/>
                          </a:solidFill>
                          <a:latin typeface="Calibri"/>
                          <a:ea typeface="Calibri"/>
                          <a:cs typeface="Calibri"/>
                          <a:sym typeface="Calibri"/>
                        </a:rPr>
                        <a:t>Prolongamento da estada do segurado </a:t>
                      </a:r>
                      <a:r>
                        <a:rPr lang="pt-BR" sz="1400" b="0" u="none" strike="noStrike" cap="none">
                          <a:solidFill>
                            <a:srgbClr val="595959"/>
                          </a:solidFill>
                          <a:latin typeface="Calibri"/>
                          <a:ea typeface="Calibri"/>
                          <a:cs typeface="Calibri"/>
                          <a:sym typeface="Calibri"/>
                        </a:rPr>
                        <a:t>(até 5 dias)</a:t>
                      </a:r>
                      <a:endParaRPr sz="1400" b="0"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pt-BR" sz="1400" b="1" u="none" strike="noStrike" cap="none">
                          <a:solidFill>
                            <a:srgbClr val="595959"/>
                          </a:solidFill>
                          <a:latin typeface="Calibri"/>
                          <a:ea typeface="Calibri"/>
                          <a:cs typeface="Calibri"/>
                          <a:sym typeface="Calibri"/>
                        </a:rPr>
                        <a:t>R$ 100,00 por diária</a:t>
                      </a:r>
                      <a:endParaRPr sz="14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38400">
                <a:tc>
                  <a:txBody>
                    <a:bodyPr/>
                    <a:lstStyle/>
                    <a:p>
                      <a:pPr marL="0" marR="0" lvl="0" indent="0" algn="l" rtl="0">
                        <a:lnSpc>
                          <a:spcPct val="100000"/>
                        </a:lnSpc>
                        <a:spcBef>
                          <a:spcPts val="0"/>
                        </a:spcBef>
                        <a:spcAft>
                          <a:spcPts val="0"/>
                        </a:spcAft>
                        <a:buClr>
                          <a:srgbClr val="000000"/>
                        </a:buClr>
                        <a:buSzPts val="1400"/>
                        <a:buFont typeface="Arial"/>
                        <a:buNone/>
                      </a:pPr>
                      <a:r>
                        <a:rPr lang="pt-BR" sz="1400" b="1" u="none" strike="noStrike" cap="none">
                          <a:solidFill>
                            <a:schemeClr val="lt1"/>
                          </a:solidFill>
                          <a:latin typeface="Calibri"/>
                          <a:ea typeface="Calibri"/>
                          <a:cs typeface="Calibri"/>
                          <a:sym typeface="Calibri"/>
                        </a:rPr>
                        <a:t>Hospedagem de acompanhante </a:t>
                      </a:r>
                      <a:r>
                        <a:rPr lang="pt-BR" sz="1400" b="0" u="none" strike="noStrike" cap="none">
                          <a:solidFill>
                            <a:schemeClr val="lt1"/>
                          </a:solidFill>
                          <a:latin typeface="Calibri"/>
                          <a:ea typeface="Calibri"/>
                          <a:cs typeface="Calibri"/>
                          <a:sym typeface="Calibri"/>
                        </a:rPr>
                        <a:t>(até 5 dias)</a:t>
                      </a:r>
                      <a:endParaRPr sz="1400" b="0"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pt-BR" sz="1400" b="1" u="none" strike="noStrike" cap="none">
                          <a:solidFill>
                            <a:schemeClr val="lt1"/>
                          </a:solidFill>
                          <a:latin typeface="Calibri"/>
                          <a:ea typeface="Calibri"/>
                          <a:cs typeface="Calibri"/>
                          <a:sym typeface="Calibri"/>
                        </a:rPr>
                        <a:t>R$ 100,00 por diária</a:t>
                      </a:r>
                      <a:endParaRPr sz="1400" u="none" strike="noStrike" cap="none"/>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38400">
                <a:tc>
                  <a:txBody>
                    <a:bodyPr/>
                    <a:lstStyle/>
                    <a:p>
                      <a:pPr marL="0" marR="0" lvl="0" indent="0" algn="l" rtl="0">
                        <a:lnSpc>
                          <a:spcPct val="100000"/>
                        </a:lnSpc>
                        <a:spcBef>
                          <a:spcPts val="0"/>
                        </a:spcBef>
                        <a:spcAft>
                          <a:spcPts val="0"/>
                        </a:spcAft>
                        <a:buClr>
                          <a:srgbClr val="000000"/>
                        </a:buClr>
                        <a:buSzPts val="1400"/>
                        <a:buFont typeface="Arial"/>
                        <a:buNone/>
                      </a:pPr>
                      <a:r>
                        <a:rPr lang="pt-BR" sz="1400" b="1" u="none" strike="noStrike" cap="none">
                          <a:solidFill>
                            <a:srgbClr val="595959"/>
                          </a:solidFill>
                          <a:latin typeface="Calibri"/>
                          <a:ea typeface="Calibri"/>
                          <a:cs typeface="Calibri"/>
                          <a:sym typeface="Calibri"/>
                        </a:rPr>
                        <a:t>Acompanhante em caso de hospitalização do Segurado</a:t>
                      </a:r>
                      <a:endParaRPr sz="14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400"/>
                        <a:buFont typeface="Arial"/>
                        <a:buNone/>
                      </a:pPr>
                      <a:r>
                        <a:rPr lang="pt-BR" sz="1400" b="1" u="none" strike="noStrike" cap="none">
                          <a:solidFill>
                            <a:srgbClr val="595959"/>
                          </a:solidFill>
                          <a:latin typeface="Calibri"/>
                          <a:ea typeface="Calibri"/>
                          <a:cs typeface="Calibri"/>
                          <a:sym typeface="Calibri"/>
                        </a:rPr>
                        <a:t>Classe econômica</a:t>
                      </a:r>
                      <a:endParaRPr sz="14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38400">
                <a:tc>
                  <a:txBody>
                    <a:bodyPr/>
                    <a:lstStyle/>
                    <a:p>
                      <a:pPr marL="0" marR="0" lvl="0" indent="0" algn="l" rtl="0">
                        <a:lnSpc>
                          <a:spcPct val="100000"/>
                        </a:lnSpc>
                        <a:spcBef>
                          <a:spcPts val="0"/>
                        </a:spcBef>
                        <a:spcAft>
                          <a:spcPts val="0"/>
                        </a:spcAft>
                        <a:buClr>
                          <a:srgbClr val="000000"/>
                        </a:buClr>
                        <a:buSzPts val="1400"/>
                        <a:buFont typeface="Arial"/>
                        <a:buNone/>
                      </a:pPr>
                      <a:r>
                        <a:rPr lang="pt-BR" sz="1400" b="1" u="none" strike="noStrike" cap="none">
                          <a:solidFill>
                            <a:schemeClr val="lt1"/>
                          </a:solidFill>
                          <a:latin typeface="Calibri"/>
                          <a:ea typeface="Calibri"/>
                          <a:cs typeface="Calibri"/>
                          <a:sym typeface="Calibri"/>
                        </a:rPr>
                        <a:t>Retorno antecipado do segurado ao seu domicílio</a:t>
                      </a:r>
                      <a:endParaRPr sz="14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pt-BR" sz="1400" b="1" u="none" strike="noStrike" cap="none">
                          <a:solidFill>
                            <a:schemeClr val="lt1"/>
                          </a:solidFill>
                          <a:latin typeface="Calibri"/>
                          <a:ea typeface="Calibri"/>
                          <a:cs typeface="Calibri"/>
                          <a:sym typeface="Calibri"/>
                        </a:rPr>
                        <a:t>Classe econômica</a:t>
                      </a:r>
                      <a:endParaRPr sz="1400" u="none" strike="noStrike" cap="none"/>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38400">
                <a:tc>
                  <a:txBody>
                    <a:bodyPr/>
                    <a:lstStyle/>
                    <a:p>
                      <a:pPr marL="0" marR="0" lvl="0" indent="0" algn="l" rtl="0">
                        <a:lnSpc>
                          <a:spcPct val="100000"/>
                        </a:lnSpc>
                        <a:spcBef>
                          <a:spcPts val="0"/>
                        </a:spcBef>
                        <a:spcAft>
                          <a:spcPts val="0"/>
                        </a:spcAft>
                        <a:buClr>
                          <a:srgbClr val="000000"/>
                        </a:buClr>
                        <a:buSzPts val="1400"/>
                        <a:buFont typeface="Arial"/>
                        <a:buNone/>
                      </a:pPr>
                      <a:r>
                        <a:rPr lang="pt-BR" sz="1400" b="1" u="none" strike="noStrike" cap="none">
                          <a:solidFill>
                            <a:srgbClr val="595959"/>
                          </a:solidFill>
                          <a:latin typeface="Calibri"/>
                          <a:ea typeface="Calibri"/>
                          <a:cs typeface="Calibri"/>
                          <a:sym typeface="Calibri"/>
                        </a:rPr>
                        <a:t>Retorno de acompanhantes</a:t>
                      </a:r>
                      <a:endParaRPr sz="14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pt-BR" sz="1400" b="1" u="none" strike="noStrike" cap="none">
                          <a:solidFill>
                            <a:srgbClr val="595959"/>
                          </a:solidFill>
                          <a:latin typeface="Calibri"/>
                          <a:ea typeface="Calibri"/>
                          <a:cs typeface="Calibri"/>
                          <a:sym typeface="Calibri"/>
                        </a:rPr>
                        <a:t>Classe econômica</a:t>
                      </a:r>
                      <a:endParaRPr sz="1400" u="none" strike="noStrike" cap="none"/>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38400">
                <a:tc>
                  <a:txBody>
                    <a:bodyPr/>
                    <a:lstStyle/>
                    <a:p>
                      <a:pPr marL="0" marR="0" lvl="0" indent="0" algn="l" rtl="0">
                        <a:lnSpc>
                          <a:spcPct val="100000"/>
                        </a:lnSpc>
                        <a:spcBef>
                          <a:spcPts val="0"/>
                        </a:spcBef>
                        <a:spcAft>
                          <a:spcPts val="0"/>
                        </a:spcAft>
                        <a:buClr>
                          <a:srgbClr val="000000"/>
                        </a:buClr>
                        <a:buSzPts val="1400"/>
                        <a:buFont typeface="Arial"/>
                        <a:buNone/>
                      </a:pPr>
                      <a:r>
                        <a:rPr lang="pt-BR" sz="1400" b="1" u="none" strike="noStrike" cap="none">
                          <a:solidFill>
                            <a:schemeClr val="lt1"/>
                          </a:solidFill>
                          <a:latin typeface="Calibri"/>
                          <a:ea typeface="Calibri"/>
                          <a:cs typeface="Calibri"/>
                          <a:sym typeface="Calibri"/>
                        </a:rPr>
                        <a:t>Remoção do segurado ao domicílio após alta médica</a:t>
                      </a:r>
                      <a:endParaRPr sz="14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pt-BR" sz="1400" b="1" u="none" strike="noStrike" cap="none">
                          <a:solidFill>
                            <a:schemeClr val="lt1"/>
                          </a:solidFill>
                          <a:latin typeface="Calibri"/>
                          <a:ea typeface="Calibri"/>
                          <a:cs typeface="Calibri"/>
                          <a:sym typeface="Calibri"/>
                        </a:rPr>
                        <a:t>Ilimitada</a:t>
                      </a:r>
                      <a:endParaRPr sz="1400" u="none" strike="noStrike" cap="none"/>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38400">
                <a:tc>
                  <a:txBody>
                    <a:bodyPr/>
                    <a:lstStyle/>
                    <a:p>
                      <a:pPr marL="0" marR="0" lvl="0" indent="0" algn="l" rtl="0">
                        <a:lnSpc>
                          <a:spcPct val="100000"/>
                        </a:lnSpc>
                        <a:spcBef>
                          <a:spcPts val="0"/>
                        </a:spcBef>
                        <a:spcAft>
                          <a:spcPts val="0"/>
                        </a:spcAft>
                        <a:buClr>
                          <a:srgbClr val="000000"/>
                        </a:buClr>
                        <a:buSzPts val="1400"/>
                        <a:buFont typeface="Arial"/>
                        <a:buNone/>
                      </a:pPr>
                      <a:r>
                        <a:rPr lang="pt-BR" sz="1400" b="1" u="none" strike="noStrike" cap="none">
                          <a:solidFill>
                            <a:srgbClr val="595959"/>
                          </a:solidFill>
                          <a:latin typeface="Calibri"/>
                          <a:ea typeface="Calibri"/>
                          <a:cs typeface="Calibri"/>
                          <a:sym typeface="Calibri"/>
                        </a:rPr>
                        <a:t>Remoção em caso do falecimento do segurado ao município de domicílio</a:t>
                      </a:r>
                      <a:endParaRPr sz="14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pt-BR" sz="1400" b="1" u="none" strike="noStrike" cap="none">
                          <a:solidFill>
                            <a:srgbClr val="595959"/>
                          </a:solidFill>
                          <a:latin typeface="Calibri"/>
                          <a:ea typeface="Calibri"/>
                          <a:cs typeface="Calibri"/>
                          <a:sym typeface="Calibri"/>
                        </a:rPr>
                        <a:t>Ilimitada</a:t>
                      </a:r>
                      <a:endParaRPr sz="1400" u="none" strike="noStrike" cap="none"/>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38400">
                <a:tc>
                  <a:txBody>
                    <a:bodyPr/>
                    <a:lstStyle/>
                    <a:p>
                      <a:pPr marL="0" marR="0" lvl="0" indent="0" algn="l" rtl="0">
                        <a:lnSpc>
                          <a:spcPct val="100000"/>
                        </a:lnSpc>
                        <a:spcBef>
                          <a:spcPts val="0"/>
                        </a:spcBef>
                        <a:spcAft>
                          <a:spcPts val="0"/>
                        </a:spcAft>
                        <a:buClr>
                          <a:srgbClr val="000000"/>
                        </a:buClr>
                        <a:buSzPts val="1400"/>
                        <a:buFont typeface="Arial"/>
                        <a:buNone/>
                      </a:pPr>
                      <a:r>
                        <a:rPr lang="pt-BR" sz="1400" b="1" u="none" strike="noStrike" cap="none">
                          <a:solidFill>
                            <a:schemeClr val="lt1"/>
                          </a:solidFill>
                          <a:latin typeface="Calibri"/>
                          <a:ea typeface="Calibri"/>
                          <a:cs typeface="Calibri"/>
                          <a:sym typeface="Calibri"/>
                        </a:rPr>
                        <a:t>Localização de bagagem</a:t>
                      </a:r>
                      <a:endParaRPr sz="14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pt-BR" sz="1400" b="1" u="none" strike="noStrike" cap="none">
                          <a:solidFill>
                            <a:schemeClr val="lt1"/>
                          </a:solidFill>
                          <a:latin typeface="Calibri"/>
                          <a:ea typeface="Calibri"/>
                          <a:cs typeface="Calibri"/>
                          <a:sym typeface="Calibri"/>
                        </a:rPr>
                        <a:t>Serviço</a:t>
                      </a:r>
                      <a:endParaRPr sz="1400" u="none" strike="noStrike" cap="none"/>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338400">
                <a:tc>
                  <a:txBody>
                    <a:bodyPr/>
                    <a:lstStyle/>
                    <a:p>
                      <a:pPr marL="0" marR="0" lvl="0" indent="0" algn="l" rtl="0">
                        <a:lnSpc>
                          <a:spcPct val="100000"/>
                        </a:lnSpc>
                        <a:spcBef>
                          <a:spcPts val="0"/>
                        </a:spcBef>
                        <a:spcAft>
                          <a:spcPts val="0"/>
                        </a:spcAft>
                        <a:buClr>
                          <a:srgbClr val="000000"/>
                        </a:buClr>
                        <a:buSzPts val="1400"/>
                        <a:buFont typeface="Arial"/>
                        <a:buNone/>
                      </a:pPr>
                      <a:r>
                        <a:rPr lang="pt-BR" sz="1400" b="1" u="none" strike="noStrike" cap="none">
                          <a:solidFill>
                            <a:srgbClr val="595959"/>
                          </a:solidFill>
                          <a:latin typeface="Calibri"/>
                          <a:ea typeface="Calibri"/>
                          <a:cs typeface="Calibri"/>
                          <a:sym typeface="Calibri"/>
                        </a:rPr>
                        <a:t>Motorista substituto</a:t>
                      </a:r>
                      <a:endParaRPr sz="14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pt-BR" sz="1400" b="1" u="none" strike="noStrike" cap="none">
                          <a:solidFill>
                            <a:srgbClr val="595959"/>
                          </a:solidFill>
                          <a:latin typeface="Calibri"/>
                          <a:ea typeface="Calibri"/>
                          <a:cs typeface="Calibri"/>
                          <a:sym typeface="Calibri"/>
                        </a:rPr>
                        <a:t>Serviço</a:t>
                      </a:r>
                      <a:endParaRPr sz="1400" u="none" strike="noStrike" cap="none"/>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grpSp>
        <p:nvGrpSpPr>
          <p:cNvPr id="1405" name="Google Shape;1405;p91"/>
          <p:cNvGrpSpPr/>
          <p:nvPr/>
        </p:nvGrpSpPr>
        <p:grpSpPr>
          <a:xfrm>
            <a:off x="289294" y="464400"/>
            <a:ext cx="603303" cy="180000"/>
            <a:chOff x="3270651" y="550551"/>
            <a:chExt cx="603303" cy="180000"/>
          </a:xfrm>
        </p:grpSpPr>
        <p:pic>
          <p:nvPicPr>
            <p:cNvPr id="1406" name="Google Shape;1406;p91" descr="Forma&#10;&#10;Descrição gerada automaticamente"/>
            <p:cNvPicPr preferRelativeResize="0"/>
            <p:nvPr/>
          </p:nvPicPr>
          <p:blipFill rotWithShape="1">
            <a:blip r:embed="rId4">
              <a:alphaModFix/>
            </a:blip>
            <a:srcRect/>
            <a:stretch/>
          </p:blipFill>
          <p:spPr>
            <a:xfrm>
              <a:off x="3457687" y="550551"/>
              <a:ext cx="191027" cy="180000"/>
            </a:xfrm>
            <a:prstGeom prst="rect">
              <a:avLst/>
            </a:prstGeom>
            <a:noFill/>
            <a:ln>
              <a:noFill/>
            </a:ln>
          </p:spPr>
        </p:pic>
        <p:pic>
          <p:nvPicPr>
            <p:cNvPr id="1407" name="Google Shape;1407;p91" descr="Forma, Círculo&#10;&#10;Descrição gerada automaticamente"/>
            <p:cNvPicPr preferRelativeResize="0"/>
            <p:nvPr/>
          </p:nvPicPr>
          <p:blipFill rotWithShape="1">
            <a:blip r:embed="rId5">
              <a:alphaModFix/>
            </a:blip>
            <a:srcRect/>
            <a:stretch/>
          </p:blipFill>
          <p:spPr>
            <a:xfrm>
              <a:off x="3270651" y="567302"/>
              <a:ext cx="152823" cy="144000"/>
            </a:xfrm>
            <a:prstGeom prst="rect">
              <a:avLst/>
            </a:prstGeom>
            <a:noFill/>
            <a:ln>
              <a:noFill/>
            </a:ln>
          </p:spPr>
        </p:pic>
        <p:pic>
          <p:nvPicPr>
            <p:cNvPr id="1408" name="Google Shape;1408;p91" descr="Ícone&#10;&#10;Descrição gerada automaticamente"/>
            <p:cNvPicPr preferRelativeResize="0"/>
            <p:nvPr/>
          </p:nvPicPr>
          <p:blipFill rotWithShape="1">
            <a:blip r:embed="rId6">
              <a:alphaModFix/>
            </a:blip>
            <a:srcRect/>
            <a:stretch/>
          </p:blipFill>
          <p:spPr>
            <a:xfrm>
              <a:off x="3682927" y="550551"/>
              <a:ext cx="191027" cy="18000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6"/>
          <p:cNvSpPr/>
          <p:nvPr/>
        </p:nvSpPr>
        <p:spPr>
          <a:xfrm>
            <a:off x="8862261" y="0"/>
            <a:ext cx="3330532" cy="6858000"/>
          </a:xfrm>
          <a:prstGeom prst="rect">
            <a:avLst/>
          </a:prstGeom>
          <a:solidFill>
            <a:srgbClr val="001E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4" name="Google Shape;1414;p6"/>
          <p:cNvSpPr/>
          <p:nvPr/>
        </p:nvSpPr>
        <p:spPr>
          <a:xfrm>
            <a:off x="794" y="-3624"/>
            <a:ext cx="12191998" cy="1107424"/>
          </a:xfrm>
          <a:prstGeom prst="rect">
            <a:avLst/>
          </a:prstGeom>
          <a:solidFill>
            <a:srgbClr val="5AB3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5" name="Google Shape;1415;p6"/>
          <p:cNvSpPr txBox="1"/>
          <p:nvPr/>
        </p:nvSpPr>
        <p:spPr>
          <a:xfrm>
            <a:off x="8908699" y="2733264"/>
            <a:ext cx="15120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sng" strike="noStrike" cap="none">
                <a:solidFill>
                  <a:schemeClr val="lt1"/>
                </a:solidFill>
                <a:latin typeface="Calibri"/>
                <a:ea typeface="Calibri"/>
                <a:cs typeface="Calibri"/>
                <a:sym typeface="Calibri"/>
              </a:rPr>
              <a:t>Como acionar?</a:t>
            </a:r>
            <a:endParaRPr sz="1400" b="0" i="0" u="sng" strike="noStrike" cap="none">
              <a:solidFill>
                <a:schemeClr val="lt1"/>
              </a:solidFill>
              <a:latin typeface="Calibri"/>
              <a:ea typeface="Calibri"/>
              <a:cs typeface="Calibri"/>
              <a:sym typeface="Calibri"/>
            </a:endParaRPr>
          </a:p>
        </p:txBody>
      </p:sp>
      <p:sp>
        <p:nvSpPr>
          <p:cNvPr id="1416" name="Google Shape;1416;p6"/>
          <p:cNvSpPr txBox="1"/>
          <p:nvPr/>
        </p:nvSpPr>
        <p:spPr>
          <a:xfrm>
            <a:off x="9430129" y="2117634"/>
            <a:ext cx="2318036"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chemeClr val="lt1"/>
                </a:solidFill>
                <a:latin typeface="Calibri"/>
                <a:ea typeface="Calibri"/>
                <a:cs typeface="Calibri"/>
                <a:sym typeface="Calibri"/>
              </a:rPr>
              <a:t>Atende ao tratado de Schengen.</a:t>
            </a:r>
            <a:endParaRPr sz="1200" b="1" i="0" u="none" strike="noStrike" cap="none">
              <a:solidFill>
                <a:schemeClr val="lt1"/>
              </a:solidFill>
              <a:latin typeface="Calibri"/>
              <a:ea typeface="Calibri"/>
              <a:cs typeface="Calibri"/>
              <a:sym typeface="Calibri"/>
            </a:endParaRPr>
          </a:p>
        </p:txBody>
      </p:sp>
      <p:sp>
        <p:nvSpPr>
          <p:cNvPr id="1417" name="Google Shape;1417;p6"/>
          <p:cNvSpPr txBox="1"/>
          <p:nvPr/>
        </p:nvSpPr>
        <p:spPr>
          <a:xfrm>
            <a:off x="8929247" y="1147433"/>
            <a:ext cx="3195052"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pt-BR" sz="1200" b="0" i="0" u="none" strike="noStrike" cap="none">
                <a:solidFill>
                  <a:schemeClr val="lt1"/>
                </a:solidFill>
                <a:latin typeface="Calibri"/>
                <a:ea typeface="Calibri"/>
                <a:cs typeface="Calibri"/>
                <a:sym typeface="Calibri"/>
              </a:rPr>
              <a:t>Em caso de </a:t>
            </a:r>
            <a:r>
              <a:rPr lang="pt-BR" sz="1200" b="1" i="0" u="none" strike="noStrike" cap="none">
                <a:solidFill>
                  <a:schemeClr val="lt1"/>
                </a:solidFill>
                <a:latin typeface="Calibri"/>
                <a:ea typeface="Calibri"/>
                <a:cs typeface="Calibri"/>
                <a:sym typeface="Calibri"/>
              </a:rPr>
              <a:t>despesas médicas</a:t>
            </a:r>
            <a:r>
              <a:rPr lang="pt-BR" sz="1200" b="0" i="0" u="none" strike="noStrike" cap="none">
                <a:solidFill>
                  <a:schemeClr val="lt1"/>
                </a:solidFill>
                <a:latin typeface="Calibri"/>
                <a:ea typeface="Calibri"/>
                <a:cs typeface="Calibri"/>
                <a:sym typeface="Calibri"/>
              </a:rPr>
              <a:t>, se o limite for excedido o segurado poderá solicitar reembolso do valor excedente, até o limite do plano contratado.</a:t>
            </a:r>
            <a:endParaRPr sz="1200" b="0" i="0" u="none" strike="noStrike" cap="none">
              <a:solidFill>
                <a:schemeClr val="lt1"/>
              </a:solidFill>
              <a:latin typeface="Calibri"/>
              <a:ea typeface="Calibri"/>
              <a:cs typeface="Calibri"/>
              <a:sym typeface="Calibri"/>
            </a:endParaRPr>
          </a:p>
        </p:txBody>
      </p:sp>
      <p:cxnSp>
        <p:nvCxnSpPr>
          <p:cNvPr id="1418" name="Google Shape;1418;p6"/>
          <p:cNvCxnSpPr>
            <a:endCxn id="1416" idx="1"/>
          </p:cNvCxnSpPr>
          <p:nvPr/>
        </p:nvCxnSpPr>
        <p:spPr>
          <a:xfrm>
            <a:off x="8862229" y="1978314"/>
            <a:ext cx="567900" cy="277800"/>
          </a:xfrm>
          <a:prstGeom prst="straightConnector1">
            <a:avLst/>
          </a:prstGeom>
          <a:noFill/>
          <a:ln w="57150" cap="flat" cmpd="sng">
            <a:solidFill>
              <a:schemeClr val="lt1"/>
            </a:solidFill>
            <a:prstDash val="solid"/>
            <a:miter lim="800000"/>
            <a:headEnd type="none" w="sm" len="sm"/>
            <a:tailEnd type="triangle" w="med" len="med"/>
          </a:ln>
        </p:spPr>
      </p:cxnSp>
      <p:sp>
        <p:nvSpPr>
          <p:cNvPr id="1419" name="Google Shape;1419;p6"/>
          <p:cNvSpPr txBox="1"/>
          <p:nvPr/>
        </p:nvSpPr>
        <p:spPr>
          <a:xfrm>
            <a:off x="9012329" y="6431374"/>
            <a:ext cx="271127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pt-BR" sz="1000" b="0" i="0" u="none" strike="noStrike" cap="none">
                <a:solidFill>
                  <a:schemeClr val="lt1"/>
                </a:solidFill>
                <a:latin typeface="Calibri"/>
                <a:ea typeface="Calibri"/>
                <a:cs typeface="Calibri"/>
                <a:sym typeface="Calibri"/>
              </a:rPr>
              <a:t>Benefício </a:t>
            </a:r>
            <a:r>
              <a:rPr lang="pt-BR" sz="1000" b="1" i="0" u="none" strike="noStrike" cap="none">
                <a:solidFill>
                  <a:schemeClr val="lt1"/>
                </a:solidFill>
                <a:latin typeface="Calibri"/>
                <a:ea typeface="Calibri"/>
                <a:cs typeface="Calibri"/>
                <a:sym typeface="Calibri"/>
              </a:rPr>
              <a:t>não</a:t>
            </a:r>
            <a:r>
              <a:rPr lang="pt-BR" sz="1000" b="0" i="0" u="none" strike="noStrike" cap="none">
                <a:solidFill>
                  <a:schemeClr val="lt1"/>
                </a:solidFill>
                <a:latin typeface="Calibri"/>
                <a:ea typeface="Calibri"/>
                <a:cs typeface="Calibri"/>
                <a:sym typeface="Calibri"/>
              </a:rPr>
              <a:t> válido para os Planos Direto.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pt-BR" sz="1000" b="0" i="0" u="none" strike="noStrike" cap="none">
                <a:solidFill>
                  <a:schemeClr val="lt1"/>
                </a:solidFill>
                <a:latin typeface="Calibri"/>
                <a:ea typeface="Calibri"/>
                <a:cs typeface="Calibri"/>
                <a:sym typeface="Calibri"/>
              </a:rPr>
              <a:t>*Viagens com distância acima de 100km.</a:t>
            </a:r>
            <a:endParaRPr sz="1000" b="0" i="0" u="none" strike="noStrike" cap="none">
              <a:solidFill>
                <a:schemeClr val="lt1"/>
              </a:solidFill>
              <a:latin typeface="Calibri"/>
              <a:ea typeface="Calibri"/>
              <a:cs typeface="Calibri"/>
              <a:sym typeface="Calibri"/>
            </a:endParaRPr>
          </a:p>
        </p:txBody>
      </p:sp>
      <p:sp>
        <p:nvSpPr>
          <p:cNvPr id="1420" name="Google Shape;1420;p6"/>
          <p:cNvSpPr/>
          <p:nvPr/>
        </p:nvSpPr>
        <p:spPr>
          <a:xfrm>
            <a:off x="20059" y="1955398"/>
            <a:ext cx="8578171" cy="253591"/>
          </a:xfrm>
          <a:prstGeom prst="roundRect">
            <a:avLst>
              <a:gd name="adj" fmla="val 16667"/>
            </a:avLst>
          </a:prstGeom>
          <a:solidFill>
            <a:srgbClr val="5AB3A0"/>
          </a:solidFill>
          <a:ln w="12700" cap="flat" cmpd="sng">
            <a:solidFill>
              <a:srgbClr val="5AB3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1" name="Google Shape;1421;p6"/>
          <p:cNvSpPr/>
          <p:nvPr/>
        </p:nvSpPr>
        <p:spPr>
          <a:xfrm>
            <a:off x="20059" y="2480447"/>
            <a:ext cx="8578171" cy="253591"/>
          </a:xfrm>
          <a:prstGeom prst="roundRect">
            <a:avLst>
              <a:gd name="adj" fmla="val 16667"/>
            </a:avLst>
          </a:prstGeom>
          <a:solidFill>
            <a:srgbClr val="5AB3A0"/>
          </a:solidFill>
          <a:ln w="12700" cap="flat" cmpd="sng">
            <a:solidFill>
              <a:srgbClr val="5AB3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2" name="Google Shape;1422;p6"/>
          <p:cNvSpPr/>
          <p:nvPr/>
        </p:nvSpPr>
        <p:spPr>
          <a:xfrm>
            <a:off x="20059" y="2995222"/>
            <a:ext cx="8578171" cy="253591"/>
          </a:xfrm>
          <a:prstGeom prst="roundRect">
            <a:avLst>
              <a:gd name="adj" fmla="val 16667"/>
            </a:avLst>
          </a:prstGeom>
          <a:solidFill>
            <a:srgbClr val="5AB3A0"/>
          </a:solidFill>
          <a:ln w="12700" cap="flat" cmpd="sng">
            <a:solidFill>
              <a:srgbClr val="5AB3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3" name="Google Shape;1423;p6"/>
          <p:cNvSpPr/>
          <p:nvPr/>
        </p:nvSpPr>
        <p:spPr>
          <a:xfrm>
            <a:off x="20059" y="3518956"/>
            <a:ext cx="8578171" cy="253591"/>
          </a:xfrm>
          <a:prstGeom prst="roundRect">
            <a:avLst>
              <a:gd name="adj" fmla="val 16667"/>
            </a:avLst>
          </a:prstGeom>
          <a:solidFill>
            <a:srgbClr val="5AB3A0"/>
          </a:solidFill>
          <a:ln w="12700" cap="flat" cmpd="sng">
            <a:solidFill>
              <a:srgbClr val="5AB3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4" name="Google Shape;1424;p6"/>
          <p:cNvSpPr/>
          <p:nvPr/>
        </p:nvSpPr>
        <p:spPr>
          <a:xfrm>
            <a:off x="20059" y="4052964"/>
            <a:ext cx="8578171" cy="253591"/>
          </a:xfrm>
          <a:prstGeom prst="roundRect">
            <a:avLst>
              <a:gd name="adj" fmla="val 16667"/>
            </a:avLst>
          </a:prstGeom>
          <a:solidFill>
            <a:srgbClr val="5AB3A0"/>
          </a:solidFill>
          <a:ln w="12700" cap="flat" cmpd="sng">
            <a:solidFill>
              <a:srgbClr val="5AB3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5" name="Google Shape;1425;p6"/>
          <p:cNvSpPr/>
          <p:nvPr/>
        </p:nvSpPr>
        <p:spPr>
          <a:xfrm>
            <a:off x="20059" y="4576698"/>
            <a:ext cx="8578171" cy="253591"/>
          </a:xfrm>
          <a:prstGeom prst="roundRect">
            <a:avLst>
              <a:gd name="adj" fmla="val 16667"/>
            </a:avLst>
          </a:prstGeom>
          <a:solidFill>
            <a:srgbClr val="5AB3A0"/>
          </a:solidFill>
          <a:ln w="12700" cap="flat" cmpd="sng">
            <a:solidFill>
              <a:srgbClr val="5AB3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6" name="Google Shape;1426;p6"/>
          <p:cNvSpPr/>
          <p:nvPr/>
        </p:nvSpPr>
        <p:spPr>
          <a:xfrm>
            <a:off x="20059" y="5083155"/>
            <a:ext cx="8578171" cy="253591"/>
          </a:xfrm>
          <a:prstGeom prst="roundRect">
            <a:avLst>
              <a:gd name="adj" fmla="val 16667"/>
            </a:avLst>
          </a:prstGeom>
          <a:solidFill>
            <a:srgbClr val="5AB3A0"/>
          </a:solidFill>
          <a:ln w="12700" cap="flat" cmpd="sng">
            <a:solidFill>
              <a:srgbClr val="5AB3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7" name="Google Shape;1427;p6"/>
          <p:cNvSpPr/>
          <p:nvPr/>
        </p:nvSpPr>
        <p:spPr>
          <a:xfrm>
            <a:off x="20059" y="5614354"/>
            <a:ext cx="8578171" cy="253591"/>
          </a:xfrm>
          <a:prstGeom prst="roundRect">
            <a:avLst>
              <a:gd name="adj" fmla="val 16667"/>
            </a:avLst>
          </a:prstGeom>
          <a:solidFill>
            <a:srgbClr val="5AB3A0"/>
          </a:solidFill>
          <a:ln w="12700" cap="flat" cmpd="sng">
            <a:solidFill>
              <a:srgbClr val="5AB3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8" name="Google Shape;1428;p6"/>
          <p:cNvSpPr/>
          <p:nvPr/>
        </p:nvSpPr>
        <p:spPr>
          <a:xfrm>
            <a:off x="20059" y="6133474"/>
            <a:ext cx="8578171" cy="253591"/>
          </a:xfrm>
          <a:prstGeom prst="roundRect">
            <a:avLst>
              <a:gd name="adj" fmla="val 16667"/>
            </a:avLst>
          </a:prstGeom>
          <a:solidFill>
            <a:srgbClr val="5AB3A0"/>
          </a:solidFill>
          <a:ln w="12700" cap="flat" cmpd="sng">
            <a:solidFill>
              <a:srgbClr val="5AB3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aphicFrame>
        <p:nvGraphicFramePr>
          <p:cNvPr id="1429" name="Google Shape;1429;p6"/>
          <p:cNvGraphicFramePr/>
          <p:nvPr/>
        </p:nvGraphicFramePr>
        <p:xfrm>
          <a:off x="-530" y="876243"/>
          <a:ext cx="8862775" cy="5787870"/>
        </p:xfrm>
        <a:graphic>
          <a:graphicData uri="http://schemas.openxmlformats.org/drawingml/2006/table">
            <a:tbl>
              <a:tblPr>
                <a:noFill/>
                <a:tableStyleId>{5FD99BC4-8E79-4812-9D68-5609605BACBB}</a:tableStyleId>
              </a:tblPr>
              <a:tblGrid>
                <a:gridCol w="2801675">
                  <a:extLst>
                    <a:ext uri="{9D8B030D-6E8A-4147-A177-3AD203B41FA5}">
                      <a16:colId xmlns:a16="http://schemas.microsoft.com/office/drawing/2014/main" val="20000"/>
                    </a:ext>
                  </a:extLst>
                </a:gridCol>
                <a:gridCol w="2203200">
                  <a:extLst>
                    <a:ext uri="{9D8B030D-6E8A-4147-A177-3AD203B41FA5}">
                      <a16:colId xmlns:a16="http://schemas.microsoft.com/office/drawing/2014/main" val="20001"/>
                    </a:ext>
                  </a:extLst>
                </a:gridCol>
                <a:gridCol w="2142000">
                  <a:extLst>
                    <a:ext uri="{9D8B030D-6E8A-4147-A177-3AD203B41FA5}">
                      <a16:colId xmlns:a16="http://schemas.microsoft.com/office/drawing/2014/main" val="20002"/>
                    </a:ext>
                  </a:extLst>
                </a:gridCol>
                <a:gridCol w="1715900">
                  <a:extLst>
                    <a:ext uri="{9D8B030D-6E8A-4147-A177-3AD203B41FA5}">
                      <a16:colId xmlns:a16="http://schemas.microsoft.com/office/drawing/2014/main" val="20003"/>
                    </a:ext>
                  </a:extLst>
                </a:gridCol>
              </a:tblGrid>
              <a:tr h="213175">
                <a:tc rowSpan="2">
                  <a:txBody>
                    <a:bodyPr/>
                    <a:lstStyle/>
                    <a:p>
                      <a:pPr marL="0" marR="0" lvl="0" indent="0" algn="l" rtl="0">
                        <a:lnSpc>
                          <a:spcPct val="100000"/>
                        </a:lnSpc>
                        <a:spcBef>
                          <a:spcPts val="0"/>
                        </a:spcBef>
                        <a:spcAft>
                          <a:spcPts val="0"/>
                        </a:spcAft>
                        <a:buClr>
                          <a:srgbClr val="828282"/>
                        </a:buClr>
                        <a:buSzPts val="1600"/>
                        <a:buFont typeface="Calibri"/>
                        <a:buNone/>
                      </a:pPr>
                      <a:r>
                        <a:rPr lang="pt-BR" sz="1600" u="none" strike="noStrike" cap="none">
                          <a:solidFill>
                            <a:srgbClr val="828282"/>
                          </a:solidFill>
                          <a:latin typeface="Calibri"/>
                          <a:ea typeface="Calibri"/>
                          <a:cs typeface="Calibri"/>
                          <a:sym typeface="Calibri"/>
                        </a:rPr>
                        <a:t>Coberturas/Serviços</a:t>
                      </a:r>
                      <a:endParaRPr sz="1600" u="none" strike="noStrike" cap="none">
                        <a:solidFill>
                          <a:srgbClr val="828282"/>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l" rtl="0">
                        <a:lnSpc>
                          <a:spcPct val="100000"/>
                        </a:lnSpc>
                        <a:spcBef>
                          <a:spcPts val="0"/>
                        </a:spcBef>
                        <a:spcAft>
                          <a:spcPts val="0"/>
                        </a:spcAft>
                        <a:buClr>
                          <a:srgbClr val="828282"/>
                        </a:buClr>
                        <a:buSzPts val="1400"/>
                        <a:buFont typeface="Calibri"/>
                        <a:buNone/>
                      </a:pPr>
                      <a:endParaRPr sz="1400" b="1" u="none" strike="noStrike" cap="none">
                        <a:solidFill>
                          <a:srgbClr val="828282"/>
                        </a:solidFill>
                        <a:latin typeface="Calibri"/>
                        <a:ea typeface="Calibri"/>
                        <a:cs typeface="Calibri"/>
                        <a:sym typeface="Calibri"/>
                      </a:endParaRPr>
                    </a:p>
                  </a:txBody>
                  <a:tcPr marL="62675" marR="62675" marT="31325" marB="313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213175">
                <a:tc vMerge="1">
                  <a:txBody>
                    <a:bodyPr/>
                    <a:lstStyle/>
                    <a:p>
                      <a:endParaRPr lang="pt-BR"/>
                    </a:p>
                  </a:txBody>
                  <a:tcPr/>
                </a:tc>
                <a:tc>
                  <a:txBody>
                    <a:bodyPr/>
                    <a:lstStyle/>
                    <a:p>
                      <a:pPr marL="0" marR="0" lvl="0" indent="0" algn="ctr" rtl="0">
                        <a:lnSpc>
                          <a:spcPct val="100000"/>
                        </a:lnSpc>
                        <a:spcBef>
                          <a:spcPts val="0"/>
                        </a:spcBef>
                        <a:spcAft>
                          <a:spcPts val="0"/>
                        </a:spcAft>
                        <a:buClr>
                          <a:srgbClr val="828282"/>
                        </a:buClr>
                        <a:buSzPts val="1400"/>
                        <a:buFont typeface="Calibri"/>
                        <a:buNone/>
                      </a:pPr>
                      <a:r>
                        <a:rPr lang="pt-BR" sz="1400" b="1" u="none" strike="noStrike" cap="none">
                          <a:solidFill>
                            <a:srgbClr val="828282"/>
                          </a:solidFill>
                          <a:latin typeface="Calibri"/>
                          <a:ea typeface="Calibri"/>
                          <a:cs typeface="Calibri"/>
                          <a:sym typeface="Calibri"/>
                        </a:rPr>
                        <a:t>Especial 100 / Especial Mais</a:t>
                      </a:r>
                      <a:endParaRPr sz="1200" u="none" strike="noStrike" cap="none">
                        <a:solidFill>
                          <a:srgbClr val="828282"/>
                        </a:solidFill>
                        <a:latin typeface="Calibri"/>
                        <a:ea typeface="Calibri"/>
                        <a:cs typeface="Calibri"/>
                        <a:sym typeface="Calibri"/>
                      </a:endParaRPr>
                    </a:p>
                    <a:p>
                      <a:pPr marL="0" marR="0" lvl="0" indent="0" algn="ctr" rtl="0">
                        <a:lnSpc>
                          <a:spcPct val="100000"/>
                        </a:lnSpc>
                        <a:spcBef>
                          <a:spcPts val="0"/>
                        </a:spcBef>
                        <a:spcAft>
                          <a:spcPts val="0"/>
                        </a:spcAft>
                        <a:buClr>
                          <a:srgbClr val="828282"/>
                        </a:buClr>
                        <a:buSzPts val="1000"/>
                        <a:buFont typeface="Calibri"/>
                        <a:buNone/>
                      </a:pPr>
                      <a:r>
                        <a:rPr lang="pt-BR" sz="1000" b="1" u="none" strike="noStrike" cap="none">
                          <a:solidFill>
                            <a:srgbClr val="828282"/>
                          </a:solidFill>
                          <a:latin typeface="Calibri"/>
                          <a:ea typeface="Calibri"/>
                          <a:cs typeface="Calibri"/>
                          <a:sym typeface="Calibri"/>
                        </a:rPr>
                        <a:t>(45 dias por viagem)</a:t>
                      </a:r>
                      <a:endParaRPr sz="900" b="1" u="none" strike="noStrike" cap="none">
                        <a:solidFill>
                          <a:srgbClr val="828282"/>
                        </a:solidFill>
                        <a:latin typeface="Calibri"/>
                        <a:ea typeface="Calibri"/>
                        <a:cs typeface="Calibri"/>
                        <a:sym typeface="Calibri"/>
                      </a:endParaRPr>
                    </a:p>
                  </a:txBody>
                  <a:tcPr marL="62675" marR="62675" marT="31325" marB="313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828282"/>
                        </a:buClr>
                        <a:buSzPts val="1400"/>
                        <a:buFont typeface="Calibri"/>
                        <a:buNone/>
                      </a:pPr>
                      <a:r>
                        <a:rPr lang="pt-BR" sz="1400" b="1" u="none" strike="noStrike" cap="none">
                          <a:solidFill>
                            <a:srgbClr val="828282"/>
                          </a:solidFill>
                          <a:latin typeface="Calibri"/>
                          <a:ea typeface="Calibri"/>
                          <a:cs typeface="Calibri"/>
                          <a:sym typeface="Calibri"/>
                        </a:rPr>
                        <a:t>Executivo</a:t>
                      </a:r>
                      <a:endParaRPr sz="1400" u="none" strike="noStrike" cap="none">
                        <a:solidFill>
                          <a:srgbClr val="828282"/>
                        </a:solidFill>
                        <a:latin typeface="Calibri"/>
                        <a:ea typeface="Calibri"/>
                        <a:cs typeface="Calibri"/>
                        <a:sym typeface="Calibri"/>
                      </a:endParaRPr>
                    </a:p>
                    <a:p>
                      <a:pPr marL="0" marR="0" lvl="0" indent="0" algn="ctr" rtl="0">
                        <a:lnSpc>
                          <a:spcPct val="100000"/>
                        </a:lnSpc>
                        <a:spcBef>
                          <a:spcPts val="0"/>
                        </a:spcBef>
                        <a:spcAft>
                          <a:spcPts val="0"/>
                        </a:spcAft>
                        <a:buClr>
                          <a:srgbClr val="828282"/>
                        </a:buClr>
                        <a:buSzPts val="1000"/>
                        <a:buFont typeface="Calibri"/>
                        <a:buNone/>
                      </a:pPr>
                      <a:r>
                        <a:rPr lang="pt-BR" sz="1000" b="1" u="none" strike="noStrike" cap="none">
                          <a:solidFill>
                            <a:srgbClr val="828282"/>
                          </a:solidFill>
                          <a:latin typeface="Calibri"/>
                          <a:ea typeface="Calibri"/>
                          <a:cs typeface="Calibri"/>
                          <a:sym typeface="Calibri"/>
                        </a:rPr>
                        <a:t>(45 dias por viagem)</a:t>
                      </a:r>
                      <a:endParaRPr sz="900" b="1" u="none" strike="noStrike" cap="none">
                        <a:solidFill>
                          <a:srgbClr val="828282"/>
                        </a:solidFill>
                        <a:latin typeface="Calibri"/>
                        <a:ea typeface="Calibri"/>
                        <a:cs typeface="Calibri"/>
                        <a:sym typeface="Calibri"/>
                      </a:endParaRPr>
                    </a:p>
                  </a:txBody>
                  <a:tcPr marL="62675" marR="62675" marT="31325" marB="313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828282"/>
                        </a:buClr>
                        <a:buSzPts val="1400"/>
                        <a:buFont typeface="Calibri"/>
                        <a:buNone/>
                      </a:pPr>
                      <a:r>
                        <a:rPr lang="pt-BR" sz="1400" b="1" u="none" strike="noStrike" cap="none">
                          <a:solidFill>
                            <a:srgbClr val="828282"/>
                          </a:solidFill>
                          <a:latin typeface="Calibri"/>
                          <a:ea typeface="Calibri"/>
                          <a:cs typeface="Calibri"/>
                          <a:sym typeface="Calibri"/>
                        </a:rPr>
                        <a:t>Prestige</a:t>
                      </a:r>
                      <a:endParaRPr sz="1200" u="none" strike="noStrike" cap="none">
                        <a:solidFill>
                          <a:srgbClr val="828282"/>
                        </a:solidFill>
                        <a:latin typeface="Calibri"/>
                        <a:ea typeface="Calibri"/>
                        <a:cs typeface="Calibri"/>
                        <a:sym typeface="Calibri"/>
                      </a:endParaRPr>
                    </a:p>
                    <a:p>
                      <a:pPr marL="0" marR="0" lvl="0" indent="0" algn="ctr" rtl="0">
                        <a:lnSpc>
                          <a:spcPct val="100000"/>
                        </a:lnSpc>
                        <a:spcBef>
                          <a:spcPts val="0"/>
                        </a:spcBef>
                        <a:spcAft>
                          <a:spcPts val="0"/>
                        </a:spcAft>
                        <a:buClr>
                          <a:srgbClr val="828282"/>
                        </a:buClr>
                        <a:buSzPts val="1000"/>
                        <a:buFont typeface="Calibri"/>
                        <a:buNone/>
                      </a:pPr>
                      <a:r>
                        <a:rPr lang="pt-BR" sz="1000" b="1" u="none" strike="noStrike" cap="none">
                          <a:solidFill>
                            <a:srgbClr val="828282"/>
                          </a:solidFill>
                          <a:latin typeface="Calibri"/>
                          <a:ea typeface="Calibri"/>
                          <a:cs typeface="Calibri"/>
                          <a:sym typeface="Calibri"/>
                        </a:rPr>
                        <a:t>(120 dias por viagem)</a:t>
                      </a:r>
                      <a:endParaRPr sz="900" u="none" strike="noStrike" cap="none">
                        <a:solidFill>
                          <a:srgbClr val="828282"/>
                        </a:solidFill>
                        <a:latin typeface="Calibri"/>
                        <a:ea typeface="Calibri"/>
                        <a:cs typeface="Calibri"/>
                        <a:sym typeface="Calibri"/>
                      </a:endParaRPr>
                    </a:p>
                  </a:txBody>
                  <a:tcPr marL="62675" marR="62675" marT="31325" marB="313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12600">
                <a:tc>
                  <a:txBody>
                    <a:bodyPr/>
                    <a:lstStyle/>
                    <a:p>
                      <a:pPr marL="0" marR="0" lvl="0" indent="0" algn="l"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Despesas Médicas, Hospitalares e Odontológicas¹</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€ 30.000,00 </a:t>
                      </a:r>
                      <a:r>
                        <a:rPr lang="pt-BR" sz="900" b="1" u="none" strike="noStrike" cap="none">
                          <a:solidFill>
                            <a:srgbClr val="595959"/>
                          </a:solidFill>
                          <a:latin typeface="Calibri"/>
                          <a:ea typeface="Calibri"/>
                          <a:cs typeface="Calibri"/>
                          <a:sym typeface="Calibri"/>
                        </a:rPr>
                        <a:t>(Europa)</a:t>
                      </a:r>
                      <a:endParaRPr sz="1000" b="1"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U$D 10.000,00 </a:t>
                      </a:r>
                      <a:r>
                        <a:rPr lang="pt-BR" sz="900" b="1" u="none" strike="noStrike" cap="none">
                          <a:solidFill>
                            <a:srgbClr val="595959"/>
                          </a:solidFill>
                          <a:latin typeface="Calibri"/>
                          <a:ea typeface="Calibri"/>
                          <a:cs typeface="Calibri"/>
                          <a:sym typeface="Calibri"/>
                        </a:rPr>
                        <a:t>(Demais Países)</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€ 50.000,00 (Europa)</a:t>
                      </a:r>
                      <a:endParaRPr sz="1000" b="1"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U$D 50.000,00 (Demais Países)</a:t>
                      </a:r>
                      <a:endParaRPr sz="1000" b="1" u="none" strike="noStrike" cap="none">
                        <a:solidFill>
                          <a:srgbClr val="FF0000"/>
                        </a:solidFill>
                        <a:highlight>
                          <a:srgbClr val="FFFF00"/>
                        </a:highlight>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U$D 300.000,00 </a:t>
                      </a:r>
                      <a:r>
                        <a:rPr lang="pt-BR" sz="900" b="1" u="none" strike="noStrike" cap="none">
                          <a:solidFill>
                            <a:srgbClr val="595959"/>
                          </a:solidFill>
                          <a:latin typeface="Calibri"/>
                          <a:ea typeface="Calibri"/>
                          <a:cs typeface="Calibri"/>
                          <a:sym typeface="Calibri"/>
                        </a:rPr>
                        <a:t>(Europa e</a:t>
                      </a:r>
                      <a:endParaRPr sz="900" b="1" u="none" strike="noStrike" cap="none">
                        <a:solidFill>
                          <a:srgbClr val="595959"/>
                        </a:solidFill>
                        <a:latin typeface="Calibri"/>
                        <a:ea typeface="Calibri"/>
                        <a:cs typeface="Calibri"/>
                        <a:sym typeface="Calibri"/>
                      </a:endParaRPr>
                    </a:p>
                    <a:p>
                      <a:pPr marL="0" marR="0" lvl="0" indent="0" algn="ctr" rtl="0">
                        <a:lnSpc>
                          <a:spcPct val="100000"/>
                        </a:lnSpc>
                        <a:spcBef>
                          <a:spcPts val="0"/>
                        </a:spcBef>
                        <a:spcAft>
                          <a:spcPts val="0"/>
                        </a:spcAft>
                        <a:buClr>
                          <a:srgbClr val="595959"/>
                        </a:buClr>
                        <a:buSzPts val="900"/>
                        <a:buFont typeface="Calibri"/>
                        <a:buNone/>
                      </a:pPr>
                      <a:r>
                        <a:rPr lang="pt-BR" sz="900" b="1" u="none" strike="noStrike" cap="none">
                          <a:solidFill>
                            <a:srgbClr val="595959"/>
                          </a:solidFill>
                          <a:latin typeface="Calibri"/>
                          <a:ea typeface="Calibri"/>
                          <a:cs typeface="Calibri"/>
                          <a:sym typeface="Calibri"/>
                        </a:rPr>
                        <a:t>Demais Países)</a:t>
                      </a:r>
                      <a:endParaRPr sz="9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70000">
                <a:tc>
                  <a:txBody>
                    <a:bodyPr/>
                    <a:lstStyle/>
                    <a:p>
                      <a:pPr marL="0" marR="0" lvl="0" indent="0" algn="l" rtl="0">
                        <a:lnSpc>
                          <a:spcPct val="100000"/>
                        </a:lnSpc>
                        <a:spcBef>
                          <a:spcPts val="0"/>
                        </a:spcBef>
                        <a:spcAft>
                          <a:spcPts val="0"/>
                        </a:spcAft>
                        <a:buClr>
                          <a:schemeClr val="lt1"/>
                        </a:buClr>
                        <a:buSzPts val="1000"/>
                        <a:buFont typeface="Calibri"/>
                        <a:buNone/>
                      </a:pPr>
                      <a:r>
                        <a:rPr lang="pt-BR" sz="1000" b="1" u="none" strike="noStrike" cap="none">
                          <a:solidFill>
                            <a:schemeClr val="lt1"/>
                          </a:solidFill>
                          <a:latin typeface="Calibri"/>
                          <a:ea typeface="Calibri"/>
                          <a:cs typeface="Calibri"/>
                          <a:sym typeface="Calibri"/>
                        </a:rPr>
                        <a:t>Despesas Farmacêuticas</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000"/>
                        <a:buFont typeface="Calibri"/>
                        <a:buNone/>
                      </a:pPr>
                      <a:r>
                        <a:rPr lang="pt-BR" sz="1000" b="1" u="none" strike="noStrike" cap="none">
                          <a:solidFill>
                            <a:schemeClr val="lt1"/>
                          </a:solidFill>
                          <a:latin typeface="Calibri"/>
                          <a:ea typeface="Calibri"/>
                          <a:cs typeface="Calibri"/>
                          <a:sym typeface="Calibri"/>
                        </a:rPr>
                        <a:t>U$D 300,00</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chemeClr val="lt1"/>
                          </a:solidFill>
                          <a:latin typeface="Calibri"/>
                          <a:ea typeface="Calibri"/>
                          <a:cs typeface="Calibri"/>
                          <a:sym typeface="Calibri"/>
                        </a:rPr>
                        <a:t>U$D 300,00</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chemeClr val="lt1"/>
                          </a:solidFill>
                          <a:latin typeface="Calibri"/>
                          <a:ea typeface="Calibri"/>
                          <a:cs typeface="Calibri"/>
                          <a:sym typeface="Calibri"/>
                        </a:rPr>
                        <a:t>U$D 400,00</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52000">
                <a:tc>
                  <a:txBody>
                    <a:bodyPr/>
                    <a:lstStyle/>
                    <a:p>
                      <a:pPr marL="0" marR="0" lvl="0" indent="0" algn="l"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Prorrogação de Estadia</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U$D 200,00</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rgbClr val="595959"/>
                          </a:solidFill>
                          <a:latin typeface="Calibri"/>
                          <a:ea typeface="Calibri"/>
                          <a:cs typeface="Calibri"/>
                          <a:sym typeface="Calibri"/>
                        </a:rPr>
                        <a:t>U$D 500,00</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rgbClr val="595959"/>
                          </a:solidFill>
                          <a:latin typeface="Calibri"/>
                          <a:ea typeface="Calibri"/>
                          <a:cs typeface="Calibri"/>
                          <a:sym typeface="Calibri"/>
                        </a:rPr>
                        <a:t>U$D 1.000,00</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70000">
                <a:tc>
                  <a:txBody>
                    <a:bodyPr/>
                    <a:lstStyle/>
                    <a:p>
                      <a:pPr marL="0" marR="0" lvl="0" indent="0" algn="l" rtl="0">
                        <a:lnSpc>
                          <a:spcPct val="100000"/>
                        </a:lnSpc>
                        <a:spcBef>
                          <a:spcPts val="0"/>
                        </a:spcBef>
                        <a:spcAft>
                          <a:spcPts val="0"/>
                        </a:spcAft>
                        <a:buClr>
                          <a:schemeClr val="lt1"/>
                        </a:buClr>
                        <a:buSzPts val="1000"/>
                        <a:buFont typeface="Calibri"/>
                        <a:buNone/>
                      </a:pPr>
                      <a:r>
                        <a:rPr lang="pt-BR" sz="1000" b="1" u="none" strike="noStrike" cap="none">
                          <a:solidFill>
                            <a:schemeClr val="lt1"/>
                          </a:solidFill>
                          <a:latin typeface="Calibri"/>
                          <a:ea typeface="Calibri"/>
                          <a:cs typeface="Calibri"/>
                          <a:sym typeface="Calibri"/>
                        </a:rPr>
                        <a:t>Acompanhante em Caso de Hosp. Prolongada</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chemeClr val="lt1"/>
                          </a:solidFill>
                          <a:latin typeface="Calibri"/>
                          <a:ea typeface="Calibri"/>
                          <a:cs typeface="Calibri"/>
                          <a:sym typeface="Calibri"/>
                        </a:rPr>
                        <a:t>U$D 2.000,00</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000"/>
                        <a:buFont typeface="Calibri"/>
                        <a:buNone/>
                      </a:pPr>
                      <a:r>
                        <a:rPr lang="pt-BR" sz="1000" b="1" u="none" strike="noStrike" cap="none">
                          <a:solidFill>
                            <a:schemeClr val="lt1"/>
                          </a:solidFill>
                          <a:latin typeface="Calibri"/>
                          <a:ea typeface="Calibri"/>
                          <a:cs typeface="Calibri"/>
                          <a:sym typeface="Calibri"/>
                        </a:rPr>
                        <a:t>U$D 2.000,00</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000"/>
                        <a:buFont typeface="Calibri"/>
                        <a:buNone/>
                      </a:pPr>
                      <a:r>
                        <a:rPr lang="pt-BR" sz="1000" b="1" u="none" strike="noStrike" cap="none">
                          <a:solidFill>
                            <a:schemeClr val="lt1"/>
                          </a:solidFill>
                          <a:latin typeface="Calibri"/>
                          <a:ea typeface="Calibri"/>
                          <a:cs typeface="Calibri"/>
                          <a:sym typeface="Calibri"/>
                        </a:rPr>
                        <a:t>U$D 2.000,00</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52000">
                <a:tc>
                  <a:txBody>
                    <a:bodyPr/>
                    <a:lstStyle/>
                    <a:p>
                      <a:pPr marL="0" marR="0" lvl="0" indent="0" algn="l"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Hospedagem de Acompanhante</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U$D 200,00 </a:t>
                      </a:r>
                      <a:r>
                        <a:rPr lang="pt-BR" sz="900" b="1" u="none" strike="noStrike" cap="none">
                          <a:solidFill>
                            <a:srgbClr val="595959"/>
                          </a:solidFill>
                          <a:latin typeface="Calibri"/>
                          <a:ea typeface="Calibri"/>
                          <a:cs typeface="Calibri"/>
                          <a:sym typeface="Calibri"/>
                        </a:rPr>
                        <a:t>(por diária)</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rgbClr val="595959"/>
                          </a:solidFill>
                          <a:latin typeface="Calibri"/>
                          <a:ea typeface="Calibri"/>
                          <a:cs typeface="Calibri"/>
                          <a:sym typeface="Calibri"/>
                        </a:rPr>
                        <a:t>U$D 500,00 </a:t>
                      </a:r>
                      <a:r>
                        <a:rPr lang="pt-BR" sz="900" b="1" u="none" strike="noStrike" cap="none">
                          <a:solidFill>
                            <a:srgbClr val="595959"/>
                          </a:solidFill>
                          <a:latin typeface="Calibri"/>
                          <a:ea typeface="Calibri"/>
                          <a:cs typeface="Calibri"/>
                          <a:sym typeface="Calibri"/>
                        </a:rPr>
                        <a:t>(por diária)</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rgbClr val="595959"/>
                          </a:solidFill>
                          <a:latin typeface="Calibri"/>
                          <a:ea typeface="Calibri"/>
                          <a:cs typeface="Calibri"/>
                          <a:sym typeface="Calibri"/>
                        </a:rPr>
                        <a:t>U$D 1.000,00 </a:t>
                      </a:r>
                      <a:r>
                        <a:rPr lang="pt-BR" sz="900" b="1" u="none" strike="noStrike" cap="none">
                          <a:solidFill>
                            <a:srgbClr val="595959"/>
                          </a:solidFill>
                          <a:latin typeface="Calibri"/>
                          <a:ea typeface="Calibri"/>
                          <a:cs typeface="Calibri"/>
                          <a:sym typeface="Calibri"/>
                        </a:rPr>
                        <a:t>(por diária)</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70000">
                <a:tc>
                  <a:txBody>
                    <a:bodyPr/>
                    <a:lstStyle/>
                    <a:p>
                      <a:pPr marL="0" marR="0" lvl="0" indent="0" algn="l" rtl="0">
                        <a:lnSpc>
                          <a:spcPct val="100000"/>
                        </a:lnSpc>
                        <a:spcBef>
                          <a:spcPts val="0"/>
                        </a:spcBef>
                        <a:spcAft>
                          <a:spcPts val="0"/>
                        </a:spcAft>
                        <a:buClr>
                          <a:schemeClr val="lt1"/>
                        </a:buClr>
                        <a:buSzPts val="1000"/>
                        <a:buFont typeface="Calibri"/>
                        <a:buNone/>
                      </a:pPr>
                      <a:r>
                        <a:rPr lang="pt-BR" sz="1000" b="1" u="none" strike="noStrike" cap="none">
                          <a:solidFill>
                            <a:schemeClr val="lt1"/>
                          </a:solidFill>
                          <a:latin typeface="Calibri"/>
                          <a:ea typeface="Calibri"/>
                          <a:cs typeface="Calibri"/>
                          <a:sym typeface="Calibri"/>
                        </a:rPr>
                        <a:t>Retorno de Menores</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chemeClr val="lt1"/>
                          </a:solidFill>
                          <a:latin typeface="Calibri"/>
                          <a:ea typeface="Calibri"/>
                          <a:cs typeface="Calibri"/>
                          <a:sym typeface="Calibri"/>
                        </a:rPr>
                        <a:t>U$D 2.000,00</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000"/>
                        <a:buFont typeface="Calibri"/>
                        <a:buNone/>
                      </a:pPr>
                      <a:r>
                        <a:rPr lang="pt-BR" sz="1000" b="1" u="none" strike="noStrike" cap="none">
                          <a:solidFill>
                            <a:schemeClr val="lt1"/>
                          </a:solidFill>
                          <a:latin typeface="Calibri"/>
                          <a:ea typeface="Calibri"/>
                          <a:cs typeface="Calibri"/>
                          <a:sym typeface="Calibri"/>
                        </a:rPr>
                        <a:t>U$D 2.000,00</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000"/>
                        <a:buFont typeface="Calibri"/>
                        <a:buNone/>
                      </a:pPr>
                      <a:r>
                        <a:rPr lang="pt-BR" sz="1000" b="1" u="none" strike="noStrike" cap="none">
                          <a:solidFill>
                            <a:schemeClr val="lt1"/>
                          </a:solidFill>
                          <a:latin typeface="Calibri"/>
                          <a:ea typeface="Calibri"/>
                          <a:cs typeface="Calibri"/>
                          <a:sym typeface="Calibri"/>
                        </a:rPr>
                        <a:t>U$D 2.000,00</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52000">
                <a:tc>
                  <a:txBody>
                    <a:bodyPr/>
                    <a:lstStyle/>
                    <a:p>
                      <a:pPr marL="0" marR="0" lvl="0" indent="0" algn="l"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Retorno do Segurado</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U$D 600,00</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rgbClr val="595959"/>
                          </a:solidFill>
                          <a:latin typeface="Calibri"/>
                          <a:ea typeface="Calibri"/>
                          <a:cs typeface="Calibri"/>
                          <a:sym typeface="Calibri"/>
                        </a:rPr>
                        <a:t>U$D 600,00</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rgbClr val="595959"/>
                          </a:solidFill>
                          <a:latin typeface="Calibri"/>
                          <a:ea typeface="Calibri"/>
                          <a:cs typeface="Calibri"/>
                          <a:sym typeface="Calibri"/>
                        </a:rPr>
                        <a:t>U$D 600,00</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70000">
                <a:tc>
                  <a:txBody>
                    <a:bodyPr/>
                    <a:lstStyle/>
                    <a:p>
                      <a:pPr marL="0" marR="0" lvl="0" indent="0" algn="l" rtl="0">
                        <a:lnSpc>
                          <a:spcPct val="100000"/>
                        </a:lnSpc>
                        <a:spcBef>
                          <a:spcPts val="0"/>
                        </a:spcBef>
                        <a:spcAft>
                          <a:spcPts val="0"/>
                        </a:spcAft>
                        <a:buClr>
                          <a:schemeClr val="lt1"/>
                        </a:buClr>
                        <a:buSzPts val="1000"/>
                        <a:buFont typeface="Calibri"/>
                        <a:buNone/>
                      </a:pPr>
                      <a:r>
                        <a:rPr lang="pt-BR" sz="1000" b="1" u="none" strike="noStrike" cap="none">
                          <a:solidFill>
                            <a:schemeClr val="lt1"/>
                          </a:solidFill>
                          <a:latin typeface="Calibri"/>
                          <a:ea typeface="Calibri"/>
                          <a:cs typeface="Calibri"/>
                          <a:sym typeface="Calibri"/>
                        </a:rPr>
                        <a:t>Retorno de Acompanhantes</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chemeClr val="lt1"/>
                          </a:solidFill>
                          <a:latin typeface="Calibri"/>
                          <a:ea typeface="Calibri"/>
                          <a:cs typeface="Calibri"/>
                          <a:sym typeface="Calibri"/>
                        </a:rPr>
                        <a:t>U$D 2.000,00</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000"/>
                        <a:buFont typeface="Calibri"/>
                        <a:buNone/>
                      </a:pPr>
                      <a:r>
                        <a:rPr lang="pt-BR" sz="1000" b="1" u="none" strike="noStrike" cap="none">
                          <a:solidFill>
                            <a:schemeClr val="lt1"/>
                          </a:solidFill>
                          <a:latin typeface="Calibri"/>
                          <a:ea typeface="Calibri"/>
                          <a:cs typeface="Calibri"/>
                          <a:sym typeface="Calibri"/>
                        </a:rPr>
                        <a:t>U$D 2.000,00</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000"/>
                        <a:buFont typeface="Calibri"/>
                        <a:buNone/>
                      </a:pPr>
                      <a:r>
                        <a:rPr lang="pt-BR" sz="1000" b="1" u="none" strike="noStrike" cap="none">
                          <a:solidFill>
                            <a:schemeClr val="lt1"/>
                          </a:solidFill>
                          <a:latin typeface="Calibri"/>
                          <a:ea typeface="Calibri"/>
                          <a:cs typeface="Calibri"/>
                          <a:sym typeface="Calibri"/>
                        </a:rPr>
                        <a:t>U$D 2.000,00</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52000">
                <a:tc>
                  <a:txBody>
                    <a:bodyPr/>
                    <a:lstStyle/>
                    <a:p>
                      <a:pPr marL="0" marR="0" lvl="0" indent="0" algn="l"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Despesas Jurídicas</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rgbClr val="595959"/>
                          </a:solidFill>
                          <a:latin typeface="Calibri"/>
                          <a:ea typeface="Calibri"/>
                          <a:cs typeface="Calibri"/>
                          <a:sym typeface="Calibri"/>
                        </a:rPr>
                        <a:t>U$D 1.000,00</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U$D 2.000,00</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U$D 6.000,00</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70000">
                <a:tc>
                  <a:txBody>
                    <a:bodyPr/>
                    <a:lstStyle/>
                    <a:p>
                      <a:pPr marL="0" marR="0" lvl="0" indent="0" algn="l" rtl="0">
                        <a:lnSpc>
                          <a:spcPct val="100000"/>
                        </a:lnSpc>
                        <a:spcBef>
                          <a:spcPts val="0"/>
                        </a:spcBef>
                        <a:spcAft>
                          <a:spcPts val="0"/>
                        </a:spcAft>
                        <a:buClr>
                          <a:schemeClr val="lt1"/>
                        </a:buClr>
                        <a:buSzPts val="1000"/>
                        <a:buFont typeface="Calibri"/>
                        <a:buNone/>
                      </a:pPr>
                      <a:r>
                        <a:rPr lang="pt-BR" sz="1000" b="1" u="none" strike="noStrike" cap="none">
                          <a:solidFill>
                            <a:schemeClr val="lt1"/>
                          </a:solidFill>
                          <a:latin typeface="Calibri"/>
                          <a:ea typeface="Calibri"/>
                          <a:cs typeface="Calibri"/>
                          <a:sym typeface="Calibri"/>
                        </a:rPr>
                        <a:t>Traslado Médico</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chemeClr val="lt1"/>
                          </a:solidFill>
                          <a:latin typeface="Calibri"/>
                          <a:ea typeface="Calibri"/>
                          <a:cs typeface="Calibri"/>
                          <a:sym typeface="Calibri"/>
                        </a:rPr>
                        <a:t>U$D 30.000,00</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000"/>
                        <a:buFont typeface="Calibri"/>
                        <a:buNone/>
                      </a:pPr>
                      <a:r>
                        <a:rPr lang="pt-BR" sz="1000" b="1" u="none" strike="noStrike" cap="none">
                          <a:solidFill>
                            <a:schemeClr val="lt1"/>
                          </a:solidFill>
                          <a:latin typeface="Calibri"/>
                          <a:ea typeface="Calibri"/>
                          <a:cs typeface="Calibri"/>
                          <a:sym typeface="Calibri"/>
                        </a:rPr>
                        <a:t>U$D 50.000,00</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000"/>
                        <a:buFont typeface="Calibri"/>
                        <a:buNone/>
                      </a:pPr>
                      <a:r>
                        <a:rPr lang="pt-BR" sz="1000" b="1" u="none" strike="noStrike" cap="none">
                          <a:solidFill>
                            <a:schemeClr val="lt1"/>
                          </a:solidFill>
                          <a:latin typeface="Calibri"/>
                          <a:ea typeface="Calibri"/>
                          <a:cs typeface="Calibri"/>
                          <a:sym typeface="Calibri"/>
                        </a:rPr>
                        <a:t>U$D 80.000,00</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252000">
                <a:tc>
                  <a:txBody>
                    <a:bodyPr/>
                    <a:lstStyle/>
                    <a:p>
                      <a:pPr marL="0" marR="0" lvl="0" indent="0" algn="l"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Regresso Sanitário</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rgbClr val="595959"/>
                          </a:solidFill>
                          <a:latin typeface="Calibri"/>
                          <a:ea typeface="Calibri"/>
                          <a:cs typeface="Calibri"/>
                          <a:sym typeface="Calibri"/>
                        </a:rPr>
                        <a:t>U$D 10.000,00</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U$D 50.000,00</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U$D 80.000,00</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270000">
                <a:tc>
                  <a:txBody>
                    <a:bodyPr/>
                    <a:lstStyle/>
                    <a:p>
                      <a:pPr marL="0" marR="0" lvl="0" indent="0" algn="l" rtl="0">
                        <a:lnSpc>
                          <a:spcPct val="100000"/>
                        </a:lnSpc>
                        <a:spcBef>
                          <a:spcPts val="0"/>
                        </a:spcBef>
                        <a:spcAft>
                          <a:spcPts val="0"/>
                        </a:spcAft>
                        <a:buClr>
                          <a:schemeClr val="lt1"/>
                        </a:buClr>
                        <a:buSzPts val="1000"/>
                        <a:buFont typeface="Calibri"/>
                        <a:buNone/>
                      </a:pPr>
                      <a:r>
                        <a:rPr lang="pt-BR" sz="1000" b="1" u="none" strike="noStrike" cap="none">
                          <a:solidFill>
                            <a:schemeClr val="lt1"/>
                          </a:solidFill>
                          <a:latin typeface="Calibri"/>
                          <a:ea typeface="Calibri"/>
                          <a:cs typeface="Calibri"/>
                          <a:sym typeface="Calibri"/>
                        </a:rPr>
                        <a:t>Traslado de Corpo</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chemeClr val="lt1"/>
                          </a:solidFill>
                          <a:latin typeface="Calibri"/>
                          <a:ea typeface="Calibri"/>
                          <a:cs typeface="Calibri"/>
                          <a:sym typeface="Calibri"/>
                        </a:rPr>
                        <a:t>U$D 10.000,00</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000"/>
                        <a:buFont typeface="Calibri"/>
                        <a:buNone/>
                      </a:pPr>
                      <a:r>
                        <a:rPr lang="pt-BR" sz="1000" b="1" u="none" strike="noStrike" cap="none">
                          <a:solidFill>
                            <a:schemeClr val="lt1"/>
                          </a:solidFill>
                          <a:latin typeface="Calibri"/>
                          <a:ea typeface="Calibri"/>
                          <a:cs typeface="Calibri"/>
                          <a:sym typeface="Calibri"/>
                        </a:rPr>
                        <a:t>U$D 50.000,00</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000"/>
                        <a:buFont typeface="Calibri"/>
                        <a:buNone/>
                      </a:pPr>
                      <a:r>
                        <a:rPr lang="pt-BR" sz="1000" b="1" u="none" strike="noStrike" cap="none">
                          <a:solidFill>
                            <a:schemeClr val="lt1"/>
                          </a:solidFill>
                          <a:latin typeface="Calibri"/>
                          <a:ea typeface="Calibri"/>
                          <a:cs typeface="Calibri"/>
                          <a:sym typeface="Calibri"/>
                        </a:rPr>
                        <a:t>U$D 80.000,00</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252000">
                <a:tc>
                  <a:txBody>
                    <a:bodyPr/>
                    <a:lstStyle/>
                    <a:p>
                      <a:pPr marL="0" marR="0" lvl="0" indent="0" algn="l"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Funeral</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rgbClr val="595959"/>
                          </a:solidFill>
                          <a:latin typeface="Calibri"/>
                          <a:ea typeface="Calibri"/>
                          <a:cs typeface="Calibri"/>
                          <a:sym typeface="Calibri"/>
                        </a:rPr>
                        <a:t>U$D 3.000,00</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U$D 5.000,00</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U$D 8.000,00</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r h="270000">
                <a:tc>
                  <a:txBody>
                    <a:bodyPr/>
                    <a:lstStyle/>
                    <a:p>
                      <a:pPr marL="0" marR="0" lvl="0" indent="0" algn="l" rtl="0">
                        <a:lnSpc>
                          <a:spcPct val="100000"/>
                        </a:lnSpc>
                        <a:spcBef>
                          <a:spcPts val="0"/>
                        </a:spcBef>
                        <a:spcAft>
                          <a:spcPts val="0"/>
                        </a:spcAft>
                        <a:buClr>
                          <a:schemeClr val="lt1"/>
                        </a:buClr>
                        <a:buSzPts val="1000"/>
                        <a:buFont typeface="Calibri"/>
                        <a:buNone/>
                      </a:pPr>
                      <a:r>
                        <a:rPr lang="pt-BR" sz="1000" b="1" u="none" strike="noStrike" cap="none">
                          <a:solidFill>
                            <a:schemeClr val="lt1"/>
                          </a:solidFill>
                          <a:latin typeface="Calibri"/>
                          <a:ea typeface="Calibri"/>
                          <a:cs typeface="Calibri"/>
                          <a:sym typeface="Calibri"/>
                        </a:rPr>
                        <a:t>Interrupção de Viagem</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000"/>
                        <a:buFont typeface="Calibri"/>
                        <a:buNone/>
                      </a:pPr>
                      <a:r>
                        <a:rPr lang="pt-BR" sz="1000" b="1" u="none" strike="noStrike" cap="none">
                          <a:solidFill>
                            <a:schemeClr val="lt1"/>
                          </a:solidFill>
                          <a:latin typeface="Calibri"/>
                          <a:ea typeface="Calibri"/>
                          <a:cs typeface="Calibri"/>
                          <a:sym typeface="Calibri"/>
                        </a:rPr>
                        <a:t>U$D 600,00</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chemeClr val="lt1"/>
                          </a:solidFill>
                          <a:latin typeface="Calibri"/>
                          <a:ea typeface="Calibri"/>
                          <a:cs typeface="Calibri"/>
                          <a:sym typeface="Calibri"/>
                        </a:rPr>
                        <a:t>U$D 600,00</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chemeClr val="lt1"/>
                          </a:solidFill>
                          <a:latin typeface="Calibri"/>
                          <a:ea typeface="Calibri"/>
                          <a:cs typeface="Calibri"/>
                          <a:sym typeface="Calibri"/>
                        </a:rPr>
                        <a:t>U$D 600,00</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5"/>
                  </a:ext>
                </a:extLst>
              </a:tr>
              <a:tr h="252000">
                <a:tc>
                  <a:txBody>
                    <a:bodyPr/>
                    <a:lstStyle/>
                    <a:p>
                      <a:pPr marL="0" marR="0" lvl="0" indent="0" algn="l"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Localização de Bagagem</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rgbClr val="595959"/>
                          </a:solidFill>
                          <a:latin typeface="Calibri"/>
                          <a:ea typeface="Calibri"/>
                          <a:cs typeface="Calibri"/>
                          <a:sym typeface="Calibri"/>
                        </a:rPr>
                        <a:t>Serviço</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rgbClr val="595959"/>
                          </a:solidFill>
                          <a:latin typeface="Calibri"/>
                          <a:ea typeface="Calibri"/>
                          <a:cs typeface="Calibri"/>
                          <a:sym typeface="Calibri"/>
                        </a:rPr>
                        <a:t>Serviço</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rgbClr val="595959"/>
                          </a:solidFill>
                          <a:latin typeface="Calibri"/>
                          <a:ea typeface="Calibri"/>
                          <a:cs typeface="Calibri"/>
                          <a:sym typeface="Calibri"/>
                        </a:rPr>
                        <a:t>Serviço</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6"/>
                  </a:ext>
                </a:extLst>
              </a:tr>
              <a:tr h="270000">
                <a:tc>
                  <a:txBody>
                    <a:bodyPr/>
                    <a:lstStyle/>
                    <a:p>
                      <a:pPr marL="0" marR="0" lvl="0" indent="0" algn="l" rtl="0">
                        <a:lnSpc>
                          <a:spcPct val="100000"/>
                        </a:lnSpc>
                        <a:spcBef>
                          <a:spcPts val="0"/>
                        </a:spcBef>
                        <a:spcAft>
                          <a:spcPts val="0"/>
                        </a:spcAft>
                        <a:buClr>
                          <a:schemeClr val="lt1"/>
                        </a:buClr>
                        <a:buSzPts val="1000"/>
                        <a:buFont typeface="Calibri"/>
                        <a:buNone/>
                      </a:pPr>
                      <a:r>
                        <a:rPr lang="pt-BR" sz="1000" b="1" u="none" strike="noStrike" cap="none">
                          <a:solidFill>
                            <a:schemeClr val="lt1"/>
                          </a:solidFill>
                          <a:latin typeface="Calibri"/>
                          <a:ea typeface="Calibri"/>
                          <a:cs typeface="Calibri"/>
                          <a:sym typeface="Calibri"/>
                        </a:rPr>
                        <a:t>Transmissão de Mensagens Urgentes</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chemeClr val="lt1"/>
                          </a:solidFill>
                          <a:latin typeface="Calibri"/>
                          <a:ea typeface="Calibri"/>
                          <a:cs typeface="Calibri"/>
                          <a:sym typeface="Calibri"/>
                        </a:rPr>
                        <a:t>Serviço</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chemeClr val="lt1"/>
                          </a:solidFill>
                          <a:latin typeface="Calibri"/>
                          <a:ea typeface="Calibri"/>
                          <a:cs typeface="Calibri"/>
                          <a:sym typeface="Calibri"/>
                        </a:rPr>
                        <a:t>Serviço</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chemeClr val="lt1"/>
                          </a:solidFill>
                          <a:latin typeface="Calibri"/>
                          <a:ea typeface="Calibri"/>
                          <a:cs typeface="Calibri"/>
                          <a:sym typeface="Calibri"/>
                        </a:rPr>
                        <a:t>Serviço</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7"/>
                  </a:ext>
                </a:extLst>
              </a:tr>
              <a:tr h="252000">
                <a:tc>
                  <a:txBody>
                    <a:bodyPr/>
                    <a:lstStyle/>
                    <a:p>
                      <a:pPr marL="0" marR="0" lvl="0" indent="0" algn="l"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Orientação em Caso de Perda de Documentos</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rgbClr val="595959"/>
                          </a:solidFill>
                          <a:latin typeface="Calibri"/>
                          <a:ea typeface="Calibri"/>
                          <a:cs typeface="Calibri"/>
                          <a:sym typeface="Calibri"/>
                        </a:rPr>
                        <a:t>Serviço</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rgbClr val="595959"/>
                          </a:solidFill>
                          <a:latin typeface="Calibri"/>
                          <a:ea typeface="Calibri"/>
                          <a:cs typeface="Calibri"/>
                          <a:sym typeface="Calibri"/>
                        </a:rPr>
                        <a:t>Serviço</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rgbClr val="595959"/>
                          </a:solidFill>
                          <a:latin typeface="Calibri"/>
                          <a:ea typeface="Calibri"/>
                          <a:cs typeface="Calibri"/>
                          <a:sym typeface="Calibri"/>
                        </a:rPr>
                        <a:t>Serviço</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8"/>
                  </a:ext>
                </a:extLst>
              </a:tr>
              <a:tr h="270000">
                <a:tc>
                  <a:txBody>
                    <a:bodyPr/>
                    <a:lstStyle/>
                    <a:p>
                      <a:pPr marL="0" marR="0" lvl="0" indent="0" algn="l" rtl="0">
                        <a:lnSpc>
                          <a:spcPct val="100000"/>
                        </a:lnSpc>
                        <a:spcBef>
                          <a:spcPts val="0"/>
                        </a:spcBef>
                        <a:spcAft>
                          <a:spcPts val="0"/>
                        </a:spcAft>
                        <a:buClr>
                          <a:schemeClr val="lt1"/>
                        </a:buClr>
                        <a:buSzPts val="1000"/>
                        <a:buFont typeface="Calibri"/>
                        <a:buNone/>
                      </a:pPr>
                      <a:r>
                        <a:rPr lang="pt-BR" sz="1000" b="1" u="none" strike="noStrike" cap="none">
                          <a:solidFill>
                            <a:schemeClr val="lt1"/>
                          </a:solidFill>
                          <a:latin typeface="Calibri"/>
                          <a:ea typeface="Calibri"/>
                          <a:cs typeface="Calibri"/>
                          <a:sym typeface="Calibri"/>
                        </a:rPr>
                        <a:t>Concierge</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chemeClr val="lt1"/>
                          </a:solidFill>
                          <a:latin typeface="Calibri"/>
                          <a:ea typeface="Calibri"/>
                          <a:cs typeface="Calibri"/>
                          <a:sym typeface="Calibri"/>
                        </a:rPr>
                        <a:t>Serviço</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chemeClr val="lt1"/>
                          </a:solidFill>
                          <a:latin typeface="Calibri"/>
                          <a:ea typeface="Calibri"/>
                          <a:cs typeface="Calibri"/>
                          <a:sym typeface="Calibri"/>
                        </a:rPr>
                        <a:t>Serviço</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1E64"/>
                        </a:buClr>
                        <a:buSzPts val="650"/>
                        <a:buFont typeface="Arial"/>
                        <a:buNone/>
                      </a:pPr>
                      <a:r>
                        <a:rPr lang="pt-BR" sz="1000" b="1" u="none" strike="noStrike" cap="none">
                          <a:solidFill>
                            <a:schemeClr val="lt1"/>
                          </a:solidFill>
                          <a:latin typeface="Calibri"/>
                          <a:ea typeface="Calibri"/>
                          <a:cs typeface="Calibri"/>
                          <a:sym typeface="Calibri"/>
                        </a:rPr>
                        <a:t>Serviço</a:t>
                      </a:r>
                      <a:endParaRPr sz="1000" b="1" u="none" strike="noStrike" cap="none">
                        <a:solidFill>
                          <a:schemeClr val="lt1"/>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9"/>
                  </a:ext>
                </a:extLst>
              </a:tr>
              <a:tr h="270000">
                <a:tc>
                  <a:txBody>
                    <a:bodyPr/>
                    <a:lstStyle/>
                    <a:p>
                      <a:pPr marL="0" marR="0" lvl="0" indent="0" algn="l"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Telemedicina no Exterior</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Serviço</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Serviço</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595959"/>
                        </a:buClr>
                        <a:buSzPts val="1000"/>
                        <a:buFont typeface="Calibri"/>
                        <a:buNone/>
                      </a:pPr>
                      <a:r>
                        <a:rPr lang="pt-BR" sz="1000" b="1" u="none" strike="noStrike" cap="none">
                          <a:solidFill>
                            <a:srgbClr val="595959"/>
                          </a:solidFill>
                          <a:latin typeface="Calibri"/>
                          <a:ea typeface="Calibri"/>
                          <a:cs typeface="Calibri"/>
                          <a:sym typeface="Calibri"/>
                        </a:rPr>
                        <a:t>Serviço</a:t>
                      </a:r>
                      <a:endParaRPr sz="1000" b="1" u="none" strike="noStrike" cap="none">
                        <a:solidFill>
                          <a:srgbClr val="595959"/>
                        </a:solidFill>
                        <a:latin typeface="Calibri"/>
                        <a:ea typeface="Calibri"/>
                        <a:cs typeface="Calibri"/>
                        <a:sym typeface="Calibri"/>
                      </a:endParaRPr>
                    </a:p>
                  </a:txBody>
                  <a:tcPr marL="62675" marR="62675" marT="31325" marB="31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0"/>
                  </a:ext>
                </a:extLst>
              </a:tr>
            </a:tbl>
          </a:graphicData>
        </a:graphic>
      </p:graphicFrame>
      <p:sp>
        <p:nvSpPr>
          <p:cNvPr id="1430" name="Google Shape;1430;p6"/>
          <p:cNvSpPr txBox="1"/>
          <p:nvPr/>
        </p:nvSpPr>
        <p:spPr>
          <a:xfrm>
            <a:off x="1044393" y="223108"/>
            <a:ext cx="5075582" cy="7584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pt-BR" sz="2800" b="1" i="0" u="none" strike="noStrike" cap="none">
                <a:solidFill>
                  <a:schemeClr val="lt1"/>
                </a:solidFill>
                <a:latin typeface="Calibri"/>
                <a:ea typeface="Calibri"/>
                <a:cs typeface="Calibri"/>
                <a:sym typeface="Calibri"/>
              </a:rPr>
              <a:t>Seguro Viagem - Internacional</a:t>
            </a:r>
            <a:endParaRPr sz="14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r>
              <a:rPr lang="pt-BR" sz="1400" b="0" i="0" u="none" strike="noStrike" cap="none">
                <a:solidFill>
                  <a:schemeClr val="lt1"/>
                </a:solidFill>
                <a:latin typeface="Calibri"/>
                <a:ea typeface="Calibri"/>
                <a:cs typeface="Calibri"/>
                <a:sym typeface="Calibri"/>
              </a:rPr>
              <a:t>(a partir do Especial 100)</a:t>
            </a:r>
            <a:endParaRPr sz="1400" b="0" i="0" u="none" strike="noStrike" cap="none">
              <a:solidFill>
                <a:srgbClr val="000000"/>
              </a:solidFill>
              <a:latin typeface="Calibri"/>
              <a:ea typeface="Calibri"/>
              <a:cs typeface="Calibri"/>
              <a:sym typeface="Calibri"/>
            </a:endParaRPr>
          </a:p>
        </p:txBody>
      </p:sp>
      <p:grpSp>
        <p:nvGrpSpPr>
          <p:cNvPr id="1431" name="Google Shape;1431;p6"/>
          <p:cNvGrpSpPr/>
          <p:nvPr/>
        </p:nvGrpSpPr>
        <p:grpSpPr>
          <a:xfrm>
            <a:off x="290089" y="464400"/>
            <a:ext cx="603303" cy="180000"/>
            <a:chOff x="3270651" y="550551"/>
            <a:chExt cx="603303" cy="180000"/>
          </a:xfrm>
        </p:grpSpPr>
        <p:pic>
          <p:nvPicPr>
            <p:cNvPr id="1432" name="Google Shape;1432;p6" descr="Forma&#10;&#10;Descrição gerada automaticamente"/>
            <p:cNvPicPr preferRelativeResize="0"/>
            <p:nvPr/>
          </p:nvPicPr>
          <p:blipFill rotWithShape="1">
            <a:blip r:embed="rId3">
              <a:alphaModFix/>
            </a:blip>
            <a:srcRect/>
            <a:stretch/>
          </p:blipFill>
          <p:spPr>
            <a:xfrm>
              <a:off x="3457687" y="550551"/>
              <a:ext cx="191027" cy="180000"/>
            </a:xfrm>
            <a:prstGeom prst="rect">
              <a:avLst/>
            </a:prstGeom>
            <a:noFill/>
            <a:ln>
              <a:noFill/>
            </a:ln>
          </p:spPr>
        </p:pic>
        <p:pic>
          <p:nvPicPr>
            <p:cNvPr id="1433" name="Google Shape;1433;p6" descr="Forma, Círculo&#10;&#10;Descrição gerada automaticamente"/>
            <p:cNvPicPr preferRelativeResize="0"/>
            <p:nvPr/>
          </p:nvPicPr>
          <p:blipFill rotWithShape="1">
            <a:blip r:embed="rId4">
              <a:alphaModFix/>
            </a:blip>
            <a:srcRect/>
            <a:stretch/>
          </p:blipFill>
          <p:spPr>
            <a:xfrm>
              <a:off x="3270651" y="567302"/>
              <a:ext cx="152823" cy="144000"/>
            </a:xfrm>
            <a:prstGeom prst="rect">
              <a:avLst/>
            </a:prstGeom>
            <a:noFill/>
            <a:ln>
              <a:noFill/>
            </a:ln>
          </p:spPr>
        </p:pic>
        <p:pic>
          <p:nvPicPr>
            <p:cNvPr id="1434" name="Google Shape;1434;p6" descr="Ícone&#10;&#10;Descrição gerada automaticamente"/>
            <p:cNvPicPr preferRelativeResize="0"/>
            <p:nvPr/>
          </p:nvPicPr>
          <p:blipFill rotWithShape="1">
            <a:blip r:embed="rId5">
              <a:alphaModFix/>
            </a:blip>
            <a:srcRect/>
            <a:stretch/>
          </p:blipFill>
          <p:spPr>
            <a:xfrm>
              <a:off x="3682927" y="550551"/>
              <a:ext cx="191027" cy="180000"/>
            </a:xfrm>
            <a:prstGeom prst="rect">
              <a:avLst/>
            </a:prstGeom>
            <a:noFill/>
            <a:ln>
              <a:noFill/>
            </a:ln>
          </p:spPr>
        </p:pic>
      </p:grpSp>
      <p:grpSp>
        <p:nvGrpSpPr>
          <p:cNvPr id="1435" name="Google Shape;1435;p6"/>
          <p:cNvGrpSpPr/>
          <p:nvPr/>
        </p:nvGrpSpPr>
        <p:grpSpPr>
          <a:xfrm>
            <a:off x="9060021" y="3099325"/>
            <a:ext cx="2917360" cy="935426"/>
            <a:chOff x="9059227" y="3592477"/>
            <a:chExt cx="2917360" cy="935426"/>
          </a:xfrm>
        </p:grpSpPr>
        <p:sp>
          <p:nvSpPr>
            <p:cNvPr id="1436" name="Google Shape;1436;p6"/>
            <p:cNvSpPr txBox="1"/>
            <p:nvPr/>
          </p:nvSpPr>
          <p:spPr>
            <a:xfrm>
              <a:off x="9529027" y="3592477"/>
              <a:ext cx="2437371"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pt-BR" sz="1100" b="0" i="0" u="none" strike="noStrike" cap="none">
                  <a:solidFill>
                    <a:schemeClr val="lt1"/>
                  </a:solidFill>
                  <a:latin typeface="Calibri"/>
                  <a:ea typeface="Calibri"/>
                  <a:cs typeface="Calibri"/>
                  <a:sym typeface="Calibri"/>
                </a:rPr>
                <a:t>Emitir a apólice pelo Saúde Online, com 10 dias de antecedência à viagem.</a:t>
              </a:r>
              <a:endParaRPr sz="1400" b="0" i="0" u="none" strike="noStrike" cap="none">
                <a:solidFill>
                  <a:srgbClr val="000000"/>
                </a:solidFill>
                <a:latin typeface="Calibri"/>
                <a:ea typeface="Calibri"/>
                <a:cs typeface="Calibri"/>
                <a:sym typeface="Calibri"/>
              </a:endParaRPr>
            </a:p>
          </p:txBody>
        </p:sp>
        <p:pic>
          <p:nvPicPr>
            <p:cNvPr id="1437" name="Google Shape;1437;p6"/>
            <p:cNvPicPr preferRelativeResize="0"/>
            <p:nvPr/>
          </p:nvPicPr>
          <p:blipFill rotWithShape="1">
            <a:blip r:embed="rId6">
              <a:alphaModFix/>
            </a:blip>
            <a:srcRect/>
            <a:stretch/>
          </p:blipFill>
          <p:spPr>
            <a:xfrm>
              <a:off x="9059227" y="4167903"/>
              <a:ext cx="435600" cy="360000"/>
            </a:xfrm>
            <a:prstGeom prst="rect">
              <a:avLst/>
            </a:prstGeom>
            <a:noFill/>
            <a:ln>
              <a:noFill/>
            </a:ln>
          </p:spPr>
        </p:pic>
        <p:pic>
          <p:nvPicPr>
            <p:cNvPr id="1438" name="Google Shape;1438;p6"/>
            <p:cNvPicPr preferRelativeResize="0"/>
            <p:nvPr/>
          </p:nvPicPr>
          <p:blipFill rotWithShape="1">
            <a:blip r:embed="rId7">
              <a:alphaModFix/>
            </a:blip>
            <a:srcRect/>
            <a:stretch/>
          </p:blipFill>
          <p:spPr>
            <a:xfrm>
              <a:off x="9059227" y="3623517"/>
              <a:ext cx="435600" cy="360000"/>
            </a:xfrm>
            <a:prstGeom prst="rect">
              <a:avLst/>
            </a:prstGeom>
            <a:noFill/>
            <a:ln>
              <a:noFill/>
            </a:ln>
          </p:spPr>
        </p:pic>
        <p:sp>
          <p:nvSpPr>
            <p:cNvPr id="1439" name="Google Shape;1439;p6"/>
            <p:cNvSpPr txBox="1"/>
            <p:nvPr/>
          </p:nvSpPr>
          <p:spPr>
            <a:xfrm>
              <a:off x="9539216" y="4227392"/>
              <a:ext cx="2437371" cy="26157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pt-BR" sz="1100" b="0" i="0" u="none" strike="noStrike" cap="none">
                  <a:solidFill>
                    <a:schemeClr val="lt1"/>
                  </a:solidFill>
                  <a:latin typeface="Calibri"/>
                  <a:ea typeface="Calibri"/>
                  <a:cs typeface="Calibri"/>
                  <a:sym typeface="Calibri"/>
                </a:rPr>
                <a:t>Apólice enviada por e-mail.</a:t>
              </a:r>
              <a:endParaRPr sz="1400" b="0" i="0" u="none" strike="noStrike" cap="none">
                <a:solidFill>
                  <a:srgbClr val="000000"/>
                </a:solidFill>
                <a:latin typeface="Calibri"/>
                <a:ea typeface="Calibri"/>
                <a:cs typeface="Calibri"/>
                <a:sym typeface="Calibri"/>
              </a:endParaRPr>
            </a:p>
          </p:txBody>
        </p:sp>
      </p:grpSp>
      <p:sp>
        <p:nvSpPr>
          <p:cNvPr id="1440" name="Google Shape;1440;p6"/>
          <p:cNvSpPr txBox="1"/>
          <p:nvPr/>
        </p:nvSpPr>
        <p:spPr>
          <a:xfrm>
            <a:off x="9540010" y="4851741"/>
            <a:ext cx="2437371" cy="26157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pt-BR" sz="1100" b="0" i="0" u="none" strike="noStrike" cap="none">
                <a:solidFill>
                  <a:schemeClr val="lt1"/>
                </a:solidFill>
                <a:latin typeface="Calibri"/>
                <a:ea typeface="Calibri"/>
                <a:cs typeface="Calibri"/>
                <a:sym typeface="Calibri"/>
              </a:rPr>
              <a:t>Viagens Aéreas</a:t>
            </a:r>
            <a:endParaRPr sz="1400" b="0" i="0" u="none" strike="noStrike" cap="none">
              <a:solidFill>
                <a:srgbClr val="000000"/>
              </a:solidFill>
              <a:latin typeface="Calibri"/>
              <a:ea typeface="Calibri"/>
              <a:cs typeface="Calibri"/>
              <a:sym typeface="Calibri"/>
            </a:endParaRPr>
          </a:p>
        </p:txBody>
      </p:sp>
      <p:sp>
        <p:nvSpPr>
          <p:cNvPr id="1441" name="Google Shape;1441;p6"/>
          <p:cNvSpPr txBox="1"/>
          <p:nvPr/>
        </p:nvSpPr>
        <p:spPr>
          <a:xfrm>
            <a:off x="9540010" y="5348732"/>
            <a:ext cx="2437371" cy="26157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pt-BR" sz="1100" b="0" i="0" u="none" strike="noStrike" cap="none">
                <a:solidFill>
                  <a:schemeClr val="lt1"/>
                </a:solidFill>
                <a:latin typeface="Calibri"/>
                <a:ea typeface="Calibri"/>
                <a:cs typeface="Calibri"/>
                <a:sym typeface="Calibri"/>
              </a:rPr>
              <a:t>Viagens Marítimas (Navio)</a:t>
            </a:r>
            <a:endParaRPr sz="1400" b="0" i="0" u="none" strike="noStrike" cap="none">
              <a:solidFill>
                <a:srgbClr val="000000"/>
              </a:solidFill>
              <a:latin typeface="Calibri"/>
              <a:ea typeface="Calibri"/>
              <a:cs typeface="Calibri"/>
              <a:sym typeface="Calibri"/>
            </a:endParaRPr>
          </a:p>
        </p:txBody>
      </p:sp>
      <p:sp>
        <p:nvSpPr>
          <p:cNvPr id="1442" name="Google Shape;1442;p6"/>
          <p:cNvSpPr txBox="1"/>
          <p:nvPr/>
        </p:nvSpPr>
        <p:spPr>
          <a:xfrm>
            <a:off x="9540010" y="5858924"/>
            <a:ext cx="2437371" cy="26157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pt-BR" sz="1100" b="0" i="0" u="none" strike="noStrike" cap="none">
                <a:solidFill>
                  <a:schemeClr val="lt1"/>
                </a:solidFill>
                <a:latin typeface="Calibri"/>
                <a:ea typeface="Calibri"/>
                <a:cs typeface="Calibri"/>
                <a:sym typeface="Calibri"/>
              </a:rPr>
              <a:t>Viagens Terrestres (Carro* e Ônibus)</a:t>
            </a:r>
            <a:endParaRPr sz="1400" b="0" i="0" u="none" strike="noStrike" cap="none">
              <a:solidFill>
                <a:srgbClr val="000000"/>
              </a:solidFill>
              <a:latin typeface="Calibri"/>
              <a:ea typeface="Calibri"/>
              <a:cs typeface="Calibri"/>
              <a:sym typeface="Calibri"/>
            </a:endParaRPr>
          </a:p>
        </p:txBody>
      </p:sp>
      <p:sp>
        <p:nvSpPr>
          <p:cNvPr id="1443" name="Google Shape;1443;p6"/>
          <p:cNvSpPr txBox="1"/>
          <p:nvPr/>
        </p:nvSpPr>
        <p:spPr>
          <a:xfrm>
            <a:off x="8908700" y="4373149"/>
            <a:ext cx="182359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sng" strike="noStrike" cap="none">
                <a:solidFill>
                  <a:schemeClr val="lt1"/>
                </a:solidFill>
                <a:latin typeface="Calibri"/>
                <a:ea typeface="Calibri"/>
                <a:cs typeface="Calibri"/>
                <a:sym typeface="Calibri"/>
              </a:rPr>
              <a:t>Meios de Transporte</a:t>
            </a:r>
            <a:endParaRPr sz="1400" b="0" i="0" u="sng" strike="noStrike" cap="none">
              <a:solidFill>
                <a:schemeClr val="lt1"/>
              </a:solidFill>
              <a:latin typeface="Calibri"/>
              <a:ea typeface="Calibri"/>
              <a:cs typeface="Calibri"/>
              <a:sym typeface="Calibri"/>
            </a:endParaRPr>
          </a:p>
        </p:txBody>
      </p:sp>
      <p:sp>
        <p:nvSpPr>
          <p:cNvPr id="1444" name="Google Shape;1444;p6"/>
          <p:cNvSpPr/>
          <p:nvPr/>
        </p:nvSpPr>
        <p:spPr>
          <a:xfrm rot="-5400000">
            <a:off x="5604944" y="-1288322"/>
            <a:ext cx="335100" cy="6038700"/>
          </a:xfrm>
          <a:prstGeom prst="roundRect">
            <a:avLst>
              <a:gd name="adj" fmla="val 4426"/>
            </a:avLst>
          </a:prstGeom>
          <a:noFill/>
          <a:ln w="28575" cap="flat" cmpd="sng">
            <a:solidFill>
              <a:srgbClr val="9632FA"/>
            </a:solidFill>
            <a:prstDash val="dash"/>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45" name="Google Shape;1445;p6"/>
          <p:cNvSpPr txBox="1"/>
          <p:nvPr/>
        </p:nvSpPr>
        <p:spPr>
          <a:xfrm>
            <a:off x="-546" y="6625081"/>
            <a:ext cx="3707700" cy="29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pt-BR" sz="700" b="1" i="0" u="none" strike="noStrike" cap="none">
                <a:solidFill>
                  <a:schemeClr val="dk1"/>
                </a:solidFill>
                <a:latin typeface="Calibri"/>
                <a:ea typeface="Calibri"/>
                <a:cs typeface="Calibri"/>
                <a:sym typeface="Calibri"/>
              </a:rPr>
              <a:t>¹ Inclusão da cobertura de DMHO com extensão para COVID 19 para todos os planos</a:t>
            </a:r>
            <a:endParaRPr sz="700" b="1" i="0" u="none" strike="noStrike" cap="none">
              <a:solidFill>
                <a:schemeClr val="dk1"/>
              </a:solidFill>
              <a:latin typeface="Calibri"/>
              <a:ea typeface="Calibri"/>
              <a:cs typeface="Calibri"/>
              <a:sym typeface="Calibri"/>
            </a:endParaRPr>
          </a:p>
        </p:txBody>
      </p:sp>
      <p:sp>
        <p:nvSpPr>
          <p:cNvPr id="1446" name="Google Shape;1446;p6"/>
          <p:cNvSpPr txBox="1"/>
          <p:nvPr/>
        </p:nvSpPr>
        <p:spPr>
          <a:xfrm>
            <a:off x="4265120" y="785792"/>
            <a:ext cx="241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28282"/>
              </a:buClr>
              <a:buSzPts val="1400"/>
              <a:buFont typeface="Calibri"/>
              <a:buNone/>
            </a:pPr>
            <a:r>
              <a:rPr lang="pt-BR" sz="1400" b="1" i="0" u="none" strike="noStrike" cap="none">
                <a:solidFill>
                  <a:schemeClr val="lt1"/>
                </a:solidFill>
                <a:latin typeface="Calibri"/>
                <a:ea typeface="Calibri"/>
                <a:cs typeface="Calibri"/>
                <a:sym typeface="Calibri"/>
              </a:rPr>
              <a:t>Limites por Plano Contratado</a:t>
            </a:r>
            <a:endParaRPr sz="1400" b="0" i="0" u="none" strike="noStrike" cap="none">
              <a:solidFill>
                <a:srgbClr val="000000"/>
              </a:solidFill>
              <a:latin typeface="Arial"/>
              <a:ea typeface="Arial"/>
              <a:cs typeface="Arial"/>
              <a:sym typeface="Arial"/>
            </a:endParaRPr>
          </a:p>
        </p:txBody>
      </p:sp>
      <p:pic>
        <p:nvPicPr>
          <p:cNvPr id="1447" name="Google Shape;1447;p6" descr="Decolar estrutura de tópicos"/>
          <p:cNvPicPr preferRelativeResize="0"/>
          <p:nvPr/>
        </p:nvPicPr>
        <p:blipFill rotWithShape="1">
          <a:blip r:embed="rId8">
            <a:alphaModFix/>
          </a:blip>
          <a:srcRect l="4597" b="36349"/>
          <a:stretch/>
        </p:blipFill>
        <p:spPr>
          <a:xfrm>
            <a:off x="8948139" y="4750362"/>
            <a:ext cx="647498" cy="432000"/>
          </a:xfrm>
          <a:prstGeom prst="rect">
            <a:avLst/>
          </a:prstGeom>
          <a:noFill/>
          <a:ln>
            <a:noFill/>
          </a:ln>
        </p:spPr>
      </p:pic>
      <p:pic>
        <p:nvPicPr>
          <p:cNvPr id="1448" name="Google Shape;1448;p6" descr="Navio de cruzeiro estrutura de tópicos"/>
          <p:cNvPicPr preferRelativeResize="0"/>
          <p:nvPr/>
        </p:nvPicPr>
        <p:blipFill rotWithShape="1">
          <a:blip r:embed="rId9">
            <a:alphaModFix/>
          </a:blip>
          <a:srcRect/>
          <a:stretch/>
        </p:blipFill>
        <p:spPr>
          <a:xfrm>
            <a:off x="8972868" y="5201903"/>
            <a:ext cx="540000" cy="540000"/>
          </a:xfrm>
          <a:prstGeom prst="rect">
            <a:avLst/>
          </a:prstGeom>
          <a:noFill/>
          <a:ln>
            <a:noFill/>
          </a:ln>
        </p:spPr>
      </p:pic>
      <p:pic>
        <p:nvPicPr>
          <p:cNvPr id="1449" name="Google Shape;1449;p6" descr="Ônibus estrutura de tópicos"/>
          <p:cNvPicPr preferRelativeResize="0"/>
          <p:nvPr/>
        </p:nvPicPr>
        <p:blipFill rotWithShape="1">
          <a:blip r:embed="rId10">
            <a:alphaModFix/>
          </a:blip>
          <a:srcRect/>
          <a:stretch/>
        </p:blipFill>
        <p:spPr>
          <a:xfrm>
            <a:off x="8999994" y="5707324"/>
            <a:ext cx="540000" cy="540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93"/>
          <p:cNvSpPr/>
          <p:nvPr/>
        </p:nvSpPr>
        <p:spPr>
          <a:xfrm>
            <a:off x="10629041" y="5080302"/>
            <a:ext cx="2312902" cy="2312901"/>
          </a:xfrm>
          <a:prstGeom prst="ellipse">
            <a:avLst/>
          </a:prstGeom>
          <a:solidFill>
            <a:srgbClr val="001E6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55" name="Google Shape;1455;p93"/>
          <p:cNvSpPr/>
          <p:nvPr/>
        </p:nvSpPr>
        <p:spPr>
          <a:xfrm>
            <a:off x="0" y="0"/>
            <a:ext cx="3770616" cy="6858000"/>
          </a:xfrm>
          <a:prstGeom prst="rect">
            <a:avLst/>
          </a:prstGeom>
          <a:solidFill>
            <a:srgbClr val="9632F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56" name="Google Shape;1456;p93"/>
          <p:cNvSpPr txBox="1"/>
          <p:nvPr/>
        </p:nvSpPr>
        <p:spPr>
          <a:xfrm>
            <a:off x="404523" y="513193"/>
            <a:ext cx="3411092"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pt-BR" sz="2800" b="1" i="0" u="none" strike="noStrike" cap="none">
                <a:solidFill>
                  <a:schemeClr val="lt1"/>
                </a:solidFill>
                <a:latin typeface="Calibri"/>
                <a:ea typeface="Calibri"/>
                <a:cs typeface="Calibri"/>
                <a:sym typeface="Calibri"/>
              </a:rPr>
              <a:t>Saúde na Tela</a:t>
            </a:r>
            <a:endParaRPr sz="1400" b="0" i="0" u="none" strike="noStrike" cap="none">
              <a:solidFill>
                <a:srgbClr val="000000"/>
              </a:solidFill>
              <a:latin typeface="Calibri"/>
              <a:ea typeface="Calibri"/>
              <a:cs typeface="Calibri"/>
              <a:sym typeface="Calibri"/>
            </a:endParaRPr>
          </a:p>
        </p:txBody>
      </p:sp>
      <p:pic>
        <p:nvPicPr>
          <p:cNvPr id="1457" name="Google Shape;1457;p93"/>
          <p:cNvPicPr preferRelativeResize="0"/>
          <p:nvPr/>
        </p:nvPicPr>
        <p:blipFill rotWithShape="1">
          <a:blip r:embed="rId3">
            <a:alphaModFix/>
          </a:blip>
          <a:srcRect/>
          <a:stretch/>
        </p:blipFill>
        <p:spPr>
          <a:xfrm>
            <a:off x="4041380" y="3480179"/>
            <a:ext cx="435600" cy="360000"/>
          </a:xfrm>
          <a:prstGeom prst="rect">
            <a:avLst/>
          </a:prstGeom>
          <a:noFill/>
          <a:ln>
            <a:noFill/>
          </a:ln>
        </p:spPr>
      </p:pic>
      <p:sp>
        <p:nvSpPr>
          <p:cNvPr id="1458" name="Google Shape;1458;p93"/>
          <p:cNvSpPr txBox="1"/>
          <p:nvPr/>
        </p:nvSpPr>
        <p:spPr>
          <a:xfrm>
            <a:off x="4035355" y="5687465"/>
            <a:ext cx="544685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rgbClr val="828282"/>
                </a:solidFill>
                <a:latin typeface="Calibri"/>
                <a:ea typeface="Calibri"/>
                <a:cs typeface="Calibri"/>
                <a:sym typeface="Calibri"/>
              </a:rPr>
              <a:t>*Consulte as regras dos serviços, os planos elegíveis e quando usar o Médico na Tela e Psicólogo na Tela em www.sulamericasaudeativa.com.br. </a:t>
            </a:r>
            <a:endParaRPr sz="900" b="0" i="0" u="none" strike="noStrike" cap="none">
              <a:solidFill>
                <a:srgbClr val="828282"/>
              </a:solidFill>
              <a:latin typeface="Calibri"/>
              <a:ea typeface="Calibri"/>
              <a:cs typeface="Calibri"/>
              <a:sym typeface="Calibri"/>
            </a:endParaRPr>
          </a:p>
        </p:txBody>
      </p:sp>
      <p:sp>
        <p:nvSpPr>
          <p:cNvPr id="1459" name="Google Shape;1459;p93"/>
          <p:cNvSpPr txBox="1"/>
          <p:nvPr/>
        </p:nvSpPr>
        <p:spPr>
          <a:xfrm>
            <a:off x="4470955" y="1041404"/>
            <a:ext cx="5178725" cy="38292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pt-BR" sz="1400" b="1" i="0" u="none" strike="noStrike" cap="none">
                <a:solidFill>
                  <a:srgbClr val="E1531F"/>
                </a:solidFill>
                <a:latin typeface="Calibri"/>
                <a:ea typeface="Calibri"/>
                <a:cs typeface="Calibri"/>
                <a:sym typeface="Calibri"/>
              </a:rPr>
              <a:t>Médico na Tela</a:t>
            </a:r>
            <a:endParaRPr sz="14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60" name="Google Shape;1460;p93"/>
          <p:cNvSpPr txBox="1"/>
          <p:nvPr/>
        </p:nvSpPr>
        <p:spPr>
          <a:xfrm>
            <a:off x="4007033" y="1375912"/>
            <a:ext cx="6374860" cy="19272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pt-BR" sz="1400" b="1" i="0" u="none" strike="noStrike" cap="none">
                <a:solidFill>
                  <a:srgbClr val="222D59"/>
                </a:solidFill>
                <a:latin typeface="Calibri"/>
                <a:ea typeface="Calibri"/>
                <a:cs typeface="Calibri"/>
                <a:sym typeface="Calibri"/>
              </a:rPr>
              <a:t>Especialistas &amp; Pronto Atendimento</a:t>
            </a:r>
            <a:endParaRPr sz="14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r>
              <a:rPr lang="pt-BR" sz="1400" b="0" i="0" u="none" strike="noStrike" cap="none">
                <a:solidFill>
                  <a:srgbClr val="7F7F7F"/>
                </a:solidFill>
                <a:latin typeface="Calibri"/>
                <a:ea typeface="Calibri"/>
                <a:cs typeface="Calibri"/>
                <a:sym typeface="Calibri"/>
              </a:rPr>
              <a:t>Na SulAmérica é possível agendar consultas com médicos à distância através do App SulAmérica Saúde.</a:t>
            </a:r>
            <a:br>
              <a:rPr lang="pt-BR" sz="1400" b="0" i="0" u="none" strike="noStrike" cap="none">
                <a:solidFill>
                  <a:srgbClr val="7F7F7F"/>
                </a:solidFill>
                <a:latin typeface="Calibri"/>
                <a:ea typeface="Calibri"/>
                <a:cs typeface="Calibri"/>
                <a:sym typeface="Calibri"/>
              </a:rPr>
            </a:br>
            <a:br>
              <a:rPr lang="pt-BR" sz="1400" b="0" i="0" u="none" strike="noStrike" cap="none">
                <a:solidFill>
                  <a:srgbClr val="7F7F7F"/>
                </a:solidFill>
                <a:latin typeface="Calibri"/>
                <a:ea typeface="Calibri"/>
                <a:cs typeface="Calibri"/>
                <a:sym typeface="Calibri"/>
              </a:rPr>
            </a:br>
            <a:r>
              <a:rPr lang="pt-BR" sz="1400" b="0" i="0" u="none" strike="noStrike" cap="none">
                <a:solidFill>
                  <a:srgbClr val="7F7F7F"/>
                </a:solidFill>
                <a:latin typeface="Calibri"/>
                <a:ea typeface="Calibri"/>
                <a:cs typeface="Calibri"/>
                <a:sym typeface="Calibri"/>
              </a:rPr>
              <a:t>Você contará com médicos de plantão disponíveis 24 horas por dia, todos os dias, inclusive feriados (Médico na tela – Pronto Atendimento). E se preferir, também poderá agendar as suas teleconsultas com médicos da rede referenciada, em diversas especialidades (Médico na tela – Especialista).</a:t>
            </a:r>
            <a:endParaRPr sz="14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a:solidFill>
                <a:srgbClr val="7F7F7F"/>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r>
              <a:rPr lang="pt-BR" sz="1400" b="1" i="0" u="none" strike="noStrike" cap="none">
                <a:solidFill>
                  <a:srgbClr val="222D59"/>
                </a:solidFill>
                <a:latin typeface="Calibri"/>
                <a:ea typeface="Calibri"/>
                <a:cs typeface="Calibri"/>
                <a:sym typeface="Calibri"/>
              </a:rPr>
              <a:t>Pelo aplicativo SulAmérica Saúde</a:t>
            </a:r>
            <a:endParaRPr sz="1400" b="0" i="0" u="none" strike="noStrike" cap="none">
              <a:solidFill>
                <a:srgbClr val="000000"/>
              </a:solidFill>
              <a:latin typeface="Calibri"/>
              <a:ea typeface="Calibri"/>
              <a:cs typeface="Calibri"/>
              <a:sym typeface="Calibri"/>
            </a:endParaRPr>
          </a:p>
        </p:txBody>
      </p:sp>
      <p:pic>
        <p:nvPicPr>
          <p:cNvPr id="1461" name="Google Shape;1461;p93"/>
          <p:cNvPicPr preferRelativeResize="0"/>
          <p:nvPr/>
        </p:nvPicPr>
        <p:blipFill rotWithShape="1">
          <a:blip r:embed="rId4">
            <a:alphaModFix/>
          </a:blip>
          <a:srcRect/>
          <a:stretch/>
        </p:blipFill>
        <p:spPr>
          <a:xfrm>
            <a:off x="4035355" y="1003358"/>
            <a:ext cx="435600" cy="360000"/>
          </a:xfrm>
          <a:prstGeom prst="rect">
            <a:avLst/>
          </a:prstGeom>
          <a:noFill/>
          <a:ln>
            <a:noFill/>
          </a:ln>
        </p:spPr>
      </p:pic>
      <p:sp>
        <p:nvSpPr>
          <p:cNvPr id="1462" name="Google Shape;1462;p93"/>
          <p:cNvSpPr txBox="1"/>
          <p:nvPr/>
        </p:nvSpPr>
        <p:spPr>
          <a:xfrm>
            <a:off x="4481686" y="3523197"/>
            <a:ext cx="5178725" cy="38292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pt-BR" sz="1400" b="1" i="0" u="none" strike="noStrike" cap="none">
                <a:solidFill>
                  <a:srgbClr val="E1531F"/>
                </a:solidFill>
                <a:latin typeface="Calibri"/>
                <a:ea typeface="Calibri"/>
                <a:cs typeface="Calibri"/>
                <a:sym typeface="Calibri"/>
              </a:rPr>
              <a:t>Psicólogo na Tela</a:t>
            </a:r>
            <a:endParaRPr sz="1400" b="0" i="0" u="none" strike="noStrike" cap="none">
              <a:solidFill>
                <a:srgbClr val="000000"/>
              </a:solidFill>
              <a:latin typeface="Calibri"/>
              <a:ea typeface="Calibri"/>
              <a:cs typeface="Calibri"/>
              <a:sym typeface="Calibri"/>
            </a:endParaRPr>
          </a:p>
        </p:txBody>
      </p:sp>
      <p:sp>
        <p:nvSpPr>
          <p:cNvPr id="1463" name="Google Shape;1463;p93"/>
          <p:cNvSpPr txBox="1"/>
          <p:nvPr/>
        </p:nvSpPr>
        <p:spPr>
          <a:xfrm>
            <a:off x="4017764" y="3857705"/>
            <a:ext cx="6374860" cy="119023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pt-BR" sz="1400" b="0" i="0" u="none" strike="noStrike" cap="none">
                <a:solidFill>
                  <a:srgbClr val="7F7F7F"/>
                </a:solidFill>
                <a:latin typeface="Calibri"/>
                <a:ea typeface="Calibri"/>
                <a:cs typeface="Calibri"/>
                <a:sym typeface="Calibri"/>
              </a:rPr>
              <a:t>De um jeito fácil, oferecemos o serviço de Psicoterapia por videoconferência.</a:t>
            </a:r>
            <a:endParaRPr sz="14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r>
              <a:rPr lang="pt-BR" sz="1400" b="0" i="0" u="none" strike="noStrike" cap="none">
                <a:solidFill>
                  <a:srgbClr val="7F7F7F"/>
                </a:solidFill>
                <a:latin typeface="Calibri"/>
                <a:ea typeface="Calibri"/>
                <a:cs typeface="Calibri"/>
                <a:sym typeface="Calibri"/>
              </a:rPr>
              <a:t>Disponível para beneficiários acima de 18 anos. Com o pedido médico em mãos, o próprio beneficiário irá agendar suas sessões com uma equipe de psicólogos on-line 24h por dia.</a:t>
            </a:r>
            <a:endParaRPr sz="14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a:solidFill>
                <a:srgbClr val="7F7F7F"/>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r>
              <a:rPr lang="pt-BR" sz="1400" b="1" i="0" u="none" strike="noStrike" cap="none">
                <a:solidFill>
                  <a:srgbClr val="222D59"/>
                </a:solidFill>
                <a:latin typeface="Calibri"/>
                <a:ea typeface="Calibri"/>
                <a:cs typeface="Calibri"/>
                <a:sym typeface="Calibri"/>
              </a:rPr>
              <a:t>Pelo aplicativo SulAmérica Saúde</a:t>
            </a:r>
            <a:endParaRPr sz="1400" b="0" i="0" u="none" strike="noStrike" cap="none">
              <a:solidFill>
                <a:srgbClr val="000000"/>
              </a:solidFill>
              <a:latin typeface="Calibri"/>
              <a:ea typeface="Calibri"/>
              <a:cs typeface="Calibri"/>
              <a:sym typeface="Calibri"/>
            </a:endParaRPr>
          </a:p>
        </p:txBody>
      </p:sp>
      <p:pic>
        <p:nvPicPr>
          <p:cNvPr id="1464" name="Google Shape;1464;p93" descr="Ícone&#10;&#10;Descrição gerada automaticamente"/>
          <p:cNvPicPr preferRelativeResize="0"/>
          <p:nvPr/>
        </p:nvPicPr>
        <p:blipFill rotWithShape="1">
          <a:blip r:embed="rId5">
            <a:alphaModFix/>
          </a:blip>
          <a:srcRect/>
          <a:stretch/>
        </p:blipFill>
        <p:spPr>
          <a:xfrm>
            <a:off x="98164" y="133072"/>
            <a:ext cx="261360" cy="216000"/>
          </a:xfrm>
          <a:prstGeom prst="rect">
            <a:avLst/>
          </a:prstGeom>
          <a:noFill/>
          <a:ln>
            <a:noFill/>
          </a:ln>
        </p:spPr>
      </p:pic>
      <p:pic>
        <p:nvPicPr>
          <p:cNvPr id="1465" name="Google Shape;1465;p93" descr="Ícone&#10;&#10;Descrição gerada automaticamente"/>
          <p:cNvPicPr preferRelativeResize="0"/>
          <p:nvPr/>
        </p:nvPicPr>
        <p:blipFill rotWithShape="1">
          <a:blip r:embed="rId5">
            <a:alphaModFix/>
          </a:blip>
          <a:srcRect/>
          <a:stretch/>
        </p:blipFill>
        <p:spPr>
          <a:xfrm>
            <a:off x="98164" y="591238"/>
            <a:ext cx="261360" cy="216000"/>
          </a:xfrm>
          <a:prstGeom prst="rect">
            <a:avLst/>
          </a:prstGeom>
          <a:noFill/>
          <a:ln>
            <a:noFill/>
          </a:ln>
        </p:spPr>
      </p:pic>
      <p:pic>
        <p:nvPicPr>
          <p:cNvPr id="1466" name="Google Shape;1466;p93" descr="Ícone&#10;&#10;Descrição gerada automaticamente"/>
          <p:cNvPicPr preferRelativeResize="0"/>
          <p:nvPr/>
        </p:nvPicPr>
        <p:blipFill rotWithShape="1">
          <a:blip r:embed="rId5">
            <a:alphaModFix/>
          </a:blip>
          <a:srcRect/>
          <a:stretch/>
        </p:blipFill>
        <p:spPr>
          <a:xfrm>
            <a:off x="98164" y="1049404"/>
            <a:ext cx="261360" cy="216000"/>
          </a:xfrm>
          <a:prstGeom prst="rect">
            <a:avLst/>
          </a:prstGeom>
          <a:noFill/>
          <a:ln>
            <a:noFill/>
          </a:ln>
        </p:spPr>
      </p:pic>
      <p:pic>
        <p:nvPicPr>
          <p:cNvPr id="1467" name="Google Shape;1467;p93" descr="Ícone&#10;&#10;Descrição gerada automaticamente"/>
          <p:cNvPicPr preferRelativeResize="0"/>
          <p:nvPr/>
        </p:nvPicPr>
        <p:blipFill rotWithShape="1">
          <a:blip r:embed="rId5">
            <a:alphaModFix/>
          </a:blip>
          <a:srcRect/>
          <a:stretch/>
        </p:blipFill>
        <p:spPr>
          <a:xfrm>
            <a:off x="98164" y="1507570"/>
            <a:ext cx="261360" cy="216000"/>
          </a:xfrm>
          <a:prstGeom prst="rect">
            <a:avLst/>
          </a:prstGeom>
          <a:noFill/>
          <a:ln>
            <a:noFill/>
          </a:ln>
        </p:spPr>
      </p:pic>
      <p:pic>
        <p:nvPicPr>
          <p:cNvPr id="1468" name="Google Shape;1468;p93" descr="Ícone&#10;&#10;Descrição gerada automaticamente"/>
          <p:cNvPicPr preferRelativeResize="0"/>
          <p:nvPr/>
        </p:nvPicPr>
        <p:blipFill rotWithShape="1">
          <a:blip r:embed="rId5">
            <a:alphaModFix/>
          </a:blip>
          <a:srcRect/>
          <a:stretch/>
        </p:blipFill>
        <p:spPr>
          <a:xfrm>
            <a:off x="98164" y="1965736"/>
            <a:ext cx="261360" cy="216000"/>
          </a:xfrm>
          <a:prstGeom prst="rect">
            <a:avLst/>
          </a:prstGeom>
          <a:noFill/>
          <a:ln>
            <a:noFill/>
          </a:ln>
        </p:spPr>
      </p:pic>
      <p:pic>
        <p:nvPicPr>
          <p:cNvPr id="1469" name="Google Shape;1469;p93" descr="Ícone&#10;&#10;Descrição gerada automaticamente"/>
          <p:cNvPicPr preferRelativeResize="0"/>
          <p:nvPr/>
        </p:nvPicPr>
        <p:blipFill rotWithShape="1">
          <a:blip r:embed="rId5">
            <a:alphaModFix/>
          </a:blip>
          <a:srcRect/>
          <a:stretch/>
        </p:blipFill>
        <p:spPr>
          <a:xfrm>
            <a:off x="98164" y="2423902"/>
            <a:ext cx="261360" cy="216000"/>
          </a:xfrm>
          <a:prstGeom prst="rect">
            <a:avLst/>
          </a:prstGeom>
          <a:noFill/>
          <a:ln>
            <a:noFill/>
          </a:ln>
        </p:spPr>
      </p:pic>
      <p:pic>
        <p:nvPicPr>
          <p:cNvPr id="1470" name="Google Shape;1470;p93" descr="Ícone&#10;&#10;Descrição gerada automaticamente"/>
          <p:cNvPicPr preferRelativeResize="0"/>
          <p:nvPr/>
        </p:nvPicPr>
        <p:blipFill rotWithShape="1">
          <a:blip r:embed="rId5">
            <a:alphaModFix/>
          </a:blip>
          <a:srcRect/>
          <a:stretch/>
        </p:blipFill>
        <p:spPr>
          <a:xfrm>
            <a:off x="98164" y="2882068"/>
            <a:ext cx="261360" cy="216000"/>
          </a:xfrm>
          <a:prstGeom prst="rect">
            <a:avLst/>
          </a:prstGeom>
          <a:noFill/>
          <a:ln>
            <a:noFill/>
          </a:ln>
        </p:spPr>
      </p:pic>
      <p:pic>
        <p:nvPicPr>
          <p:cNvPr id="1471" name="Google Shape;1471;p93" descr="Ícone&#10;&#10;Descrição gerada automaticamente"/>
          <p:cNvPicPr preferRelativeResize="0"/>
          <p:nvPr/>
        </p:nvPicPr>
        <p:blipFill rotWithShape="1">
          <a:blip r:embed="rId5">
            <a:alphaModFix/>
          </a:blip>
          <a:srcRect/>
          <a:stretch/>
        </p:blipFill>
        <p:spPr>
          <a:xfrm>
            <a:off x="98164" y="3340234"/>
            <a:ext cx="261360" cy="216000"/>
          </a:xfrm>
          <a:prstGeom prst="rect">
            <a:avLst/>
          </a:prstGeom>
          <a:noFill/>
          <a:ln>
            <a:noFill/>
          </a:ln>
        </p:spPr>
      </p:pic>
      <p:pic>
        <p:nvPicPr>
          <p:cNvPr id="1472" name="Google Shape;1472;p93" descr="Ícone&#10;&#10;Descrição gerada automaticamente"/>
          <p:cNvPicPr preferRelativeResize="0"/>
          <p:nvPr/>
        </p:nvPicPr>
        <p:blipFill rotWithShape="1">
          <a:blip r:embed="rId5">
            <a:alphaModFix/>
          </a:blip>
          <a:srcRect/>
          <a:stretch/>
        </p:blipFill>
        <p:spPr>
          <a:xfrm>
            <a:off x="98164" y="3798400"/>
            <a:ext cx="261360" cy="216000"/>
          </a:xfrm>
          <a:prstGeom prst="rect">
            <a:avLst/>
          </a:prstGeom>
          <a:noFill/>
          <a:ln>
            <a:noFill/>
          </a:ln>
        </p:spPr>
      </p:pic>
      <p:pic>
        <p:nvPicPr>
          <p:cNvPr id="1473" name="Google Shape;1473;p93" descr="Ícone&#10;&#10;Descrição gerada automaticamente"/>
          <p:cNvPicPr preferRelativeResize="0"/>
          <p:nvPr/>
        </p:nvPicPr>
        <p:blipFill rotWithShape="1">
          <a:blip r:embed="rId5">
            <a:alphaModFix/>
          </a:blip>
          <a:srcRect/>
          <a:stretch/>
        </p:blipFill>
        <p:spPr>
          <a:xfrm>
            <a:off x="98164" y="5172899"/>
            <a:ext cx="261360" cy="216000"/>
          </a:xfrm>
          <a:prstGeom prst="rect">
            <a:avLst/>
          </a:prstGeom>
          <a:noFill/>
          <a:ln>
            <a:noFill/>
          </a:ln>
        </p:spPr>
      </p:pic>
      <p:pic>
        <p:nvPicPr>
          <p:cNvPr id="1474" name="Google Shape;1474;p93" descr="Ícone&#10;&#10;Descrição gerada automaticamente"/>
          <p:cNvPicPr preferRelativeResize="0"/>
          <p:nvPr/>
        </p:nvPicPr>
        <p:blipFill rotWithShape="1">
          <a:blip r:embed="rId5">
            <a:alphaModFix/>
          </a:blip>
          <a:srcRect/>
          <a:stretch/>
        </p:blipFill>
        <p:spPr>
          <a:xfrm>
            <a:off x="98164" y="5631066"/>
            <a:ext cx="261360" cy="216000"/>
          </a:xfrm>
          <a:prstGeom prst="rect">
            <a:avLst/>
          </a:prstGeom>
          <a:noFill/>
          <a:ln>
            <a:noFill/>
          </a:ln>
        </p:spPr>
      </p:pic>
      <p:pic>
        <p:nvPicPr>
          <p:cNvPr id="1475" name="Google Shape;1475;p93" descr="Ícone&#10;&#10;Descrição gerada automaticamente"/>
          <p:cNvPicPr preferRelativeResize="0"/>
          <p:nvPr/>
        </p:nvPicPr>
        <p:blipFill rotWithShape="1">
          <a:blip r:embed="rId5">
            <a:alphaModFix/>
          </a:blip>
          <a:srcRect/>
          <a:stretch/>
        </p:blipFill>
        <p:spPr>
          <a:xfrm>
            <a:off x="98164" y="6089233"/>
            <a:ext cx="261360" cy="216000"/>
          </a:xfrm>
          <a:prstGeom prst="rect">
            <a:avLst/>
          </a:prstGeom>
          <a:noFill/>
          <a:ln>
            <a:noFill/>
          </a:ln>
        </p:spPr>
      </p:pic>
      <p:pic>
        <p:nvPicPr>
          <p:cNvPr id="1476" name="Google Shape;1476;p93" descr="Ícone&#10;&#10;Descrição gerada automaticamente"/>
          <p:cNvPicPr preferRelativeResize="0"/>
          <p:nvPr/>
        </p:nvPicPr>
        <p:blipFill rotWithShape="1">
          <a:blip r:embed="rId5">
            <a:alphaModFix/>
          </a:blip>
          <a:srcRect/>
          <a:stretch/>
        </p:blipFill>
        <p:spPr>
          <a:xfrm>
            <a:off x="98164" y="4256566"/>
            <a:ext cx="261360" cy="216000"/>
          </a:xfrm>
          <a:prstGeom prst="rect">
            <a:avLst/>
          </a:prstGeom>
          <a:noFill/>
          <a:ln>
            <a:noFill/>
          </a:ln>
        </p:spPr>
      </p:pic>
      <p:pic>
        <p:nvPicPr>
          <p:cNvPr id="1477" name="Google Shape;1477;p93" descr="Ícone&#10;&#10;Descrição gerada automaticamente"/>
          <p:cNvPicPr preferRelativeResize="0"/>
          <p:nvPr/>
        </p:nvPicPr>
        <p:blipFill rotWithShape="1">
          <a:blip r:embed="rId5">
            <a:alphaModFix/>
          </a:blip>
          <a:srcRect/>
          <a:stretch/>
        </p:blipFill>
        <p:spPr>
          <a:xfrm>
            <a:off x="98164" y="4714732"/>
            <a:ext cx="261360" cy="216000"/>
          </a:xfrm>
          <a:prstGeom prst="rect">
            <a:avLst/>
          </a:prstGeom>
          <a:noFill/>
          <a:ln>
            <a:noFill/>
          </a:ln>
        </p:spPr>
      </p:pic>
      <p:pic>
        <p:nvPicPr>
          <p:cNvPr id="1478" name="Google Shape;1478;p93" descr="Ícone&#10;&#10;Descrição gerada automaticamente"/>
          <p:cNvPicPr preferRelativeResize="0"/>
          <p:nvPr/>
        </p:nvPicPr>
        <p:blipFill rotWithShape="1">
          <a:blip r:embed="rId5">
            <a:alphaModFix/>
          </a:blip>
          <a:srcRect/>
          <a:stretch/>
        </p:blipFill>
        <p:spPr>
          <a:xfrm>
            <a:off x="98164" y="6547403"/>
            <a:ext cx="261360" cy="216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67"/>
          <p:cNvSpPr/>
          <p:nvPr/>
        </p:nvSpPr>
        <p:spPr>
          <a:xfrm>
            <a:off x="-44393" y="281412"/>
            <a:ext cx="12236393" cy="6863669"/>
          </a:xfrm>
          <a:prstGeom prst="rect">
            <a:avLst/>
          </a:prstGeom>
          <a:solidFill>
            <a:srgbClr val="00206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5" name="Google Shape;185;p67"/>
          <p:cNvSpPr/>
          <p:nvPr/>
        </p:nvSpPr>
        <p:spPr>
          <a:xfrm>
            <a:off x="3636338" y="-5669"/>
            <a:ext cx="8704521" cy="1170798"/>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6" name="Google Shape;186;p67"/>
          <p:cNvSpPr/>
          <p:nvPr/>
        </p:nvSpPr>
        <p:spPr>
          <a:xfrm>
            <a:off x="-4357250" y="-1132212"/>
            <a:ext cx="9783746" cy="9783747"/>
          </a:xfrm>
          <a:prstGeom prst="ellipse">
            <a:avLst/>
          </a:prstGeom>
          <a:solidFill>
            <a:srgbClr val="FF952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7" name="Google Shape;187;p67"/>
          <p:cNvSpPr txBox="1"/>
          <p:nvPr/>
        </p:nvSpPr>
        <p:spPr>
          <a:xfrm>
            <a:off x="5301216" y="407819"/>
            <a:ext cx="4656375" cy="464049"/>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pt-BR" sz="2800" b="1" i="0" u="none" strike="noStrike" cap="none">
                <a:solidFill>
                  <a:srgbClr val="FF5000"/>
                </a:solidFill>
                <a:latin typeface="Calibri"/>
                <a:ea typeface="Calibri"/>
                <a:cs typeface="Calibri"/>
                <a:sym typeface="Calibri"/>
              </a:rPr>
              <a:t>Tradição e Solidez</a:t>
            </a:r>
            <a:endParaRPr sz="1400" b="0" i="0" u="none" strike="noStrike" cap="none">
              <a:solidFill>
                <a:srgbClr val="000000"/>
              </a:solidFill>
              <a:latin typeface="Arial"/>
              <a:ea typeface="Arial"/>
              <a:cs typeface="Arial"/>
              <a:sym typeface="Arial"/>
            </a:endParaRPr>
          </a:p>
        </p:txBody>
      </p:sp>
      <p:sp>
        <p:nvSpPr>
          <p:cNvPr id="188" name="Google Shape;188;p67"/>
          <p:cNvSpPr/>
          <p:nvPr/>
        </p:nvSpPr>
        <p:spPr>
          <a:xfrm>
            <a:off x="9581391" y="4191082"/>
            <a:ext cx="1188000" cy="979200"/>
          </a:xfrm>
          <a:prstGeom prst="roundRect">
            <a:avLst>
              <a:gd name="adj" fmla="val 22990"/>
            </a:avLst>
          </a:prstGeom>
          <a:solidFill>
            <a:srgbClr val="E9531E"/>
          </a:solidFill>
          <a:ln>
            <a:noFill/>
          </a:ln>
        </p:spPr>
        <p:txBody>
          <a:bodyPr spcFirstLastPara="1" wrap="square" lIns="68550" tIns="34275" rIns="68550"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FFFFFF"/>
                </a:solidFill>
                <a:latin typeface="Calibri"/>
                <a:ea typeface="Calibri"/>
                <a:cs typeface="Calibri"/>
                <a:sym typeface="Calibri"/>
              </a:rPr>
              <a:t>Previdência</a:t>
            </a:r>
            <a:endParaRPr sz="1200" b="0" i="0" u="none" strike="noStrike" cap="none">
              <a:solidFill>
                <a:srgbClr val="000000"/>
              </a:solidFill>
              <a:latin typeface="Calibri"/>
              <a:ea typeface="Calibri"/>
              <a:cs typeface="Calibri"/>
              <a:sym typeface="Calibri"/>
            </a:endParaRPr>
          </a:p>
        </p:txBody>
      </p:sp>
      <p:pic>
        <p:nvPicPr>
          <p:cNvPr id="189" name="Google Shape;189;p67"/>
          <p:cNvPicPr preferRelativeResize="0"/>
          <p:nvPr/>
        </p:nvPicPr>
        <p:blipFill rotWithShape="1">
          <a:blip r:embed="rId3">
            <a:alphaModFix/>
          </a:blip>
          <a:srcRect t="6077" b="6085"/>
          <a:stretch/>
        </p:blipFill>
        <p:spPr>
          <a:xfrm>
            <a:off x="4666116" y="618839"/>
            <a:ext cx="546563" cy="120245"/>
          </a:xfrm>
          <a:prstGeom prst="rect">
            <a:avLst/>
          </a:prstGeom>
          <a:noFill/>
          <a:ln>
            <a:noFill/>
          </a:ln>
        </p:spPr>
      </p:pic>
      <p:sp>
        <p:nvSpPr>
          <p:cNvPr id="190" name="Google Shape;190;p67"/>
          <p:cNvSpPr txBox="1"/>
          <p:nvPr/>
        </p:nvSpPr>
        <p:spPr>
          <a:xfrm>
            <a:off x="202021" y="2106665"/>
            <a:ext cx="4701865" cy="35032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pt-BR" sz="1800" b="0" i="0" u="none" strike="noStrike" cap="none">
                <a:solidFill>
                  <a:schemeClr val="lt1"/>
                </a:solidFill>
                <a:latin typeface="Calibri"/>
                <a:ea typeface="Calibri"/>
                <a:cs typeface="Calibri"/>
                <a:sym typeface="Calibri"/>
              </a:rPr>
              <a:t>Maior seguradora independente do Brasil</a:t>
            </a:r>
            <a:endParaRPr sz="1400" b="0" i="0" u="none" strike="noStrike" cap="none">
              <a:solidFill>
                <a:srgbClr val="000000"/>
              </a:solidFill>
              <a:latin typeface="Arial"/>
              <a:ea typeface="Arial"/>
              <a:cs typeface="Arial"/>
              <a:sym typeface="Arial"/>
            </a:endParaRPr>
          </a:p>
        </p:txBody>
      </p:sp>
      <p:sp>
        <p:nvSpPr>
          <p:cNvPr id="191" name="Google Shape;191;p67"/>
          <p:cNvSpPr txBox="1"/>
          <p:nvPr/>
        </p:nvSpPr>
        <p:spPr>
          <a:xfrm>
            <a:off x="197965" y="2392013"/>
            <a:ext cx="2609105" cy="3870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pt-BR" sz="1400" b="0" i="0" u="none" strike="noStrike" cap="none">
                <a:solidFill>
                  <a:schemeClr val="lt1"/>
                </a:solidFill>
                <a:latin typeface="Calibri"/>
                <a:ea typeface="Calibri"/>
                <a:cs typeface="Calibri"/>
                <a:sym typeface="Calibri"/>
              </a:rPr>
              <a:t>+ 125 anos de existência</a:t>
            </a:r>
            <a:endParaRPr sz="1400" b="0" i="0" u="none" strike="noStrike" cap="none">
              <a:solidFill>
                <a:srgbClr val="000000"/>
              </a:solidFill>
              <a:latin typeface="Arial"/>
              <a:ea typeface="Arial"/>
              <a:cs typeface="Arial"/>
              <a:sym typeface="Arial"/>
            </a:endParaRPr>
          </a:p>
        </p:txBody>
      </p:sp>
      <p:sp>
        <p:nvSpPr>
          <p:cNvPr id="192" name="Google Shape;192;p67"/>
          <p:cNvSpPr txBox="1"/>
          <p:nvPr/>
        </p:nvSpPr>
        <p:spPr>
          <a:xfrm>
            <a:off x="202021" y="2852846"/>
            <a:ext cx="3539270" cy="38344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pt-BR" sz="1800" b="0" i="0" u="none" strike="noStrike" cap="none">
                <a:solidFill>
                  <a:schemeClr val="lt1"/>
                </a:solidFill>
                <a:latin typeface="Calibri"/>
                <a:ea typeface="Calibri"/>
                <a:cs typeface="Calibri"/>
                <a:sym typeface="Calibri"/>
              </a:rPr>
              <a:t>Sede no Rio de Janeiro</a:t>
            </a:r>
            <a:endParaRPr sz="1400" b="0" i="0" u="none" strike="noStrike" cap="none">
              <a:solidFill>
                <a:srgbClr val="000000"/>
              </a:solidFill>
              <a:latin typeface="Arial"/>
              <a:ea typeface="Arial"/>
              <a:cs typeface="Arial"/>
              <a:sym typeface="Arial"/>
            </a:endParaRPr>
          </a:p>
        </p:txBody>
      </p:sp>
      <p:sp>
        <p:nvSpPr>
          <p:cNvPr id="193" name="Google Shape;193;p67"/>
          <p:cNvSpPr txBox="1"/>
          <p:nvPr/>
        </p:nvSpPr>
        <p:spPr>
          <a:xfrm>
            <a:off x="197965" y="3141082"/>
            <a:ext cx="2609105" cy="3870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pt-BR" sz="1400" b="0" i="0" u="none" strike="noStrike" cap="none">
                <a:solidFill>
                  <a:schemeClr val="lt1"/>
                </a:solidFill>
                <a:latin typeface="Calibri"/>
                <a:ea typeface="Calibri"/>
                <a:cs typeface="Calibri"/>
                <a:sym typeface="Calibri"/>
              </a:rPr>
              <a:t>+ 50 filiais nos demais Estados</a:t>
            </a:r>
            <a:endParaRPr sz="1400" b="0" i="0" u="none" strike="noStrike" cap="none">
              <a:solidFill>
                <a:srgbClr val="000000"/>
              </a:solidFill>
              <a:latin typeface="Arial"/>
              <a:ea typeface="Arial"/>
              <a:cs typeface="Arial"/>
              <a:sym typeface="Arial"/>
            </a:endParaRPr>
          </a:p>
        </p:txBody>
      </p:sp>
      <p:sp>
        <p:nvSpPr>
          <p:cNvPr id="194" name="Google Shape;194;p67"/>
          <p:cNvSpPr/>
          <p:nvPr/>
        </p:nvSpPr>
        <p:spPr>
          <a:xfrm>
            <a:off x="202021" y="3632143"/>
            <a:ext cx="2908649" cy="3374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pt-BR" sz="1800" b="0" i="0" u="none" strike="noStrike" cap="none">
                <a:solidFill>
                  <a:schemeClr val="lt1"/>
                </a:solidFill>
                <a:latin typeface="Calibri"/>
                <a:ea typeface="Calibri"/>
                <a:cs typeface="Calibri"/>
                <a:sym typeface="Calibri"/>
              </a:rPr>
              <a:t>~ 5 mil funcionários</a:t>
            </a:r>
            <a:endParaRPr sz="1800" b="0" i="0" u="none" strike="noStrike" cap="none">
              <a:solidFill>
                <a:schemeClr val="lt1"/>
              </a:solidFill>
              <a:latin typeface="Calibri"/>
              <a:ea typeface="Calibri"/>
              <a:cs typeface="Calibri"/>
              <a:sym typeface="Calibri"/>
            </a:endParaRPr>
          </a:p>
        </p:txBody>
      </p:sp>
      <p:sp>
        <p:nvSpPr>
          <p:cNvPr id="195" name="Google Shape;195;p67"/>
          <p:cNvSpPr/>
          <p:nvPr/>
        </p:nvSpPr>
        <p:spPr>
          <a:xfrm>
            <a:off x="202021" y="4365482"/>
            <a:ext cx="3539271" cy="37462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pt-BR" sz="1800" b="0" i="0" u="none" strike="noStrike" cap="none">
                <a:solidFill>
                  <a:schemeClr val="lt1"/>
                </a:solidFill>
                <a:latin typeface="Calibri"/>
                <a:ea typeface="Calibri"/>
                <a:cs typeface="Calibri"/>
                <a:sym typeface="Calibri"/>
              </a:rPr>
              <a:t>+ 37 mil corretores ativos</a:t>
            </a:r>
            <a:endParaRPr sz="1800" b="0" i="0" u="none" strike="noStrike" cap="none">
              <a:solidFill>
                <a:schemeClr val="lt1"/>
              </a:solidFill>
              <a:latin typeface="Calibri"/>
              <a:ea typeface="Calibri"/>
              <a:cs typeface="Calibri"/>
              <a:sym typeface="Calibri"/>
            </a:endParaRPr>
          </a:p>
        </p:txBody>
      </p:sp>
      <p:sp>
        <p:nvSpPr>
          <p:cNvPr id="196" name="Google Shape;196;p67"/>
          <p:cNvSpPr txBox="1"/>
          <p:nvPr/>
        </p:nvSpPr>
        <p:spPr>
          <a:xfrm>
            <a:off x="6538991" y="2494792"/>
            <a:ext cx="4497600" cy="5908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800"/>
              <a:buFont typeface="Arial"/>
              <a:buNone/>
            </a:pPr>
            <a:r>
              <a:rPr lang="pt-BR" sz="1800" b="0" i="0" u="none" strike="noStrike" cap="none">
                <a:solidFill>
                  <a:schemeClr val="lt1"/>
                </a:solidFill>
                <a:latin typeface="Calibri"/>
                <a:ea typeface="Calibri"/>
                <a:cs typeface="Calibri"/>
                <a:sym typeface="Calibri"/>
              </a:rPr>
              <a:t>Somos especialistas em </a:t>
            </a:r>
            <a:r>
              <a:rPr lang="pt-BR" sz="1800" b="1" i="0" u="none" strike="noStrike" cap="none">
                <a:solidFill>
                  <a:schemeClr val="lt1"/>
                </a:solidFill>
                <a:latin typeface="Calibri"/>
                <a:ea typeface="Calibri"/>
                <a:cs typeface="Calibri"/>
                <a:sym typeface="Calibri"/>
              </a:rPr>
              <a:t>Saúde Integral </a:t>
            </a:r>
            <a:r>
              <a:rPr lang="pt-BR" sz="1800" b="0" i="0" u="none" strike="noStrike" cap="none">
                <a:solidFill>
                  <a:schemeClr val="lt1"/>
                </a:solidFill>
                <a:latin typeface="Calibri"/>
                <a:ea typeface="Calibri"/>
                <a:cs typeface="Calibri"/>
                <a:sym typeface="Calibri"/>
              </a:rPr>
              <a:t>com diversas opções de produtos</a:t>
            </a:r>
            <a:endParaRPr sz="1800" b="0" i="0" u="none" strike="noStrike" cap="none">
              <a:solidFill>
                <a:schemeClr val="lt1"/>
              </a:solidFill>
              <a:latin typeface="Calibri"/>
              <a:ea typeface="Calibri"/>
              <a:cs typeface="Calibri"/>
              <a:sym typeface="Calibri"/>
            </a:endParaRPr>
          </a:p>
        </p:txBody>
      </p:sp>
      <p:sp>
        <p:nvSpPr>
          <p:cNvPr id="197" name="Google Shape;197;p67"/>
          <p:cNvSpPr/>
          <p:nvPr/>
        </p:nvSpPr>
        <p:spPr>
          <a:xfrm>
            <a:off x="10947534" y="4191082"/>
            <a:ext cx="1188000" cy="979200"/>
          </a:xfrm>
          <a:prstGeom prst="roundRect">
            <a:avLst>
              <a:gd name="adj" fmla="val 22990"/>
            </a:avLst>
          </a:prstGeom>
          <a:solidFill>
            <a:srgbClr val="E9531E"/>
          </a:solidFill>
          <a:ln>
            <a:noFill/>
          </a:ln>
        </p:spPr>
        <p:txBody>
          <a:bodyPr spcFirstLastPara="1" wrap="square" lIns="68550" tIns="34275" rIns="68550"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FFFFFF"/>
                </a:solidFill>
                <a:latin typeface="Calibri"/>
                <a:ea typeface="Calibri"/>
                <a:cs typeface="Calibri"/>
                <a:sym typeface="Calibri"/>
              </a:rPr>
              <a:t>Investimentos</a:t>
            </a:r>
            <a:endParaRPr sz="1200" b="0" i="0" u="none" strike="noStrike" cap="none">
              <a:solidFill>
                <a:srgbClr val="000000"/>
              </a:solidFill>
              <a:latin typeface="Calibri"/>
              <a:ea typeface="Calibri"/>
              <a:cs typeface="Calibri"/>
              <a:sym typeface="Calibri"/>
            </a:endParaRPr>
          </a:p>
        </p:txBody>
      </p:sp>
      <p:sp>
        <p:nvSpPr>
          <p:cNvPr id="198" name="Google Shape;198;p67"/>
          <p:cNvSpPr/>
          <p:nvPr/>
        </p:nvSpPr>
        <p:spPr>
          <a:xfrm>
            <a:off x="8215248" y="4191082"/>
            <a:ext cx="1188000" cy="979200"/>
          </a:xfrm>
          <a:prstGeom prst="roundRect">
            <a:avLst>
              <a:gd name="adj" fmla="val 22990"/>
            </a:avLst>
          </a:prstGeom>
          <a:solidFill>
            <a:srgbClr val="E9531E"/>
          </a:solidFill>
          <a:ln>
            <a:noFill/>
          </a:ln>
        </p:spPr>
        <p:txBody>
          <a:bodyPr spcFirstLastPara="1" wrap="square" lIns="68550" tIns="34275" rIns="68550"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FFFFFF"/>
                </a:solidFill>
                <a:latin typeface="Calibri"/>
                <a:ea typeface="Calibri"/>
                <a:cs typeface="Calibri"/>
                <a:sym typeface="Calibri"/>
              </a:rPr>
              <a:t>Vida</a:t>
            </a:r>
            <a:endParaRPr sz="1200" b="0" i="0" u="none" strike="noStrike" cap="none">
              <a:solidFill>
                <a:srgbClr val="000000"/>
              </a:solidFill>
              <a:latin typeface="Calibri"/>
              <a:ea typeface="Calibri"/>
              <a:cs typeface="Calibri"/>
              <a:sym typeface="Calibri"/>
            </a:endParaRPr>
          </a:p>
        </p:txBody>
      </p:sp>
      <p:sp>
        <p:nvSpPr>
          <p:cNvPr id="199" name="Google Shape;199;p67"/>
          <p:cNvSpPr/>
          <p:nvPr/>
        </p:nvSpPr>
        <p:spPr>
          <a:xfrm>
            <a:off x="6849105" y="4191082"/>
            <a:ext cx="1185788" cy="979200"/>
          </a:xfrm>
          <a:prstGeom prst="roundRect">
            <a:avLst>
              <a:gd name="adj" fmla="val 22990"/>
            </a:avLst>
          </a:prstGeom>
          <a:solidFill>
            <a:srgbClr val="E9531E"/>
          </a:solidFill>
          <a:ln>
            <a:noFill/>
          </a:ln>
        </p:spPr>
        <p:txBody>
          <a:bodyPr spcFirstLastPara="1" wrap="square" lIns="68550" tIns="34275" rIns="68550"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FFFFFF"/>
                </a:solidFill>
                <a:latin typeface="Calibri"/>
                <a:ea typeface="Calibri"/>
                <a:cs typeface="Calibri"/>
                <a:sym typeface="Calibri"/>
              </a:rPr>
              <a:t>Odonto</a:t>
            </a:r>
            <a:endParaRPr sz="1200" b="0" i="0" u="none" strike="noStrike" cap="none">
              <a:solidFill>
                <a:srgbClr val="000000"/>
              </a:solidFill>
              <a:latin typeface="Calibri"/>
              <a:ea typeface="Calibri"/>
              <a:cs typeface="Calibri"/>
              <a:sym typeface="Calibri"/>
            </a:endParaRPr>
          </a:p>
        </p:txBody>
      </p:sp>
      <p:sp>
        <p:nvSpPr>
          <p:cNvPr id="200" name="Google Shape;200;p67"/>
          <p:cNvSpPr/>
          <p:nvPr/>
        </p:nvSpPr>
        <p:spPr>
          <a:xfrm>
            <a:off x="5482962" y="4191082"/>
            <a:ext cx="1188000" cy="979200"/>
          </a:xfrm>
          <a:prstGeom prst="roundRect">
            <a:avLst>
              <a:gd name="adj" fmla="val 22990"/>
            </a:avLst>
          </a:prstGeom>
          <a:solidFill>
            <a:srgbClr val="E9531E"/>
          </a:solidFill>
          <a:ln>
            <a:noFill/>
          </a:ln>
        </p:spPr>
        <p:txBody>
          <a:bodyPr spcFirstLastPara="1" wrap="square" lIns="68550" tIns="34275" rIns="68550"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FFFFFF"/>
                </a:solidFill>
                <a:latin typeface="Calibri"/>
                <a:ea typeface="Calibri"/>
                <a:cs typeface="Calibri"/>
                <a:sym typeface="Calibri"/>
              </a:rPr>
              <a:t>Saúde</a:t>
            </a:r>
            <a:endParaRPr sz="1200" b="0" i="0" u="none" strike="noStrike" cap="none">
              <a:solidFill>
                <a:srgbClr val="000000"/>
              </a:solidFill>
              <a:latin typeface="Calibri"/>
              <a:ea typeface="Calibri"/>
              <a:cs typeface="Calibri"/>
              <a:sym typeface="Calibri"/>
            </a:endParaRPr>
          </a:p>
        </p:txBody>
      </p:sp>
      <p:pic>
        <p:nvPicPr>
          <p:cNvPr id="201" name="Google Shape;201;p67" descr="Mulher ao lado de estrada&#10;&#10;Descrição gerada automaticamente com confiança média"/>
          <p:cNvPicPr preferRelativeResize="0"/>
          <p:nvPr/>
        </p:nvPicPr>
        <p:blipFill rotWithShape="1">
          <a:blip r:embed="rId4">
            <a:alphaModFix/>
          </a:blip>
          <a:srcRect r="45165"/>
          <a:stretch/>
        </p:blipFill>
        <p:spPr>
          <a:xfrm>
            <a:off x="9581391" y="4944140"/>
            <a:ext cx="1188000" cy="1913859"/>
          </a:xfrm>
          <a:prstGeom prst="rect">
            <a:avLst/>
          </a:prstGeom>
          <a:noFill/>
          <a:ln>
            <a:noFill/>
          </a:ln>
        </p:spPr>
      </p:pic>
      <p:pic>
        <p:nvPicPr>
          <p:cNvPr id="202" name="Google Shape;202;p67" descr="Homem em pé em frente a janela&#10;&#10;Descrição gerada automaticamente"/>
          <p:cNvPicPr preferRelativeResize="0"/>
          <p:nvPr/>
        </p:nvPicPr>
        <p:blipFill rotWithShape="1">
          <a:blip r:embed="rId5">
            <a:alphaModFix/>
          </a:blip>
          <a:srcRect r="39401"/>
          <a:stretch/>
        </p:blipFill>
        <p:spPr>
          <a:xfrm>
            <a:off x="10947534" y="4944140"/>
            <a:ext cx="1188000" cy="1913859"/>
          </a:xfrm>
          <a:prstGeom prst="rect">
            <a:avLst/>
          </a:prstGeom>
          <a:noFill/>
          <a:ln>
            <a:noFill/>
          </a:ln>
        </p:spPr>
      </p:pic>
      <p:pic>
        <p:nvPicPr>
          <p:cNvPr id="203" name="Google Shape;203;p67" descr="Mulher em pé na cozinha&#10;&#10;Descrição gerada automaticamente"/>
          <p:cNvPicPr preferRelativeResize="0"/>
          <p:nvPr/>
        </p:nvPicPr>
        <p:blipFill rotWithShape="1">
          <a:blip r:embed="rId6">
            <a:alphaModFix/>
          </a:blip>
          <a:srcRect l="17915" r="21978"/>
          <a:stretch/>
        </p:blipFill>
        <p:spPr>
          <a:xfrm>
            <a:off x="8213036" y="4944140"/>
            <a:ext cx="1188000" cy="1913857"/>
          </a:xfrm>
          <a:prstGeom prst="rect">
            <a:avLst/>
          </a:prstGeom>
          <a:noFill/>
          <a:ln>
            <a:noFill/>
          </a:ln>
        </p:spPr>
      </p:pic>
      <p:pic>
        <p:nvPicPr>
          <p:cNvPr id="204" name="Google Shape;204;p67" descr="Mulher sorrindo com água ao fundo&#10;&#10;Descrição gerada automaticamente"/>
          <p:cNvPicPr preferRelativeResize="0"/>
          <p:nvPr/>
        </p:nvPicPr>
        <p:blipFill rotWithShape="1">
          <a:blip r:embed="rId7">
            <a:alphaModFix/>
          </a:blip>
          <a:srcRect l="32188"/>
          <a:stretch/>
        </p:blipFill>
        <p:spPr>
          <a:xfrm>
            <a:off x="6847999" y="4944141"/>
            <a:ext cx="1184682" cy="1913858"/>
          </a:xfrm>
          <a:prstGeom prst="rect">
            <a:avLst/>
          </a:prstGeom>
          <a:noFill/>
          <a:ln>
            <a:noFill/>
          </a:ln>
        </p:spPr>
      </p:pic>
      <p:pic>
        <p:nvPicPr>
          <p:cNvPr id="205" name="Google Shape;205;p67" descr="Mulher posando para foto em local com grama e árvores ao fundo&#10;&#10;Descrição gerada automaticamente"/>
          <p:cNvPicPr preferRelativeResize="0"/>
          <p:nvPr/>
        </p:nvPicPr>
        <p:blipFill rotWithShape="1">
          <a:blip r:embed="rId8">
            <a:alphaModFix/>
          </a:blip>
          <a:srcRect l="25360" r="11669"/>
          <a:stretch/>
        </p:blipFill>
        <p:spPr>
          <a:xfrm>
            <a:off x="5482962" y="4944140"/>
            <a:ext cx="1188000" cy="1913859"/>
          </a:xfrm>
          <a:prstGeom prst="rect">
            <a:avLst/>
          </a:prstGeom>
          <a:noFill/>
          <a:ln>
            <a:noFill/>
          </a:ln>
        </p:spPr>
      </p:pic>
      <p:pic>
        <p:nvPicPr>
          <p:cNvPr id="206" name="Google Shape;206;p67" descr="Ícone&#10;&#10;Descrição gerada automaticamente"/>
          <p:cNvPicPr preferRelativeResize="0"/>
          <p:nvPr/>
        </p:nvPicPr>
        <p:blipFill rotWithShape="1">
          <a:blip r:embed="rId9">
            <a:alphaModFix/>
          </a:blip>
          <a:srcRect/>
          <a:stretch/>
        </p:blipFill>
        <p:spPr>
          <a:xfrm>
            <a:off x="11323734" y="4500682"/>
            <a:ext cx="435600" cy="360000"/>
          </a:xfrm>
          <a:prstGeom prst="rect">
            <a:avLst/>
          </a:prstGeom>
          <a:noFill/>
          <a:ln>
            <a:noFill/>
          </a:ln>
        </p:spPr>
      </p:pic>
      <p:pic>
        <p:nvPicPr>
          <p:cNvPr id="207" name="Google Shape;207;p67" descr="Ícone&#10;&#10;Descrição gerada automaticamente"/>
          <p:cNvPicPr preferRelativeResize="0"/>
          <p:nvPr/>
        </p:nvPicPr>
        <p:blipFill rotWithShape="1">
          <a:blip r:embed="rId10">
            <a:alphaModFix/>
          </a:blip>
          <a:srcRect/>
          <a:stretch/>
        </p:blipFill>
        <p:spPr>
          <a:xfrm>
            <a:off x="9957591" y="4500682"/>
            <a:ext cx="435600" cy="360000"/>
          </a:xfrm>
          <a:prstGeom prst="rect">
            <a:avLst/>
          </a:prstGeom>
          <a:noFill/>
          <a:ln>
            <a:noFill/>
          </a:ln>
        </p:spPr>
      </p:pic>
      <p:pic>
        <p:nvPicPr>
          <p:cNvPr id="208" name="Google Shape;208;p67" descr="Desenho de um círculo&#10;&#10;Descrição gerada automaticamente com confiança baixa"/>
          <p:cNvPicPr preferRelativeResize="0"/>
          <p:nvPr/>
        </p:nvPicPr>
        <p:blipFill rotWithShape="1">
          <a:blip r:embed="rId11">
            <a:alphaModFix/>
          </a:blip>
          <a:srcRect/>
          <a:stretch/>
        </p:blipFill>
        <p:spPr>
          <a:xfrm>
            <a:off x="8591448" y="4500682"/>
            <a:ext cx="435600" cy="360000"/>
          </a:xfrm>
          <a:prstGeom prst="rect">
            <a:avLst/>
          </a:prstGeom>
          <a:noFill/>
          <a:ln>
            <a:noFill/>
          </a:ln>
        </p:spPr>
      </p:pic>
      <p:pic>
        <p:nvPicPr>
          <p:cNvPr id="209" name="Google Shape;209;p67" descr="Ícone&#10;&#10;Descrição gerada automaticamente"/>
          <p:cNvPicPr preferRelativeResize="0"/>
          <p:nvPr/>
        </p:nvPicPr>
        <p:blipFill rotWithShape="1">
          <a:blip r:embed="rId12">
            <a:alphaModFix/>
          </a:blip>
          <a:srcRect/>
          <a:stretch/>
        </p:blipFill>
        <p:spPr>
          <a:xfrm>
            <a:off x="5878200" y="4500682"/>
            <a:ext cx="435600" cy="360000"/>
          </a:xfrm>
          <a:prstGeom prst="rect">
            <a:avLst/>
          </a:prstGeom>
          <a:noFill/>
          <a:ln>
            <a:noFill/>
          </a:ln>
        </p:spPr>
      </p:pic>
      <p:pic>
        <p:nvPicPr>
          <p:cNvPr id="210" name="Google Shape;210;p67" descr="Ícone&#10;&#10;Descrição gerada automaticamente"/>
          <p:cNvPicPr preferRelativeResize="0"/>
          <p:nvPr/>
        </p:nvPicPr>
        <p:blipFill rotWithShape="1">
          <a:blip r:embed="rId13">
            <a:alphaModFix/>
          </a:blip>
          <a:srcRect/>
          <a:stretch/>
        </p:blipFill>
        <p:spPr>
          <a:xfrm>
            <a:off x="7222540" y="4500682"/>
            <a:ext cx="435600" cy="360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82"/>
        <p:cNvGrpSpPr/>
        <p:nvPr/>
      </p:nvGrpSpPr>
      <p:grpSpPr>
        <a:xfrm>
          <a:off x="0" y="0"/>
          <a:ext cx="0" cy="0"/>
          <a:chOff x="0" y="0"/>
          <a:chExt cx="0" cy="0"/>
        </a:xfrm>
      </p:grpSpPr>
      <p:sp>
        <p:nvSpPr>
          <p:cNvPr id="1483" name="Google Shape;1483;p95"/>
          <p:cNvSpPr/>
          <p:nvPr/>
        </p:nvSpPr>
        <p:spPr>
          <a:xfrm>
            <a:off x="0" y="0"/>
            <a:ext cx="12192000" cy="6857999"/>
          </a:xfrm>
          <a:prstGeom prst="rect">
            <a:avLst/>
          </a:prstGeom>
          <a:solidFill>
            <a:srgbClr val="146E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4" name="Google Shape;1484;p95"/>
          <p:cNvSpPr/>
          <p:nvPr/>
        </p:nvSpPr>
        <p:spPr>
          <a:xfrm>
            <a:off x="0" y="0"/>
            <a:ext cx="8147400" cy="12945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5" name="Google Shape;1485;p95"/>
          <p:cNvSpPr txBox="1"/>
          <p:nvPr/>
        </p:nvSpPr>
        <p:spPr>
          <a:xfrm>
            <a:off x="1256433" y="2298775"/>
            <a:ext cx="3853145"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chemeClr val="lt1"/>
                </a:solidFill>
                <a:latin typeface="Calibri"/>
                <a:ea typeface="Calibri"/>
                <a:cs typeface="Calibri"/>
                <a:sym typeface="Calibri"/>
              </a:rPr>
              <a:t>Rede ampliada de farmácias com descontos exclusivos para você!</a:t>
            </a:r>
            <a:br>
              <a:rPr lang="pt-BR" sz="1400" b="0" i="0" u="none" strike="noStrike" cap="none">
                <a:solidFill>
                  <a:schemeClr val="lt1"/>
                </a:solidFill>
                <a:latin typeface="Calibri"/>
                <a:ea typeface="Calibri"/>
                <a:cs typeface="Calibri"/>
                <a:sym typeface="Calibri"/>
              </a:rPr>
            </a:br>
            <a:br>
              <a:rPr lang="pt-BR" sz="1400" b="0" i="0" u="none" strike="noStrike" cap="none">
                <a:solidFill>
                  <a:schemeClr val="lt1"/>
                </a:solidFill>
                <a:latin typeface="Calibri"/>
                <a:ea typeface="Calibri"/>
                <a:cs typeface="Calibri"/>
                <a:sym typeface="Calibri"/>
              </a:rPr>
            </a:br>
            <a:r>
              <a:rPr lang="pt-BR" sz="1400" b="1" i="0" u="none" strike="noStrike" cap="none">
                <a:solidFill>
                  <a:schemeClr val="lt1"/>
                </a:solidFill>
                <a:latin typeface="Calibri"/>
                <a:ea typeface="Calibri"/>
                <a:cs typeface="Calibri"/>
                <a:sym typeface="Calibri"/>
              </a:rPr>
              <a:t>+ de 25 mil farmácias</a:t>
            </a:r>
            <a:br>
              <a:rPr lang="pt-BR" sz="1400" b="0" i="0" u="none" strike="noStrike" cap="none">
                <a:solidFill>
                  <a:schemeClr val="lt1"/>
                </a:solidFill>
                <a:latin typeface="Calibri"/>
                <a:ea typeface="Calibri"/>
                <a:cs typeface="Calibri"/>
                <a:sym typeface="Calibri"/>
              </a:rPr>
            </a:br>
            <a:br>
              <a:rPr lang="pt-BR" sz="1400" b="0" i="0" u="none" strike="noStrike" cap="none">
                <a:solidFill>
                  <a:schemeClr val="lt1"/>
                </a:solidFill>
                <a:latin typeface="Calibri"/>
                <a:ea typeface="Calibri"/>
                <a:cs typeface="Calibri"/>
                <a:sym typeface="Calibri"/>
              </a:rPr>
            </a:br>
            <a:r>
              <a:rPr lang="pt-BR" sz="1400" b="0" i="0" u="none" strike="noStrike" cap="none">
                <a:solidFill>
                  <a:schemeClr val="lt1"/>
                </a:solidFill>
                <a:latin typeface="Calibri"/>
                <a:ea typeface="Calibri"/>
                <a:cs typeface="Calibri"/>
                <a:sym typeface="Calibri"/>
              </a:rPr>
              <a:t>Drogaria São Paulo, Droga Raia, Drogasil, Pague Menos, Onofre, Pacheco, Panvel, Farmais, Araújo</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br>
              <a:rPr lang="pt-BR" sz="1400" b="0" i="0" u="none" strike="noStrike" cap="none">
                <a:solidFill>
                  <a:schemeClr val="lt1"/>
                </a:solidFill>
                <a:latin typeface="Calibri"/>
                <a:ea typeface="Calibri"/>
                <a:cs typeface="Calibri"/>
                <a:sym typeface="Calibri"/>
              </a:rPr>
            </a:br>
            <a:r>
              <a:rPr lang="pt-BR" sz="1400" b="0" i="0" u="none" strike="noStrike" cap="none">
                <a:solidFill>
                  <a:schemeClr val="lt1"/>
                </a:solidFill>
                <a:latin typeface="Calibri"/>
                <a:ea typeface="Calibri"/>
                <a:cs typeface="Calibri"/>
                <a:sym typeface="Calibri"/>
              </a:rPr>
              <a:t>Entre outras!</a:t>
            </a:r>
            <a:br>
              <a:rPr lang="pt-BR" sz="1400" b="0" i="0" u="none" strike="noStrike" cap="none">
                <a:solidFill>
                  <a:schemeClr val="lt1"/>
                </a:solidFill>
                <a:latin typeface="Calibri"/>
                <a:ea typeface="Calibri"/>
                <a:cs typeface="Calibri"/>
                <a:sym typeface="Calibri"/>
              </a:rPr>
            </a:br>
            <a:br>
              <a:rPr lang="pt-BR" sz="1400" b="0" i="0" u="none" strike="noStrike" cap="none">
                <a:solidFill>
                  <a:schemeClr val="lt1"/>
                </a:solidFill>
                <a:latin typeface="Calibri"/>
                <a:ea typeface="Calibri"/>
                <a:cs typeface="Calibri"/>
                <a:sym typeface="Calibri"/>
              </a:rPr>
            </a:br>
            <a:r>
              <a:rPr lang="pt-BR" sz="1400" b="1" i="0" u="none" strike="noStrike" cap="none">
                <a:solidFill>
                  <a:schemeClr val="lt1"/>
                </a:solidFill>
                <a:latin typeface="Calibri"/>
                <a:ea typeface="Calibri"/>
                <a:cs typeface="Calibri"/>
                <a:sym typeface="Calibri"/>
              </a:rPr>
              <a:t>Garanta descontos em medicamentos, perfumaria, higiene pessoal e beleza.</a:t>
            </a:r>
            <a:endParaRPr sz="1400" b="0" i="0" u="none" strike="noStrike" cap="none">
              <a:solidFill>
                <a:srgbClr val="000000"/>
              </a:solidFill>
              <a:latin typeface="Calibri"/>
              <a:ea typeface="Calibri"/>
              <a:cs typeface="Calibri"/>
              <a:sym typeface="Calibri"/>
            </a:endParaRPr>
          </a:p>
        </p:txBody>
      </p:sp>
      <p:sp>
        <p:nvSpPr>
          <p:cNvPr id="1486" name="Google Shape;1486;p95"/>
          <p:cNvSpPr txBox="1"/>
          <p:nvPr/>
        </p:nvSpPr>
        <p:spPr>
          <a:xfrm>
            <a:off x="1617042" y="1966502"/>
            <a:ext cx="1836000"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t-BR" sz="1600" b="1" i="0" u="none" strike="noStrike" cap="none">
                <a:solidFill>
                  <a:schemeClr val="lt1"/>
                </a:solidFill>
                <a:latin typeface="Calibri"/>
                <a:ea typeface="Calibri"/>
                <a:cs typeface="Calibri"/>
                <a:sym typeface="Calibri"/>
              </a:rPr>
              <a:t>Farmácias</a:t>
            </a:r>
            <a:endParaRPr sz="1400" b="0" i="0" u="none" strike="noStrike" cap="none">
              <a:solidFill>
                <a:srgbClr val="000000"/>
              </a:solidFill>
              <a:latin typeface="Calibri"/>
              <a:ea typeface="Calibri"/>
              <a:cs typeface="Calibri"/>
              <a:sym typeface="Calibri"/>
            </a:endParaRPr>
          </a:p>
        </p:txBody>
      </p:sp>
      <p:sp>
        <p:nvSpPr>
          <p:cNvPr id="1487" name="Google Shape;1487;p95"/>
          <p:cNvSpPr txBox="1"/>
          <p:nvPr/>
        </p:nvSpPr>
        <p:spPr>
          <a:xfrm>
            <a:off x="7319241" y="2305776"/>
            <a:ext cx="3853200" cy="2985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chemeClr val="lt1"/>
                </a:solidFill>
                <a:latin typeface="Calibri"/>
                <a:ea typeface="Calibri"/>
                <a:cs typeface="Calibri"/>
                <a:sym typeface="Calibri"/>
              </a:rPr>
              <a:t>Descontos* em:</a:t>
            </a:r>
            <a:endParaRPr sz="1400" b="0" i="0" u="none" strike="noStrike" cap="none">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Clr>
                <a:schemeClr val="lt1"/>
              </a:buClr>
              <a:buSzPts val="1050"/>
              <a:buFont typeface="Arial"/>
              <a:buChar char="•"/>
            </a:pPr>
            <a:r>
              <a:rPr lang="pt-BR" sz="1400" b="0" i="0" u="none" strike="noStrike" cap="none">
                <a:solidFill>
                  <a:schemeClr val="lt1"/>
                </a:solidFill>
                <a:latin typeface="Calibri"/>
                <a:ea typeface="Calibri"/>
                <a:cs typeface="Calibri"/>
                <a:sym typeface="Calibri"/>
              </a:rPr>
              <a:t>Vacinas</a:t>
            </a:r>
            <a:endParaRPr sz="1400" b="0" i="0" u="none" strike="noStrike" cap="none">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Clr>
                <a:schemeClr val="lt1"/>
              </a:buClr>
              <a:buSzPts val="1050"/>
              <a:buFont typeface="Arial"/>
              <a:buChar char="•"/>
            </a:pPr>
            <a:r>
              <a:rPr lang="pt-BR" sz="1400" b="0" i="0" u="none" strike="noStrike" cap="none">
                <a:solidFill>
                  <a:schemeClr val="lt1"/>
                </a:solidFill>
                <a:latin typeface="Calibri"/>
                <a:ea typeface="Calibri"/>
                <a:cs typeface="Calibri"/>
                <a:sym typeface="Calibri"/>
              </a:rPr>
              <a:t>Materiais hospitalares</a:t>
            </a:r>
            <a:endParaRPr sz="1400" b="0" i="0" u="none" strike="noStrike" cap="none">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Clr>
                <a:schemeClr val="lt1"/>
              </a:buClr>
              <a:buSzPts val="1050"/>
              <a:buFont typeface="Arial"/>
              <a:buChar char="•"/>
            </a:pPr>
            <a:r>
              <a:rPr lang="pt-BR" sz="1400" b="0" i="0" u="none" strike="noStrike" cap="none">
                <a:solidFill>
                  <a:schemeClr val="lt1"/>
                </a:solidFill>
                <a:latin typeface="Calibri"/>
                <a:ea typeface="Calibri"/>
                <a:cs typeface="Calibri"/>
                <a:sym typeface="Calibri"/>
              </a:rPr>
              <a:t>E muito mais.</a:t>
            </a:r>
            <a:endParaRPr sz="1400" b="0" i="0" u="none" strike="noStrike" cap="none">
              <a:solidFill>
                <a:srgbClr val="000000"/>
              </a:solidFill>
              <a:latin typeface="Calibri"/>
              <a:ea typeface="Calibri"/>
              <a:cs typeface="Calibri"/>
              <a:sym typeface="Calibri"/>
            </a:endParaRPr>
          </a:p>
          <a:p>
            <a:pPr marL="171450" marR="0" lvl="0" indent="-104775" algn="l" rtl="0">
              <a:lnSpc>
                <a:spcPct val="100000"/>
              </a:lnSpc>
              <a:spcBef>
                <a:spcPts val="0"/>
              </a:spcBef>
              <a:spcAft>
                <a:spcPts val="0"/>
              </a:spcAft>
              <a:buClr>
                <a:srgbClr val="595959"/>
              </a:buClr>
              <a:buSzPts val="1050"/>
              <a:buFont typeface="Arial"/>
              <a:buNone/>
            </a:pPr>
            <a:endParaRPr sz="1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lt1"/>
                </a:solidFill>
                <a:latin typeface="Calibri"/>
                <a:ea typeface="Calibri"/>
                <a:cs typeface="Calibri"/>
                <a:sym typeface="Calibri"/>
              </a:rPr>
              <a:t>(*) A disponibilidade do desconto é concedida de acordo com a região.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chemeClr val="lt1"/>
                </a:solidFill>
                <a:latin typeface="Calibri"/>
                <a:ea typeface="Calibri"/>
                <a:cs typeface="Calibri"/>
                <a:sym typeface="Calibri"/>
              </a:rPr>
              <a:t>           Produto Hospitalar (HO)¹</a:t>
            </a:r>
            <a:endParaRPr sz="1400" b="0" i="0" u="none" strike="noStrike" cap="none">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Clr>
                <a:schemeClr val="lt1"/>
              </a:buClr>
              <a:buSzPts val="1050"/>
              <a:buFont typeface="Arial"/>
              <a:buChar char="•"/>
            </a:pPr>
            <a:r>
              <a:rPr lang="pt-BR" sz="1400" b="0" i="0" u="none" strike="noStrike" cap="none">
                <a:solidFill>
                  <a:schemeClr val="lt1"/>
                </a:solidFill>
                <a:latin typeface="Calibri"/>
                <a:ea typeface="Calibri"/>
                <a:cs typeface="Calibri"/>
                <a:sym typeface="Calibri"/>
              </a:rPr>
              <a:t>Desconto de </a:t>
            </a:r>
            <a:r>
              <a:rPr lang="pt-BR" sz="1400" b="1" i="0" u="none" strike="noStrike" cap="none">
                <a:solidFill>
                  <a:schemeClr val="lt1"/>
                </a:solidFill>
                <a:latin typeface="Calibri"/>
                <a:ea typeface="Calibri"/>
                <a:cs typeface="Calibri"/>
                <a:sym typeface="Calibri"/>
              </a:rPr>
              <a:t>30%</a:t>
            </a:r>
            <a:r>
              <a:rPr lang="pt-BR" sz="1400" b="0" i="0" u="none" strike="noStrike" cap="none">
                <a:solidFill>
                  <a:schemeClr val="lt1"/>
                </a:solidFill>
                <a:latin typeface="Calibri"/>
                <a:ea typeface="Calibri"/>
                <a:cs typeface="Calibri"/>
                <a:sym typeface="Calibri"/>
              </a:rPr>
              <a:t> em consultas particulares</a:t>
            </a:r>
            <a:endParaRPr sz="1400" b="0" i="0" u="none" strike="noStrike" cap="none">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Clr>
                <a:schemeClr val="lt1"/>
              </a:buClr>
              <a:buSzPts val="1050"/>
              <a:buFont typeface="Arial"/>
              <a:buChar char="•"/>
            </a:pPr>
            <a:r>
              <a:rPr lang="pt-BR" sz="1400" b="0" i="0" u="none" strike="noStrike" cap="none">
                <a:solidFill>
                  <a:schemeClr val="lt1"/>
                </a:solidFill>
                <a:latin typeface="Calibri"/>
                <a:ea typeface="Calibri"/>
                <a:cs typeface="Calibri"/>
                <a:sym typeface="Calibri"/>
              </a:rPr>
              <a:t>Desconto de até </a:t>
            </a:r>
            <a:r>
              <a:rPr lang="pt-BR" sz="1400" b="1" i="0" u="none" strike="noStrike" cap="none">
                <a:solidFill>
                  <a:schemeClr val="lt1"/>
                </a:solidFill>
                <a:latin typeface="Calibri"/>
                <a:ea typeface="Calibri"/>
                <a:cs typeface="Calibri"/>
                <a:sym typeface="Calibri"/>
              </a:rPr>
              <a:t>45%</a:t>
            </a:r>
            <a:r>
              <a:rPr lang="pt-BR" sz="1400" b="0" i="0" u="none" strike="noStrike" cap="none">
                <a:solidFill>
                  <a:schemeClr val="lt1"/>
                </a:solidFill>
                <a:latin typeface="Calibri"/>
                <a:ea typeface="Calibri"/>
                <a:cs typeface="Calibri"/>
                <a:sym typeface="Calibri"/>
              </a:rPr>
              <a:t> em Laboratórios</a:t>
            </a:r>
            <a:endParaRPr sz="1400" b="0" i="0" u="none" strike="noStrike" cap="none">
              <a:solidFill>
                <a:srgbClr val="000000"/>
              </a:solidFill>
              <a:latin typeface="Calibri"/>
              <a:ea typeface="Calibri"/>
              <a:cs typeface="Calibri"/>
              <a:sym typeface="Calibri"/>
            </a:endParaRPr>
          </a:p>
          <a:p>
            <a:pPr marL="171450" marR="0" lvl="0" indent="-104775" algn="l" rtl="0">
              <a:lnSpc>
                <a:spcPct val="100000"/>
              </a:lnSpc>
              <a:spcBef>
                <a:spcPts val="0"/>
              </a:spcBef>
              <a:spcAft>
                <a:spcPts val="0"/>
              </a:spcAft>
              <a:buClr>
                <a:srgbClr val="595959"/>
              </a:buClr>
              <a:buSzPts val="1050"/>
              <a:buFont typeface="Arial"/>
              <a:buNone/>
            </a:pPr>
            <a:endParaRPr sz="1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lt1"/>
                </a:solidFill>
                <a:latin typeface="Calibri"/>
                <a:ea typeface="Calibri"/>
                <a:cs typeface="Calibri"/>
                <a:sym typeface="Calibri"/>
              </a:rPr>
              <a:t>¹ Desconto exclusivo do Produto Hospitalar (HO)</a:t>
            </a:r>
            <a:endParaRPr sz="1400" b="0" i="0" u="none" strike="noStrike" cap="none">
              <a:solidFill>
                <a:srgbClr val="000000"/>
              </a:solidFill>
              <a:latin typeface="Calibri"/>
              <a:ea typeface="Calibri"/>
              <a:cs typeface="Calibri"/>
              <a:sym typeface="Calibri"/>
            </a:endParaRPr>
          </a:p>
        </p:txBody>
      </p:sp>
      <p:sp>
        <p:nvSpPr>
          <p:cNvPr id="1488" name="Google Shape;1488;p95"/>
          <p:cNvSpPr txBox="1"/>
          <p:nvPr/>
        </p:nvSpPr>
        <p:spPr>
          <a:xfrm>
            <a:off x="7851757" y="1973503"/>
            <a:ext cx="2533617"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t-BR" sz="1600" b="1" i="0" u="none" strike="noStrike" cap="none">
                <a:solidFill>
                  <a:schemeClr val="lt1"/>
                </a:solidFill>
                <a:latin typeface="Calibri"/>
                <a:ea typeface="Calibri"/>
                <a:cs typeface="Calibri"/>
                <a:sym typeface="Calibri"/>
              </a:rPr>
              <a:t>SulaMais</a:t>
            </a:r>
            <a:endParaRPr sz="1400" b="0" i="0" u="none" strike="noStrike" cap="none">
              <a:solidFill>
                <a:srgbClr val="000000"/>
              </a:solidFill>
              <a:latin typeface="Calibri"/>
              <a:ea typeface="Calibri"/>
              <a:cs typeface="Calibri"/>
              <a:sym typeface="Calibri"/>
            </a:endParaRPr>
          </a:p>
        </p:txBody>
      </p:sp>
      <p:cxnSp>
        <p:nvCxnSpPr>
          <p:cNvPr id="1489" name="Google Shape;1489;p95"/>
          <p:cNvCxnSpPr/>
          <p:nvPr/>
        </p:nvCxnSpPr>
        <p:spPr>
          <a:xfrm>
            <a:off x="6096000" y="1449000"/>
            <a:ext cx="0" cy="3960000"/>
          </a:xfrm>
          <a:prstGeom prst="straightConnector1">
            <a:avLst/>
          </a:prstGeom>
          <a:noFill/>
          <a:ln w="9525" cap="flat" cmpd="sng">
            <a:solidFill>
              <a:schemeClr val="lt1"/>
            </a:solidFill>
            <a:prstDash val="solid"/>
            <a:miter lim="800000"/>
            <a:headEnd type="none" w="sm" len="sm"/>
            <a:tailEnd type="none" w="sm" len="sm"/>
          </a:ln>
        </p:spPr>
      </p:cxnSp>
      <p:sp>
        <p:nvSpPr>
          <p:cNvPr id="1490" name="Google Shape;1490;p95"/>
          <p:cNvSpPr txBox="1"/>
          <p:nvPr/>
        </p:nvSpPr>
        <p:spPr>
          <a:xfrm>
            <a:off x="994595" y="462784"/>
            <a:ext cx="1728000" cy="432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pt-BR" sz="2800" b="1" i="0" u="none" strike="noStrike" cap="none">
                <a:solidFill>
                  <a:srgbClr val="001E64"/>
                </a:solidFill>
                <a:latin typeface="Calibri"/>
                <a:ea typeface="Calibri"/>
                <a:cs typeface="Calibri"/>
                <a:sym typeface="Calibri"/>
              </a:rPr>
              <a:t>Descontos</a:t>
            </a:r>
            <a:endParaRPr sz="14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a:solidFill>
                <a:srgbClr val="001E64"/>
              </a:solidFill>
              <a:latin typeface="Calibri"/>
              <a:ea typeface="Calibri"/>
              <a:cs typeface="Calibri"/>
              <a:sym typeface="Calibri"/>
            </a:endParaRPr>
          </a:p>
        </p:txBody>
      </p:sp>
      <p:sp>
        <p:nvSpPr>
          <p:cNvPr id="1491" name="Google Shape;1491;p95">
            <a:hlinkClick r:id="rId3"/>
          </p:cNvPr>
          <p:cNvSpPr/>
          <p:nvPr/>
        </p:nvSpPr>
        <p:spPr>
          <a:xfrm>
            <a:off x="4750538" y="6024550"/>
            <a:ext cx="2592000" cy="374571"/>
          </a:xfrm>
          <a:prstGeom prst="roundRect">
            <a:avLst>
              <a:gd name="adj" fmla="val 16667"/>
            </a:avLst>
          </a:prstGeom>
          <a:solidFill>
            <a:schemeClr val="lt1"/>
          </a:solidFill>
          <a:ln w="19050" cap="flat" cmpd="sng">
            <a:solidFill>
              <a:schemeClr val="lt1"/>
            </a:solidFill>
            <a:prstDash val="solid"/>
            <a:round/>
            <a:headEnd type="none" w="sm" len="sm"/>
            <a:tailEnd type="none" w="sm" len="sm"/>
          </a:ln>
          <a:effectLst>
            <a:outerShdw blurRad="40000" dist="20000" dir="5400000" rotWithShape="0">
              <a:srgbClr val="000000">
                <a:alpha val="29019"/>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1E64"/>
              </a:buClr>
              <a:buSzPts val="1600"/>
              <a:buFont typeface="Calibri"/>
              <a:buNone/>
            </a:pPr>
            <a:r>
              <a:rPr lang="pt-BR" sz="1600" b="0" i="0" u="none" strike="noStrike" cap="none">
                <a:solidFill>
                  <a:srgbClr val="001E64"/>
                </a:solidFill>
                <a:latin typeface="Calibri"/>
                <a:ea typeface="Calibri"/>
                <a:cs typeface="Calibri"/>
                <a:sym typeface="Calibri"/>
              </a:rPr>
              <a:t>🖰 www.sulamais.com.br</a:t>
            </a:r>
            <a:endParaRPr sz="1600" b="0" i="0" u="none" strike="noStrike" cap="none">
              <a:solidFill>
                <a:srgbClr val="001E64"/>
              </a:solidFill>
              <a:latin typeface="Calibri"/>
              <a:ea typeface="Calibri"/>
              <a:cs typeface="Calibri"/>
              <a:sym typeface="Calibri"/>
            </a:endParaRPr>
          </a:p>
        </p:txBody>
      </p:sp>
      <p:pic>
        <p:nvPicPr>
          <p:cNvPr id="1492" name="Google Shape;1492;p95"/>
          <p:cNvPicPr preferRelativeResize="0"/>
          <p:nvPr/>
        </p:nvPicPr>
        <p:blipFill rotWithShape="1">
          <a:blip r:embed="rId4">
            <a:alphaModFix/>
          </a:blip>
          <a:srcRect/>
          <a:stretch/>
        </p:blipFill>
        <p:spPr>
          <a:xfrm>
            <a:off x="187735" y="616872"/>
            <a:ext cx="619125" cy="123825"/>
          </a:xfrm>
          <a:prstGeom prst="rect">
            <a:avLst/>
          </a:prstGeom>
          <a:noFill/>
          <a:ln>
            <a:noFill/>
          </a:ln>
        </p:spPr>
      </p:pic>
      <p:pic>
        <p:nvPicPr>
          <p:cNvPr id="1493" name="Google Shape;1493;p95" descr="Ícone&#10;&#10;Descrição gerada automaticamente"/>
          <p:cNvPicPr preferRelativeResize="0"/>
          <p:nvPr/>
        </p:nvPicPr>
        <p:blipFill rotWithShape="1">
          <a:blip r:embed="rId5">
            <a:alphaModFix/>
          </a:blip>
          <a:srcRect/>
          <a:stretch/>
        </p:blipFill>
        <p:spPr>
          <a:xfrm>
            <a:off x="1165584" y="1945776"/>
            <a:ext cx="435600" cy="360000"/>
          </a:xfrm>
          <a:prstGeom prst="rect">
            <a:avLst/>
          </a:prstGeom>
          <a:noFill/>
          <a:ln>
            <a:noFill/>
          </a:ln>
        </p:spPr>
      </p:pic>
      <p:pic>
        <p:nvPicPr>
          <p:cNvPr id="1494" name="Google Shape;1494;p95" descr="Ícone&#10;&#10;Descrição gerada automaticamente"/>
          <p:cNvPicPr preferRelativeResize="0"/>
          <p:nvPr/>
        </p:nvPicPr>
        <p:blipFill rotWithShape="1">
          <a:blip r:embed="rId6">
            <a:alphaModFix/>
          </a:blip>
          <a:srcRect/>
          <a:stretch/>
        </p:blipFill>
        <p:spPr>
          <a:xfrm>
            <a:off x="7342538" y="1925815"/>
            <a:ext cx="435600" cy="360000"/>
          </a:xfrm>
          <a:prstGeom prst="rect">
            <a:avLst/>
          </a:prstGeom>
          <a:noFill/>
          <a:ln>
            <a:noFill/>
          </a:ln>
        </p:spPr>
      </p:pic>
      <p:pic>
        <p:nvPicPr>
          <p:cNvPr id="1495" name="Google Shape;1495;p95" descr="Ícone&#10;&#10;Descrição gerada automaticamente"/>
          <p:cNvPicPr preferRelativeResize="0"/>
          <p:nvPr/>
        </p:nvPicPr>
        <p:blipFill rotWithShape="1">
          <a:blip r:embed="rId7">
            <a:alphaModFix/>
          </a:blip>
          <a:srcRect/>
          <a:stretch/>
        </p:blipFill>
        <p:spPr>
          <a:xfrm>
            <a:off x="7342538" y="4045039"/>
            <a:ext cx="435600" cy="360000"/>
          </a:xfrm>
          <a:prstGeom prst="rect">
            <a:avLst/>
          </a:prstGeom>
          <a:noFill/>
          <a:ln>
            <a:noFill/>
          </a:ln>
        </p:spPr>
      </p:pic>
      <p:pic>
        <p:nvPicPr>
          <p:cNvPr id="1496" name="Google Shape;1496;p95" descr="Ícone&#10;&#10;Descrição gerada automaticamente"/>
          <p:cNvPicPr preferRelativeResize="0"/>
          <p:nvPr/>
        </p:nvPicPr>
        <p:blipFill rotWithShape="1">
          <a:blip r:embed="rId8">
            <a:alphaModFix/>
          </a:blip>
          <a:srcRect/>
          <a:stretch/>
        </p:blipFill>
        <p:spPr>
          <a:xfrm rot="5400000">
            <a:off x="4237192" y="6001321"/>
            <a:ext cx="435600" cy="360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sp>
        <p:nvSpPr>
          <p:cNvPr id="1687" name="Google Shape;1687;p106"/>
          <p:cNvSpPr/>
          <p:nvPr/>
        </p:nvSpPr>
        <p:spPr>
          <a:xfrm>
            <a:off x="0" y="0"/>
            <a:ext cx="12192000" cy="6858000"/>
          </a:xfrm>
          <a:prstGeom prst="rect">
            <a:avLst/>
          </a:prstGeom>
          <a:solidFill>
            <a:srgbClr val="00E1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688" name="Google Shape;1688;p106"/>
          <p:cNvPicPr preferRelativeResize="0"/>
          <p:nvPr/>
        </p:nvPicPr>
        <p:blipFill rotWithShape="1">
          <a:blip r:embed="rId3">
            <a:alphaModFix/>
          </a:blip>
          <a:srcRect/>
          <a:stretch/>
        </p:blipFill>
        <p:spPr>
          <a:xfrm>
            <a:off x="6095998" y="749238"/>
            <a:ext cx="5554897" cy="5511600"/>
          </a:xfrm>
          <a:prstGeom prst="ellipse">
            <a:avLst/>
          </a:prstGeom>
          <a:noFill/>
          <a:ln>
            <a:noFill/>
          </a:ln>
        </p:spPr>
      </p:pic>
      <p:sp>
        <p:nvSpPr>
          <p:cNvPr id="1689" name="Google Shape;1689;p106"/>
          <p:cNvSpPr/>
          <p:nvPr/>
        </p:nvSpPr>
        <p:spPr>
          <a:xfrm>
            <a:off x="0" y="0"/>
            <a:ext cx="5127171"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90" name="Google Shape;1690;p106"/>
          <p:cNvSpPr txBox="1"/>
          <p:nvPr/>
        </p:nvSpPr>
        <p:spPr>
          <a:xfrm>
            <a:off x="1246295" y="1391192"/>
            <a:ext cx="4011506" cy="59000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pt-BR" sz="2800" b="1" i="0" u="none" strike="noStrike" cap="none">
                <a:solidFill>
                  <a:srgbClr val="E9531E"/>
                </a:solidFill>
                <a:latin typeface="Calibri"/>
                <a:ea typeface="Calibri"/>
                <a:cs typeface="Calibri"/>
                <a:sym typeface="Calibri"/>
              </a:rPr>
              <a:t>Regras de Comercialização</a:t>
            </a:r>
            <a:endParaRPr sz="1400" b="0" i="0" u="none" strike="noStrike" cap="none">
              <a:solidFill>
                <a:srgbClr val="000000"/>
              </a:solidFill>
              <a:latin typeface="Arial"/>
              <a:ea typeface="Arial"/>
              <a:cs typeface="Arial"/>
              <a:sym typeface="Arial"/>
            </a:endParaRPr>
          </a:p>
        </p:txBody>
      </p:sp>
      <p:pic>
        <p:nvPicPr>
          <p:cNvPr id="1691" name="Google Shape;1691;p106"/>
          <p:cNvPicPr preferRelativeResize="0"/>
          <p:nvPr/>
        </p:nvPicPr>
        <p:blipFill rotWithShape="1">
          <a:blip r:embed="rId4">
            <a:alphaModFix/>
          </a:blip>
          <a:srcRect/>
          <a:stretch/>
        </p:blipFill>
        <p:spPr>
          <a:xfrm>
            <a:off x="1352828" y="1178140"/>
            <a:ext cx="619125" cy="123825"/>
          </a:xfrm>
          <a:prstGeom prst="rect">
            <a:avLst/>
          </a:prstGeom>
          <a:noFill/>
          <a:ln>
            <a:noFill/>
          </a:ln>
        </p:spPr>
      </p:pic>
      <p:pic>
        <p:nvPicPr>
          <p:cNvPr id="1692" name="Google Shape;1692;p106" descr="Forma, Círculo&#10;&#10;Descrição gerada automaticamente"/>
          <p:cNvPicPr preferRelativeResize="0"/>
          <p:nvPr/>
        </p:nvPicPr>
        <p:blipFill rotWithShape="1">
          <a:blip r:embed="rId5">
            <a:alphaModFix/>
          </a:blip>
          <a:srcRect/>
          <a:stretch/>
        </p:blipFill>
        <p:spPr>
          <a:xfrm>
            <a:off x="10072711" y="524019"/>
            <a:ext cx="1745987" cy="1645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6"/>
        <p:cNvGrpSpPr/>
        <p:nvPr/>
      </p:nvGrpSpPr>
      <p:grpSpPr>
        <a:xfrm>
          <a:off x="0" y="0"/>
          <a:ext cx="0" cy="0"/>
          <a:chOff x="0" y="0"/>
          <a:chExt cx="0" cy="0"/>
        </a:xfrm>
      </p:grpSpPr>
      <p:pic>
        <p:nvPicPr>
          <p:cNvPr id="1697" name="Google Shape;1697;p10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98" name="Google Shape;1698;p107"/>
          <p:cNvSpPr/>
          <p:nvPr/>
        </p:nvSpPr>
        <p:spPr>
          <a:xfrm>
            <a:off x="-1946176" y="2457247"/>
            <a:ext cx="5098105" cy="4837877"/>
          </a:xfrm>
          <a:prstGeom prst="ellipse">
            <a:avLst/>
          </a:prstGeom>
          <a:solidFill>
            <a:srgbClr val="232D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99" name="Google Shape;1699;p107"/>
          <p:cNvPicPr preferRelativeResize="0"/>
          <p:nvPr/>
        </p:nvPicPr>
        <p:blipFill rotWithShape="1">
          <a:blip r:embed="rId4">
            <a:alphaModFix/>
          </a:blip>
          <a:srcRect/>
          <a:stretch/>
        </p:blipFill>
        <p:spPr>
          <a:xfrm rot="5400000">
            <a:off x="2016947" y="4993294"/>
            <a:ext cx="1421443" cy="2254960"/>
          </a:xfrm>
          <a:prstGeom prst="rect">
            <a:avLst/>
          </a:prstGeom>
          <a:noFill/>
          <a:ln>
            <a:noFill/>
          </a:ln>
        </p:spPr>
      </p:pic>
      <p:pic>
        <p:nvPicPr>
          <p:cNvPr id="1700" name="Google Shape;1700;p107"/>
          <p:cNvPicPr preferRelativeResize="0"/>
          <p:nvPr/>
        </p:nvPicPr>
        <p:blipFill rotWithShape="1">
          <a:blip r:embed="rId5">
            <a:alphaModFix/>
          </a:blip>
          <a:srcRect/>
          <a:stretch/>
        </p:blipFill>
        <p:spPr>
          <a:xfrm>
            <a:off x="2491037" y="5133548"/>
            <a:ext cx="473261" cy="163012"/>
          </a:xfrm>
          <a:prstGeom prst="rect">
            <a:avLst/>
          </a:prstGeom>
          <a:noFill/>
          <a:ln>
            <a:noFill/>
          </a:ln>
        </p:spPr>
      </p:pic>
      <p:sp>
        <p:nvSpPr>
          <p:cNvPr id="1701" name="Google Shape;1701;p107"/>
          <p:cNvSpPr txBox="1"/>
          <p:nvPr/>
        </p:nvSpPr>
        <p:spPr>
          <a:xfrm>
            <a:off x="2051799" y="5832253"/>
            <a:ext cx="4116908" cy="4800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3500"/>
              <a:buFont typeface="Arial"/>
              <a:buNone/>
            </a:pPr>
            <a:r>
              <a:rPr lang="pt-BR" sz="2800" b="1" i="0" u="none" strike="noStrike" cap="none">
                <a:solidFill>
                  <a:schemeClr val="lt1"/>
                </a:solidFill>
                <a:latin typeface="Calibri"/>
                <a:ea typeface="Calibri"/>
                <a:cs typeface="Calibri"/>
                <a:sym typeface="Calibri"/>
              </a:rPr>
              <a:t>PME</a:t>
            </a:r>
            <a:endParaRPr sz="11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sp>
        <p:nvSpPr>
          <p:cNvPr id="1706" name="Google Shape;1706;p108"/>
          <p:cNvSpPr/>
          <p:nvPr/>
        </p:nvSpPr>
        <p:spPr>
          <a:xfrm>
            <a:off x="4686300" y="0"/>
            <a:ext cx="7505700" cy="6858000"/>
          </a:xfrm>
          <a:prstGeom prst="rect">
            <a:avLst/>
          </a:prstGeom>
          <a:solidFill>
            <a:srgbClr val="FF5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07" name="Google Shape;1707;p108"/>
          <p:cNvSpPr txBox="1"/>
          <p:nvPr/>
        </p:nvSpPr>
        <p:spPr>
          <a:xfrm>
            <a:off x="171031" y="832679"/>
            <a:ext cx="5075582" cy="7584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pt-BR" sz="2800" b="1" i="0" u="none" strike="noStrike" cap="none">
                <a:solidFill>
                  <a:srgbClr val="001E64"/>
                </a:solidFill>
                <a:latin typeface="Calibri"/>
                <a:ea typeface="Calibri"/>
                <a:cs typeface="Calibri"/>
                <a:sym typeface="Calibri"/>
              </a:rPr>
              <a:t>Condições de Contratação</a:t>
            </a:r>
            <a:endParaRPr sz="14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r>
              <a:rPr lang="pt-BR" sz="1400" b="1" i="0" u="none" strike="noStrike" cap="none">
                <a:solidFill>
                  <a:srgbClr val="9632FA"/>
                </a:solidFill>
                <a:latin typeface="Calibri"/>
                <a:ea typeface="Calibri"/>
                <a:cs typeface="Calibri"/>
                <a:sym typeface="Calibri"/>
              </a:rPr>
              <a:t>Tamanho do grupo:</a:t>
            </a:r>
            <a:r>
              <a:rPr lang="pt-BR" sz="1400" b="0" i="0" u="none" strike="noStrike" cap="none">
                <a:solidFill>
                  <a:srgbClr val="9632FA"/>
                </a:solidFill>
                <a:latin typeface="Calibri"/>
                <a:ea typeface="Calibri"/>
                <a:cs typeface="Calibri"/>
                <a:sym typeface="Calibri"/>
              </a:rPr>
              <a:t> </a:t>
            </a:r>
            <a:r>
              <a:rPr lang="pt-BR" sz="1200" b="0" i="0" u="none" strike="noStrike" cap="none">
                <a:solidFill>
                  <a:srgbClr val="9632FA"/>
                </a:solidFill>
                <a:latin typeface="Calibri"/>
                <a:ea typeface="Calibri"/>
                <a:cs typeface="Calibri"/>
                <a:sym typeface="Calibri"/>
              </a:rPr>
              <a:t>Empresas de 03 a 29 vidas, mínimo de 1 titular</a:t>
            </a:r>
            <a:endParaRPr sz="1200" b="0" i="0" u="none" strike="noStrike" cap="none">
              <a:solidFill>
                <a:srgbClr val="9632FA"/>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800"/>
              <a:buFont typeface="Arial"/>
              <a:buNone/>
            </a:pPr>
            <a:endParaRPr sz="2800" b="1" i="0" u="none" strike="noStrike" cap="none">
              <a:solidFill>
                <a:srgbClr val="001E64"/>
              </a:solidFill>
              <a:latin typeface="Calibri"/>
              <a:ea typeface="Calibri"/>
              <a:cs typeface="Calibri"/>
              <a:sym typeface="Calibri"/>
            </a:endParaRPr>
          </a:p>
        </p:txBody>
      </p:sp>
      <p:sp>
        <p:nvSpPr>
          <p:cNvPr id="1708" name="Google Shape;1708;p108"/>
          <p:cNvSpPr txBox="1"/>
          <p:nvPr/>
        </p:nvSpPr>
        <p:spPr>
          <a:xfrm>
            <a:off x="4924800" y="832679"/>
            <a:ext cx="7020000" cy="36214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400"/>
              </a:spcBef>
              <a:spcAft>
                <a:spcPts val="0"/>
              </a:spcAft>
              <a:buClr>
                <a:schemeClr val="lt1"/>
              </a:buClr>
              <a:buSzPts val="1200"/>
              <a:buFont typeface="Noto Sans Symbols"/>
              <a:buChar char="▪"/>
            </a:pPr>
            <a:r>
              <a:rPr lang="pt-BR" sz="1600" b="1" i="0" u="none" strike="noStrike" cap="none">
                <a:solidFill>
                  <a:schemeClr val="lt1"/>
                </a:solidFill>
                <a:latin typeface="Calibri"/>
                <a:ea typeface="Calibri"/>
                <a:cs typeface="Calibri"/>
                <a:sym typeface="Calibri"/>
              </a:rPr>
              <a:t>Contratação:</a:t>
            </a:r>
            <a:endParaRPr sz="1600" b="0" i="0" u="none" strike="noStrike" cap="none">
              <a:solidFill>
                <a:schemeClr val="lt1"/>
              </a:solidFill>
              <a:latin typeface="Calibri"/>
              <a:ea typeface="Calibri"/>
              <a:cs typeface="Calibri"/>
              <a:sym typeface="Calibri"/>
            </a:endParaRPr>
          </a:p>
          <a:p>
            <a:pPr marL="476250" marR="0" lvl="1" indent="-285750" algn="l" rtl="0">
              <a:lnSpc>
                <a:spcPct val="100000"/>
              </a:lnSpc>
              <a:spcBef>
                <a:spcPts val="400"/>
              </a:spcBef>
              <a:spcAft>
                <a:spcPts val="0"/>
              </a:spcAft>
              <a:buClr>
                <a:schemeClr val="lt1"/>
              </a:buClr>
              <a:buSzPts val="1200"/>
              <a:buFont typeface="Noto Sans Symbols"/>
              <a:buChar char="▪"/>
            </a:pPr>
            <a:r>
              <a:rPr lang="pt-BR" sz="1400" b="1" i="0" u="none" strike="noStrike" cap="none">
                <a:solidFill>
                  <a:schemeClr val="lt1"/>
                </a:solidFill>
                <a:latin typeface="Calibri"/>
                <a:ea typeface="Calibri"/>
                <a:cs typeface="Calibri"/>
                <a:sym typeface="Calibri"/>
              </a:rPr>
              <a:t>Regra Compulsória:</a:t>
            </a:r>
            <a:r>
              <a:rPr lang="pt-BR" sz="1400" b="0" i="0" u="none" strike="noStrike" cap="none">
                <a:solidFill>
                  <a:schemeClr val="lt1"/>
                </a:solidFill>
                <a:latin typeface="Calibri"/>
                <a:ea typeface="Calibri"/>
                <a:cs typeface="Calibri"/>
                <a:sym typeface="Calibri"/>
              </a:rPr>
              <a:t> Adesão para 100% de uma ou mais categorias abaixo:</a:t>
            </a:r>
            <a:endParaRPr sz="1400" b="0" i="0" u="none" strike="noStrike" cap="none">
              <a:solidFill>
                <a:schemeClr val="lt1"/>
              </a:solidFill>
              <a:latin typeface="Calibri"/>
              <a:ea typeface="Calibri"/>
              <a:cs typeface="Calibri"/>
              <a:sym typeface="Calibri"/>
            </a:endParaRPr>
          </a:p>
          <a:p>
            <a:pPr marL="539750" marR="0" lvl="2" indent="-171450" algn="l" rtl="0">
              <a:lnSpc>
                <a:spcPct val="100000"/>
              </a:lnSpc>
              <a:spcBef>
                <a:spcPts val="400"/>
              </a:spcBef>
              <a:spcAft>
                <a:spcPts val="0"/>
              </a:spcAft>
              <a:buClr>
                <a:schemeClr val="lt1"/>
              </a:buClr>
              <a:buSzPts val="1200"/>
              <a:buFont typeface="Noto Sans Symbols"/>
              <a:buChar char="✔"/>
            </a:pPr>
            <a:r>
              <a:rPr lang="pt-BR" sz="1400" b="1" i="0" u="none" strike="noStrike" cap="none">
                <a:solidFill>
                  <a:schemeClr val="lt1"/>
                </a:solidFill>
                <a:latin typeface="Calibri"/>
                <a:ea typeface="Calibri"/>
                <a:cs typeface="Calibri"/>
                <a:sym typeface="Calibri"/>
              </a:rPr>
              <a:t>Contrato social   </a:t>
            </a:r>
            <a:r>
              <a:rPr lang="pt-BR" sz="1400" b="0" i="0" u="none" strike="noStrike" cap="none">
                <a:solidFill>
                  <a:schemeClr val="lt1"/>
                </a:solidFill>
                <a:latin typeface="Calibri"/>
                <a:ea typeface="Calibri"/>
                <a:cs typeface="Calibri"/>
                <a:sym typeface="Calibri"/>
              </a:rPr>
              <a:t>-  Sócios, Administradores e Diretores.</a:t>
            </a:r>
            <a:endParaRPr sz="1400" b="0" i="0" u="none" strike="noStrike" cap="none">
              <a:solidFill>
                <a:schemeClr val="lt1"/>
              </a:solidFill>
              <a:latin typeface="Calibri"/>
              <a:ea typeface="Calibri"/>
              <a:cs typeface="Calibri"/>
              <a:sym typeface="Calibri"/>
            </a:endParaRPr>
          </a:p>
          <a:p>
            <a:pPr marL="539750" marR="0" lvl="2" indent="-171450" algn="l" rtl="0">
              <a:lnSpc>
                <a:spcPct val="100000"/>
              </a:lnSpc>
              <a:spcBef>
                <a:spcPts val="400"/>
              </a:spcBef>
              <a:spcAft>
                <a:spcPts val="0"/>
              </a:spcAft>
              <a:buClr>
                <a:schemeClr val="lt1"/>
              </a:buClr>
              <a:buSzPts val="1200"/>
              <a:buFont typeface="Noto Sans Symbols"/>
              <a:buChar char="✔"/>
            </a:pPr>
            <a:r>
              <a:rPr lang="pt-BR" sz="1400" b="1" i="0" u="none" strike="noStrike" cap="none">
                <a:solidFill>
                  <a:schemeClr val="lt1"/>
                </a:solidFill>
                <a:latin typeface="Calibri"/>
                <a:ea typeface="Calibri"/>
                <a:cs typeface="Calibri"/>
                <a:sym typeface="Calibri"/>
              </a:rPr>
              <a:t>FGTS</a:t>
            </a:r>
            <a:r>
              <a:rPr lang="pt-BR" sz="1400" b="0" i="0" u="none" strike="noStrike" cap="none">
                <a:solidFill>
                  <a:schemeClr val="lt1"/>
                </a:solidFill>
                <a:latin typeface="Calibri"/>
                <a:ea typeface="Calibri"/>
                <a:cs typeface="Calibri"/>
                <a:sym typeface="Calibri"/>
              </a:rPr>
              <a:t> - Empregados em regime CLT.</a:t>
            </a:r>
            <a:endParaRPr sz="1400" b="0" i="0" u="none" strike="noStrike" cap="none">
              <a:solidFill>
                <a:schemeClr val="lt1"/>
              </a:solidFill>
              <a:latin typeface="Calibri"/>
              <a:ea typeface="Calibri"/>
              <a:cs typeface="Calibri"/>
              <a:sym typeface="Calibri"/>
            </a:endParaRPr>
          </a:p>
          <a:p>
            <a:pPr marL="360363" marR="0" lvl="1" indent="0" algn="l" rtl="0">
              <a:lnSpc>
                <a:spcPct val="100000"/>
              </a:lnSpc>
              <a:spcBef>
                <a:spcPts val="40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Carta de não-adesão:</a:t>
            </a:r>
            <a:r>
              <a:rPr lang="pt-BR" sz="1400" b="0" i="0" u="none" strike="noStrike" cap="none">
                <a:solidFill>
                  <a:schemeClr val="lt1"/>
                </a:solidFill>
                <a:latin typeface="Calibri"/>
                <a:ea typeface="Calibri"/>
                <a:cs typeface="Calibri"/>
                <a:sym typeface="Calibri"/>
              </a:rPr>
              <a:t> Caso algum sócio ou funcionário não tenha interesse em ser incluído no seguro, deverá encaminhar carta declarando a não adesão e comprovante do plano de saúde vigente, </a:t>
            </a:r>
            <a:r>
              <a:rPr lang="pt-BR" sz="1400" b="1" i="0" u="none" strike="noStrike" cap="none">
                <a:solidFill>
                  <a:schemeClr val="lt1"/>
                </a:solidFill>
                <a:latin typeface="Calibri"/>
                <a:ea typeface="Calibri"/>
                <a:cs typeface="Calibri"/>
                <a:sym typeface="Calibri"/>
              </a:rPr>
              <a:t>exceto para MEI.</a:t>
            </a:r>
            <a:endParaRPr sz="1400" b="1" i="0" u="none" strike="noStrike" cap="none">
              <a:solidFill>
                <a:schemeClr val="lt1"/>
              </a:solidFill>
              <a:latin typeface="Calibri"/>
              <a:ea typeface="Calibri"/>
              <a:cs typeface="Calibri"/>
              <a:sym typeface="Calibri"/>
            </a:endParaRPr>
          </a:p>
          <a:p>
            <a:pPr marL="190500" marR="0" lvl="1" indent="0" algn="l" rtl="0">
              <a:lnSpc>
                <a:spcPct val="100000"/>
              </a:lnSpc>
              <a:spcBef>
                <a:spcPts val="400"/>
              </a:spcBef>
              <a:spcAft>
                <a:spcPts val="0"/>
              </a:spcAft>
              <a:buClr>
                <a:srgbClr val="000000"/>
              </a:buClr>
              <a:buSzPts val="1200"/>
              <a:buFont typeface="Arial"/>
              <a:buNone/>
            </a:pPr>
            <a:r>
              <a:rPr lang="pt-BR" sz="1200" b="0" i="0" u="none" strike="noStrike" cap="none">
                <a:solidFill>
                  <a:schemeClr val="lt1"/>
                </a:solidFill>
                <a:latin typeface="Calibri"/>
                <a:ea typeface="Calibri"/>
                <a:cs typeface="Calibri"/>
                <a:sym typeface="Calibri"/>
              </a:rPr>
              <a:t> </a:t>
            </a:r>
            <a:endParaRPr sz="1400" b="0" i="0" u="none" strike="noStrike" cap="none">
              <a:solidFill>
                <a:schemeClr val="lt1"/>
              </a:solidFill>
              <a:latin typeface="Calibri"/>
              <a:ea typeface="Calibri"/>
              <a:cs typeface="Calibri"/>
              <a:sym typeface="Calibri"/>
            </a:endParaRPr>
          </a:p>
          <a:p>
            <a:pPr marL="476250" marR="0" lvl="1" indent="-285750" algn="l" rtl="0">
              <a:lnSpc>
                <a:spcPct val="100000"/>
              </a:lnSpc>
              <a:spcBef>
                <a:spcPts val="400"/>
              </a:spcBef>
              <a:spcAft>
                <a:spcPts val="0"/>
              </a:spcAft>
              <a:buClr>
                <a:schemeClr val="lt1"/>
              </a:buClr>
              <a:buSzPts val="1200"/>
              <a:buFont typeface="Noto Sans Symbols"/>
              <a:buChar char="▪"/>
            </a:pPr>
            <a:r>
              <a:rPr lang="pt-BR" sz="1400" b="1" i="0" u="none" strike="noStrike" cap="none">
                <a:solidFill>
                  <a:schemeClr val="lt1"/>
                </a:solidFill>
                <a:latin typeface="Calibri"/>
                <a:ea typeface="Calibri"/>
                <a:cs typeface="Calibri"/>
                <a:sym typeface="Calibri"/>
              </a:rPr>
              <a:t>Regra Flex:</a:t>
            </a:r>
            <a:r>
              <a:rPr lang="pt-BR" sz="1400" b="0" i="0" u="none" strike="noStrike" cap="none">
                <a:solidFill>
                  <a:schemeClr val="lt1"/>
                </a:solidFill>
                <a:latin typeface="Calibri"/>
                <a:ea typeface="Calibri"/>
                <a:cs typeface="Calibri"/>
                <a:sym typeface="Calibri"/>
              </a:rPr>
              <a:t> Contratação sem exigência de 100% da empresa, desde que contrate o Saúde + Odonto. Os grupos de cada produto podem ser diferentes. Quem não aderir na implantação poderá ser incluído depois com todas as carências.</a:t>
            </a:r>
            <a:endParaRPr sz="1400" b="0" i="0" u="none" strike="noStrike" cap="none">
              <a:solidFill>
                <a:schemeClr val="lt1"/>
              </a:solidFill>
              <a:latin typeface="Calibri"/>
              <a:ea typeface="Calibri"/>
              <a:cs typeface="Calibri"/>
              <a:sym typeface="Calibri"/>
            </a:endParaRPr>
          </a:p>
          <a:p>
            <a:pPr marL="361950" marR="0" lvl="1" indent="-95250" algn="l" rtl="0">
              <a:lnSpc>
                <a:spcPct val="100000"/>
              </a:lnSpc>
              <a:spcBef>
                <a:spcPts val="400"/>
              </a:spcBef>
              <a:spcAft>
                <a:spcPts val="0"/>
              </a:spcAft>
              <a:buClr>
                <a:schemeClr val="dk1"/>
              </a:buClr>
              <a:buSzPts val="1200"/>
              <a:buFont typeface="Courier New"/>
              <a:buNone/>
            </a:pPr>
            <a:endParaRPr sz="1400" b="0" i="0" u="none" strike="noStrike" cap="none">
              <a:solidFill>
                <a:schemeClr val="lt1"/>
              </a:solidFill>
              <a:latin typeface="Calibri"/>
              <a:ea typeface="Calibri"/>
              <a:cs typeface="Calibri"/>
              <a:sym typeface="Calibri"/>
            </a:endParaRPr>
          </a:p>
          <a:p>
            <a:pPr marL="476250" marR="0" lvl="1" indent="-285750" algn="l" rtl="0">
              <a:lnSpc>
                <a:spcPct val="100000"/>
              </a:lnSpc>
              <a:spcBef>
                <a:spcPts val="400"/>
              </a:spcBef>
              <a:spcAft>
                <a:spcPts val="0"/>
              </a:spcAft>
              <a:buClr>
                <a:schemeClr val="lt1"/>
              </a:buClr>
              <a:buSzPts val="1200"/>
              <a:buFont typeface="Noto Sans Symbols"/>
              <a:buChar char="▪"/>
            </a:pPr>
            <a:r>
              <a:rPr lang="pt-BR" sz="1400" b="1" i="0" u="none" strike="noStrike" cap="none">
                <a:solidFill>
                  <a:schemeClr val="lt1"/>
                </a:solidFill>
                <a:latin typeface="Calibri"/>
                <a:ea typeface="Calibri"/>
                <a:cs typeface="Calibri"/>
                <a:sym typeface="Calibri"/>
              </a:rPr>
              <a:t>Regra CBO:</a:t>
            </a:r>
            <a:r>
              <a:rPr lang="pt-BR" sz="1400" b="0" i="0" u="none" strike="noStrike" cap="none">
                <a:solidFill>
                  <a:schemeClr val="lt1"/>
                </a:solidFill>
                <a:latin typeface="Calibri"/>
                <a:ea typeface="Calibri"/>
                <a:cs typeface="Calibri"/>
                <a:sym typeface="Calibri"/>
              </a:rPr>
              <a:t> Contratação exclusiva para 100% de uma ou mais categorias¹:</a:t>
            </a:r>
            <a:endParaRPr sz="1400" b="0" i="0" u="none" strike="noStrike" cap="none">
              <a:solidFill>
                <a:schemeClr val="lt1"/>
              </a:solidFill>
              <a:latin typeface="Calibri"/>
              <a:ea typeface="Calibri"/>
              <a:cs typeface="Calibri"/>
              <a:sym typeface="Calibri"/>
            </a:endParaRPr>
          </a:p>
          <a:p>
            <a:pPr marL="542925" marR="0" lvl="2" indent="-180975" algn="l" rtl="0">
              <a:lnSpc>
                <a:spcPct val="100000"/>
              </a:lnSpc>
              <a:spcBef>
                <a:spcPts val="400"/>
              </a:spcBef>
              <a:spcAft>
                <a:spcPts val="0"/>
              </a:spcAft>
              <a:buClr>
                <a:schemeClr val="lt1"/>
              </a:buClr>
              <a:buSzPts val="1200"/>
              <a:buFont typeface="Noto Sans Symbols"/>
              <a:buChar char="✔"/>
            </a:pPr>
            <a:r>
              <a:rPr lang="pt-BR" sz="1400" b="0" i="0" u="none" strike="noStrike" cap="none">
                <a:solidFill>
                  <a:schemeClr val="lt1"/>
                </a:solidFill>
                <a:latin typeface="Calibri"/>
                <a:ea typeface="Calibri"/>
                <a:cs typeface="Calibri"/>
                <a:sym typeface="Calibri"/>
              </a:rPr>
              <a:t>Diretores, Superintendentes, Gerentes, Supervisores e Coordenadores.</a:t>
            </a:r>
            <a:endParaRPr sz="1400" b="0" i="0" u="none" strike="noStrike" cap="none">
              <a:solidFill>
                <a:schemeClr val="lt1"/>
              </a:solidFill>
              <a:latin typeface="Calibri"/>
              <a:ea typeface="Calibri"/>
              <a:cs typeface="Calibri"/>
              <a:sym typeface="Calibri"/>
            </a:endParaRPr>
          </a:p>
        </p:txBody>
      </p:sp>
      <p:sp>
        <p:nvSpPr>
          <p:cNvPr id="1709" name="Google Shape;1709;p108"/>
          <p:cNvSpPr txBox="1"/>
          <p:nvPr/>
        </p:nvSpPr>
        <p:spPr>
          <a:xfrm>
            <a:off x="5246613" y="4893160"/>
            <a:ext cx="6876000"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chemeClr val="lt1"/>
                </a:solidFill>
                <a:latin typeface="Calibri"/>
                <a:ea typeface="Calibri"/>
                <a:cs typeface="Calibri"/>
                <a:sym typeface="Calibri"/>
              </a:rPr>
              <a:t>¹ A análise das categorias será conforme código principal (família) da Classificação Brasileira de Ocupações (CBO) relacionadas no FGTS.</a:t>
            </a:r>
            <a:endParaRPr sz="1400" b="0" i="0" u="none" strike="noStrike" cap="none">
              <a:solidFill>
                <a:srgbClr val="000000"/>
              </a:solidFill>
              <a:latin typeface="Calibri"/>
              <a:ea typeface="Calibri"/>
              <a:cs typeface="Calibri"/>
              <a:sym typeface="Calibri"/>
            </a:endParaRPr>
          </a:p>
        </p:txBody>
      </p:sp>
      <p:sp>
        <p:nvSpPr>
          <p:cNvPr id="1710" name="Google Shape;1710;p108"/>
          <p:cNvSpPr/>
          <p:nvPr/>
        </p:nvSpPr>
        <p:spPr>
          <a:xfrm>
            <a:off x="257141" y="182230"/>
            <a:ext cx="2306587" cy="300260"/>
          </a:xfrm>
          <a:prstGeom prst="roundRect">
            <a:avLst>
              <a:gd name="adj" fmla="val 16667"/>
            </a:avLst>
          </a:prstGeom>
          <a:solidFill>
            <a:srgbClr val="00E1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PME (03 a 29 vidas)</a:t>
            </a:r>
            <a:endParaRPr sz="14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1715" name="Google Shape;1715;p109"/>
          <p:cNvSpPr/>
          <p:nvPr/>
        </p:nvSpPr>
        <p:spPr>
          <a:xfrm>
            <a:off x="4686300" y="0"/>
            <a:ext cx="7505700" cy="6858000"/>
          </a:xfrm>
          <a:prstGeom prst="rect">
            <a:avLst/>
          </a:prstGeom>
          <a:solidFill>
            <a:srgbClr val="FF5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16" name="Google Shape;1716;p109"/>
          <p:cNvSpPr txBox="1"/>
          <p:nvPr/>
        </p:nvSpPr>
        <p:spPr>
          <a:xfrm>
            <a:off x="171031" y="832679"/>
            <a:ext cx="5075582" cy="48249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pt-BR" sz="2800" b="1" i="0" u="none" strike="noStrike" cap="none">
                <a:solidFill>
                  <a:srgbClr val="001E64"/>
                </a:solidFill>
                <a:latin typeface="Calibri"/>
                <a:ea typeface="Calibri"/>
                <a:cs typeface="Calibri"/>
                <a:sym typeface="Calibri"/>
              </a:rPr>
              <a:t>Condições de Aceitação</a:t>
            </a:r>
            <a:endParaRPr sz="1400" b="0" i="0" u="none" strike="noStrike" cap="none">
              <a:solidFill>
                <a:srgbClr val="000000"/>
              </a:solidFill>
              <a:latin typeface="Calibri"/>
              <a:ea typeface="Calibri"/>
              <a:cs typeface="Calibri"/>
              <a:sym typeface="Calibri"/>
            </a:endParaRPr>
          </a:p>
        </p:txBody>
      </p:sp>
      <p:sp>
        <p:nvSpPr>
          <p:cNvPr id="1717" name="Google Shape;1717;p109"/>
          <p:cNvSpPr/>
          <p:nvPr/>
        </p:nvSpPr>
        <p:spPr>
          <a:xfrm>
            <a:off x="257141" y="182230"/>
            <a:ext cx="2306587" cy="300260"/>
          </a:xfrm>
          <a:prstGeom prst="roundRect">
            <a:avLst>
              <a:gd name="adj" fmla="val 16667"/>
            </a:avLst>
          </a:prstGeom>
          <a:solidFill>
            <a:srgbClr val="00E1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PME (03 a 29 vidas)</a:t>
            </a:r>
            <a:endParaRPr sz="1400" b="0" i="0" u="none" strike="noStrike" cap="none">
              <a:solidFill>
                <a:srgbClr val="000000"/>
              </a:solidFill>
              <a:latin typeface="Calibri"/>
              <a:ea typeface="Calibri"/>
              <a:cs typeface="Calibri"/>
              <a:sym typeface="Calibri"/>
            </a:endParaRPr>
          </a:p>
        </p:txBody>
      </p:sp>
      <p:sp>
        <p:nvSpPr>
          <p:cNvPr id="1718" name="Google Shape;1718;p109"/>
          <p:cNvSpPr txBox="1"/>
          <p:nvPr/>
        </p:nvSpPr>
        <p:spPr>
          <a:xfrm>
            <a:off x="4924800" y="28375"/>
            <a:ext cx="6944400" cy="1754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pt-BR" sz="1600" b="1" i="0" u="none" strike="noStrike" cap="none">
                <a:solidFill>
                  <a:schemeClr val="lt1"/>
                </a:solidFill>
                <a:latin typeface="Calibri"/>
                <a:ea typeface="Calibri"/>
                <a:cs typeface="Calibri"/>
                <a:sym typeface="Calibri"/>
              </a:rPr>
              <a:t>Titular</a:t>
            </a:r>
            <a:endParaRPr sz="1600" b="0" i="0" u="none" strike="noStrike" cap="none">
              <a:solidFill>
                <a:schemeClr val="lt1"/>
              </a:solidFill>
              <a:latin typeface="Calibri"/>
              <a:ea typeface="Calibri"/>
              <a:cs typeface="Calibri"/>
              <a:sym typeface="Calibri"/>
            </a:endParaRPr>
          </a:p>
          <a:p>
            <a:pPr marL="476250" marR="0" lvl="1" indent="-285750" algn="just" rtl="0">
              <a:lnSpc>
                <a:spcPct val="100000"/>
              </a:lnSpc>
              <a:spcBef>
                <a:spcPts val="400"/>
              </a:spcBef>
              <a:spcAft>
                <a:spcPts val="0"/>
              </a:spcAft>
              <a:buClr>
                <a:schemeClr val="lt1"/>
              </a:buClr>
              <a:buSzPts val="1200"/>
              <a:buFont typeface="Noto Sans Symbols"/>
              <a:buChar char="▪"/>
            </a:pPr>
            <a:r>
              <a:rPr lang="pt-BR" sz="1200" b="0" i="0" u="none" strike="noStrike" cap="none">
                <a:solidFill>
                  <a:schemeClr val="lt1"/>
                </a:solidFill>
                <a:latin typeface="Calibri"/>
                <a:ea typeface="Calibri"/>
                <a:cs typeface="Calibri"/>
                <a:sym typeface="Calibri"/>
              </a:rPr>
              <a:t>Administradores, Diretores e Sócios (mínimo de 6 meses de contrato social)</a:t>
            </a:r>
            <a:endParaRPr sz="1200" b="0" i="0" u="none" strike="noStrike" cap="none">
              <a:solidFill>
                <a:schemeClr val="lt1"/>
              </a:solidFill>
              <a:latin typeface="Calibri"/>
              <a:ea typeface="Calibri"/>
              <a:cs typeface="Calibri"/>
              <a:sym typeface="Calibri"/>
            </a:endParaRPr>
          </a:p>
          <a:p>
            <a:pPr marL="476250" marR="0" lvl="1" indent="-285750" algn="just" rtl="0">
              <a:lnSpc>
                <a:spcPct val="100000"/>
              </a:lnSpc>
              <a:spcBef>
                <a:spcPts val="400"/>
              </a:spcBef>
              <a:spcAft>
                <a:spcPts val="0"/>
              </a:spcAft>
              <a:buClr>
                <a:schemeClr val="lt1"/>
              </a:buClr>
              <a:buSzPts val="1200"/>
              <a:buFont typeface="Noto Sans Symbols"/>
              <a:buChar char="▪"/>
            </a:pPr>
            <a:r>
              <a:rPr lang="pt-BR" sz="1200" b="0" i="0" u="none" strike="noStrike" cap="none">
                <a:solidFill>
                  <a:schemeClr val="lt1"/>
                </a:solidFill>
                <a:latin typeface="Calibri"/>
                <a:ea typeface="Calibri"/>
                <a:cs typeface="Calibri"/>
                <a:sym typeface="Calibri"/>
              </a:rPr>
              <a:t>Empregados</a:t>
            </a:r>
            <a:endParaRPr sz="1200" b="0" i="0" u="none" strike="noStrike" cap="none">
              <a:solidFill>
                <a:schemeClr val="lt1"/>
              </a:solidFill>
              <a:latin typeface="Calibri"/>
              <a:ea typeface="Calibri"/>
              <a:cs typeface="Calibri"/>
              <a:sym typeface="Calibri"/>
            </a:endParaRPr>
          </a:p>
          <a:p>
            <a:pPr marL="476250" marR="0" lvl="1" indent="-285750" algn="just" rtl="0">
              <a:lnSpc>
                <a:spcPct val="100000"/>
              </a:lnSpc>
              <a:spcBef>
                <a:spcPts val="400"/>
              </a:spcBef>
              <a:spcAft>
                <a:spcPts val="0"/>
              </a:spcAft>
              <a:buClr>
                <a:schemeClr val="lt1"/>
              </a:buClr>
              <a:buSzPts val="1200"/>
              <a:buFont typeface="Noto Sans Symbols"/>
              <a:buChar char="▪"/>
            </a:pPr>
            <a:r>
              <a:rPr lang="pt-BR" sz="1200" b="0" i="0" u="none" strike="noStrike" cap="none">
                <a:solidFill>
                  <a:schemeClr val="lt1"/>
                </a:solidFill>
                <a:latin typeface="Calibri"/>
                <a:ea typeface="Calibri"/>
                <a:cs typeface="Calibri"/>
                <a:sym typeface="Calibri"/>
              </a:rPr>
              <a:t>Estagiários (sem limite de idade)</a:t>
            </a:r>
            <a:endParaRPr sz="1200" b="0" i="0" u="none" strike="noStrike" cap="none">
              <a:solidFill>
                <a:schemeClr val="lt1"/>
              </a:solidFill>
              <a:latin typeface="Calibri"/>
              <a:ea typeface="Calibri"/>
              <a:cs typeface="Calibri"/>
              <a:sym typeface="Calibri"/>
            </a:endParaRPr>
          </a:p>
          <a:p>
            <a:pPr marL="476250" marR="0" lvl="1" indent="-285750" algn="just" rtl="0">
              <a:lnSpc>
                <a:spcPct val="100000"/>
              </a:lnSpc>
              <a:spcBef>
                <a:spcPts val="400"/>
              </a:spcBef>
              <a:spcAft>
                <a:spcPts val="0"/>
              </a:spcAft>
              <a:buClr>
                <a:schemeClr val="lt1"/>
              </a:buClr>
              <a:buSzPts val="1200"/>
              <a:buFont typeface="Noto Sans Symbols"/>
              <a:buChar char="▪"/>
            </a:pPr>
            <a:r>
              <a:rPr lang="pt-BR" sz="1200" b="0" i="0" u="none" strike="noStrike" cap="none">
                <a:solidFill>
                  <a:schemeClr val="lt1"/>
                </a:solidFill>
                <a:latin typeface="Calibri"/>
                <a:ea typeface="Calibri"/>
                <a:cs typeface="Calibri"/>
                <a:sym typeface="Calibri"/>
              </a:rPr>
              <a:t>Aprendizes (maiores de 14 e menores de 24 anos)</a:t>
            </a:r>
            <a:endParaRPr sz="1200" b="0" i="0" u="none" strike="noStrike" cap="none">
              <a:solidFill>
                <a:schemeClr val="lt1"/>
              </a:solidFill>
              <a:latin typeface="Calibri"/>
              <a:ea typeface="Calibri"/>
              <a:cs typeface="Calibri"/>
              <a:sym typeface="Calibri"/>
            </a:endParaRPr>
          </a:p>
          <a:p>
            <a:pPr marL="476250" marR="0" lvl="1" indent="-285750" algn="just" rtl="0">
              <a:lnSpc>
                <a:spcPct val="100000"/>
              </a:lnSpc>
              <a:spcBef>
                <a:spcPts val="400"/>
              </a:spcBef>
              <a:spcAft>
                <a:spcPts val="0"/>
              </a:spcAft>
              <a:buClr>
                <a:schemeClr val="lt1"/>
              </a:buClr>
              <a:buSzPts val="1200"/>
              <a:buFont typeface="Noto Sans Symbols"/>
              <a:buChar char="▪"/>
            </a:pPr>
            <a:r>
              <a:rPr lang="pt-BR" sz="1200" b="0" i="0" u="none" strike="noStrike" cap="none">
                <a:solidFill>
                  <a:schemeClr val="lt1"/>
                </a:solidFill>
                <a:latin typeface="Calibri"/>
                <a:ea typeface="Calibri"/>
                <a:cs typeface="Calibri"/>
                <a:sym typeface="Calibri"/>
              </a:rPr>
              <a:t>Expatriados e Estrangeiros</a:t>
            </a:r>
            <a:endParaRPr sz="1200" b="0" i="0" u="none" strike="noStrike" cap="none">
              <a:solidFill>
                <a:schemeClr val="lt1"/>
              </a:solidFill>
              <a:latin typeface="Calibri"/>
              <a:ea typeface="Calibri"/>
              <a:cs typeface="Calibri"/>
              <a:sym typeface="Calibri"/>
            </a:endParaRPr>
          </a:p>
          <a:p>
            <a:pPr marL="476250" marR="0" lvl="1" indent="-285750" algn="just" rtl="0">
              <a:lnSpc>
                <a:spcPct val="100000"/>
              </a:lnSpc>
              <a:spcBef>
                <a:spcPts val="400"/>
              </a:spcBef>
              <a:spcAft>
                <a:spcPts val="0"/>
              </a:spcAft>
              <a:buClr>
                <a:schemeClr val="lt1"/>
              </a:buClr>
              <a:buSzPts val="1200"/>
              <a:buFont typeface="Noto Sans Symbols"/>
              <a:buChar char="▪"/>
            </a:pPr>
            <a:r>
              <a:rPr lang="pt-BR" sz="1200" b="0" i="0" u="none" strike="noStrike" cap="none">
                <a:solidFill>
                  <a:schemeClr val="lt1"/>
                </a:solidFill>
                <a:latin typeface="Calibri"/>
                <a:ea typeface="Calibri"/>
                <a:cs typeface="Calibri"/>
                <a:sym typeface="Calibri"/>
              </a:rPr>
              <a:t>Demitidos e Aposentados</a:t>
            </a:r>
            <a:endParaRPr sz="1200" b="0" i="0" u="none" strike="noStrike" cap="none">
              <a:solidFill>
                <a:schemeClr val="lt1"/>
              </a:solidFill>
              <a:latin typeface="Calibri"/>
              <a:ea typeface="Calibri"/>
              <a:cs typeface="Calibri"/>
              <a:sym typeface="Calibri"/>
            </a:endParaRPr>
          </a:p>
        </p:txBody>
      </p:sp>
      <p:sp>
        <p:nvSpPr>
          <p:cNvPr id="1719" name="Google Shape;1719;p109"/>
          <p:cNvSpPr txBox="1"/>
          <p:nvPr/>
        </p:nvSpPr>
        <p:spPr>
          <a:xfrm>
            <a:off x="4924800" y="1782975"/>
            <a:ext cx="6944400" cy="5120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400"/>
              </a:spcBef>
              <a:spcAft>
                <a:spcPts val="0"/>
              </a:spcAft>
              <a:buClr>
                <a:srgbClr val="000000"/>
              </a:buClr>
              <a:buSzPts val="1600"/>
              <a:buFont typeface="Arial"/>
              <a:buNone/>
            </a:pPr>
            <a:r>
              <a:rPr lang="pt-BR" sz="1600" b="1" i="0" u="none" strike="noStrike" cap="none">
                <a:solidFill>
                  <a:schemeClr val="lt1"/>
                </a:solidFill>
                <a:latin typeface="Calibri"/>
                <a:ea typeface="Calibri"/>
                <a:cs typeface="Calibri"/>
                <a:sym typeface="Calibri"/>
              </a:rPr>
              <a:t>Dependente</a:t>
            </a:r>
            <a:endParaRPr sz="1200" b="0" i="0" u="none" strike="noStrike" cap="none">
              <a:solidFill>
                <a:schemeClr val="lt1"/>
              </a:solidFill>
              <a:latin typeface="Calibri"/>
              <a:ea typeface="Calibri"/>
              <a:cs typeface="Calibri"/>
              <a:sym typeface="Calibri"/>
            </a:endParaRPr>
          </a:p>
          <a:p>
            <a:pPr marL="476250" marR="0" lvl="1" indent="-273050" algn="just" rtl="0">
              <a:lnSpc>
                <a:spcPct val="100000"/>
              </a:lnSpc>
              <a:spcBef>
                <a:spcPts val="400"/>
              </a:spcBef>
              <a:spcAft>
                <a:spcPts val="0"/>
              </a:spcAft>
              <a:buClr>
                <a:schemeClr val="lt1"/>
              </a:buClr>
              <a:buSzPts val="1000"/>
              <a:buFont typeface="Noto Sans Symbols"/>
              <a:buChar char="▪"/>
            </a:pPr>
            <a:r>
              <a:rPr lang="pt-BR" sz="1200" b="0" i="0" u="none" strike="noStrike" cap="none">
                <a:solidFill>
                  <a:schemeClr val="lt1"/>
                </a:solidFill>
                <a:latin typeface="Calibri"/>
                <a:ea typeface="Calibri"/>
                <a:cs typeface="Calibri"/>
                <a:sym typeface="Calibri"/>
              </a:rPr>
              <a:t>Opção de plano será igual ao do segurado titular;</a:t>
            </a:r>
            <a:endParaRPr sz="1200" b="0" i="0" u="none" strike="noStrike" cap="none">
              <a:solidFill>
                <a:schemeClr val="lt1"/>
              </a:solidFill>
              <a:latin typeface="Calibri"/>
              <a:ea typeface="Calibri"/>
              <a:cs typeface="Calibri"/>
              <a:sym typeface="Calibri"/>
            </a:endParaRPr>
          </a:p>
          <a:p>
            <a:pPr marL="476250" marR="0" lvl="1" indent="-273050" algn="just" rtl="0">
              <a:lnSpc>
                <a:spcPct val="100000"/>
              </a:lnSpc>
              <a:spcBef>
                <a:spcPts val="400"/>
              </a:spcBef>
              <a:spcAft>
                <a:spcPts val="0"/>
              </a:spcAft>
              <a:buClr>
                <a:schemeClr val="lt1"/>
              </a:buClr>
              <a:buSzPts val="1000"/>
              <a:buFont typeface="Noto Sans Symbols"/>
              <a:buChar char="▪"/>
            </a:pPr>
            <a:r>
              <a:rPr lang="pt-BR" sz="1200" b="0" i="0" u="none" strike="noStrike" cap="none">
                <a:solidFill>
                  <a:schemeClr val="lt1"/>
                </a:solidFill>
                <a:latin typeface="Calibri"/>
                <a:ea typeface="Calibri"/>
                <a:cs typeface="Calibri"/>
                <a:sym typeface="Calibri"/>
              </a:rPr>
              <a:t>Cônjuge;</a:t>
            </a:r>
            <a:endParaRPr sz="1200" b="0" i="0" u="none" strike="noStrike" cap="none">
              <a:solidFill>
                <a:schemeClr val="lt1"/>
              </a:solidFill>
              <a:latin typeface="Calibri"/>
              <a:ea typeface="Calibri"/>
              <a:cs typeface="Calibri"/>
              <a:sym typeface="Calibri"/>
            </a:endParaRPr>
          </a:p>
          <a:p>
            <a:pPr marL="476250" marR="0" lvl="1" indent="-273050" algn="just" rtl="0">
              <a:lnSpc>
                <a:spcPct val="100000"/>
              </a:lnSpc>
              <a:spcBef>
                <a:spcPts val="400"/>
              </a:spcBef>
              <a:spcAft>
                <a:spcPts val="0"/>
              </a:spcAft>
              <a:buClr>
                <a:schemeClr val="lt1"/>
              </a:buClr>
              <a:buSzPts val="1000"/>
              <a:buFont typeface="Noto Sans Symbols"/>
              <a:buChar char="▪"/>
            </a:pPr>
            <a:r>
              <a:rPr lang="pt-BR" sz="1200" b="0" i="0" u="none" strike="noStrike" cap="none">
                <a:solidFill>
                  <a:schemeClr val="lt1"/>
                </a:solidFill>
                <a:latin typeface="Calibri"/>
                <a:ea typeface="Calibri"/>
                <a:cs typeface="Calibri"/>
                <a:sym typeface="Calibri"/>
              </a:rPr>
              <a:t>Companheiro(a);</a:t>
            </a:r>
            <a:endParaRPr sz="1200" b="0" i="0" u="none" strike="noStrike" cap="none">
              <a:solidFill>
                <a:schemeClr val="lt1"/>
              </a:solidFill>
              <a:latin typeface="Calibri"/>
              <a:ea typeface="Calibri"/>
              <a:cs typeface="Calibri"/>
              <a:sym typeface="Calibri"/>
            </a:endParaRPr>
          </a:p>
          <a:p>
            <a:pPr marL="476250" marR="0" lvl="1" indent="-273050" algn="just" rtl="0">
              <a:lnSpc>
                <a:spcPct val="100000"/>
              </a:lnSpc>
              <a:spcBef>
                <a:spcPts val="400"/>
              </a:spcBef>
              <a:spcAft>
                <a:spcPts val="0"/>
              </a:spcAft>
              <a:buClr>
                <a:schemeClr val="lt1"/>
              </a:buClr>
              <a:buSzPts val="1000"/>
              <a:buFont typeface="Noto Sans Symbols"/>
              <a:buChar char="▪"/>
            </a:pPr>
            <a:r>
              <a:rPr lang="pt-BR" sz="1200" b="0" i="0" u="none" strike="noStrike" cap="none">
                <a:solidFill>
                  <a:schemeClr val="lt1"/>
                </a:solidFill>
                <a:latin typeface="Calibri"/>
                <a:ea typeface="Calibri"/>
                <a:cs typeface="Calibri"/>
                <a:sym typeface="Calibri"/>
              </a:rPr>
              <a:t>Filhos/Enteados: até 44 anos, 11 meses e 29 dias;</a:t>
            </a:r>
            <a:endParaRPr sz="1200" b="0" i="0" u="none" strike="noStrike" cap="none">
              <a:solidFill>
                <a:schemeClr val="lt1"/>
              </a:solidFill>
              <a:latin typeface="Calibri"/>
              <a:ea typeface="Calibri"/>
              <a:cs typeface="Calibri"/>
              <a:sym typeface="Calibri"/>
            </a:endParaRPr>
          </a:p>
          <a:p>
            <a:pPr marL="476250" marR="0" lvl="1" indent="-273050" algn="just" rtl="0">
              <a:lnSpc>
                <a:spcPct val="100000"/>
              </a:lnSpc>
              <a:spcBef>
                <a:spcPts val="400"/>
              </a:spcBef>
              <a:spcAft>
                <a:spcPts val="0"/>
              </a:spcAft>
              <a:buClr>
                <a:schemeClr val="lt1"/>
              </a:buClr>
              <a:buSzPts val="1000"/>
              <a:buFont typeface="Noto Sans Symbols"/>
              <a:buChar char="▪"/>
            </a:pPr>
            <a:r>
              <a:rPr lang="pt-BR" sz="1200" b="0" i="0" u="none" strike="noStrike" cap="none">
                <a:solidFill>
                  <a:schemeClr val="lt1"/>
                </a:solidFill>
                <a:latin typeface="Calibri"/>
                <a:ea typeface="Calibri"/>
                <a:cs typeface="Calibri"/>
                <a:sym typeface="Calibri"/>
              </a:rPr>
              <a:t>Netos: até 17 anos, 11 meses e 29 dias, com 12 meses de plano anterior;</a:t>
            </a:r>
            <a:endParaRPr sz="1200" b="0" i="0" u="none" strike="noStrike" cap="none">
              <a:solidFill>
                <a:schemeClr val="lt1"/>
              </a:solidFill>
              <a:latin typeface="Calibri"/>
              <a:ea typeface="Calibri"/>
              <a:cs typeface="Calibri"/>
              <a:sym typeface="Calibri"/>
            </a:endParaRPr>
          </a:p>
          <a:p>
            <a:pPr marL="476250" marR="0" lvl="1" indent="-273050" algn="just" rtl="0">
              <a:lnSpc>
                <a:spcPct val="100000"/>
              </a:lnSpc>
              <a:spcBef>
                <a:spcPts val="400"/>
              </a:spcBef>
              <a:spcAft>
                <a:spcPts val="0"/>
              </a:spcAft>
              <a:buClr>
                <a:schemeClr val="lt1"/>
              </a:buClr>
              <a:buSzPts val="1000"/>
              <a:buFont typeface="Noto Sans Symbols"/>
              <a:buChar char="▪"/>
            </a:pPr>
            <a:r>
              <a:rPr lang="pt-BR" sz="1200" b="0" i="0" u="none" strike="noStrike" cap="none">
                <a:solidFill>
                  <a:schemeClr val="lt1"/>
                </a:solidFill>
                <a:latin typeface="Calibri"/>
                <a:ea typeface="Calibri"/>
                <a:cs typeface="Calibri"/>
                <a:sym typeface="Calibri"/>
              </a:rPr>
              <a:t>Em caso de Recém Nascido seguirá a carência do Titular, sem necessidade de 12 meses no plano anterior.</a:t>
            </a:r>
            <a:endParaRPr sz="1200" b="0" i="0" u="none" strike="noStrike" cap="none">
              <a:solidFill>
                <a:schemeClr val="lt1"/>
              </a:solidFill>
              <a:latin typeface="Calibri"/>
              <a:ea typeface="Calibri"/>
              <a:cs typeface="Calibri"/>
              <a:sym typeface="Calibri"/>
            </a:endParaRPr>
          </a:p>
          <a:p>
            <a:pPr marL="457200" marR="0" lvl="0" indent="0" algn="just" rtl="0">
              <a:lnSpc>
                <a:spcPct val="100000"/>
              </a:lnSpc>
              <a:spcBef>
                <a:spcPts val="400"/>
              </a:spcBef>
              <a:spcAft>
                <a:spcPts val="0"/>
              </a:spcAft>
              <a:buClr>
                <a:srgbClr val="000000"/>
              </a:buClr>
              <a:buSzPts val="800"/>
              <a:buFont typeface="Arial"/>
              <a:buNone/>
            </a:pPr>
            <a:r>
              <a:rPr lang="pt-BR" sz="800" b="0" i="0" u="none" strike="noStrike" cap="none">
                <a:solidFill>
                  <a:schemeClr val="dk1"/>
                </a:solidFill>
                <a:latin typeface="Arial"/>
                <a:ea typeface="Arial"/>
                <a:cs typeface="Arial"/>
                <a:sym typeface="Arial"/>
              </a:rPr>
              <a:t> </a:t>
            </a:r>
            <a:endParaRPr sz="1400" b="0" i="0" u="none" strike="noStrike" cap="none">
              <a:solidFill>
                <a:schemeClr val="lt1"/>
              </a:solidFill>
              <a:latin typeface="Calibri"/>
              <a:ea typeface="Calibri"/>
              <a:cs typeface="Calibri"/>
              <a:sym typeface="Calibri"/>
            </a:endParaRPr>
          </a:p>
          <a:p>
            <a:pPr marL="0" marR="0" lvl="0" indent="0" algn="just" rtl="0">
              <a:lnSpc>
                <a:spcPct val="100000"/>
              </a:lnSpc>
              <a:spcBef>
                <a:spcPts val="400"/>
              </a:spcBef>
              <a:spcAft>
                <a:spcPts val="0"/>
              </a:spcAft>
              <a:buClr>
                <a:srgbClr val="000000"/>
              </a:buClr>
              <a:buSzPts val="1600"/>
              <a:buFont typeface="Arial"/>
              <a:buNone/>
            </a:pPr>
            <a:r>
              <a:rPr lang="pt-BR" sz="1600" b="1" i="0" u="none" strike="noStrike" cap="none">
                <a:solidFill>
                  <a:schemeClr val="lt1"/>
                </a:solidFill>
                <a:latin typeface="Calibri"/>
                <a:ea typeface="Calibri"/>
                <a:cs typeface="Calibri"/>
                <a:sym typeface="Calibri"/>
              </a:rPr>
              <a:t>Agregados</a:t>
            </a:r>
            <a:endParaRPr sz="1200" b="0" i="0" u="none" strike="noStrike" cap="none">
              <a:solidFill>
                <a:schemeClr val="lt1"/>
              </a:solidFill>
              <a:latin typeface="Calibri"/>
              <a:ea typeface="Calibri"/>
              <a:cs typeface="Calibri"/>
              <a:sym typeface="Calibri"/>
            </a:endParaRPr>
          </a:p>
          <a:p>
            <a:pPr marL="476250" marR="0" lvl="1" indent="-273050" algn="just" rtl="0">
              <a:lnSpc>
                <a:spcPct val="100000"/>
              </a:lnSpc>
              <a:spcBef>
                <a:spcPts val="400"/>
              </a:spcBef>
              <a:spcAft>
                <a:spcPts val="0"/>
              </a:spcAft>
              <a:buClr>
                <a:schemeClr val="lt1"/>
              </a:buClr>
              <a:buSzPts val="1000"/>
              <a:buFont typeface="Noto Sans Symbols"/>
              <a:buChar char="▪"/>
            </a:pPr>
            <a:r>
              <a:rPr lang="pt-BR" sz="1200" b="0" i="0" u="none" strike="noStrike" cap="none">
                <a:solidFill>
                  <a:schemeClr val="lt1"/>
                </a:solidFill>
                <a:latin typeface="Calibri"/>
                <a:ea typeface="Calibri"/>
                <a:cs typeface="Calibri"/>
                <a:sym typeface="Calibri"/>
              </a:rPr>
              <a:t>Opção de plano será igual ao do segurado titular;</a:t>
            </a:r>
            <a:endParaRPr sz="1200" b="0" i="0" u="none" strike="noStrike" cap="none">
              <a:solidFill>
                <a:schemeClr val="lt1"/>
              </a:solidFill>
              <a:latin typeface="Calibri"/>
              <a:ea typeface="Calibri"/>
              <a:cs typeface="Calibri"/>
              <a:sym typeface="Calibri"/>
            </a:endParaRPr>
          </a:p>
          <a:p>
            <a:pPr marL="476250" marR="0" lvl="1" indent="-273050" algn="just" rtl="0">
              <a:lnSpc>
                <a:spcPct val="100000"/>
              </a:lnSpc>
              <a:spcBef>
                <a:spcPts val="400"/>
              </a:spcBef>
              <a:spcAft>
                <a:spcPts val="0"/>
              </a:spcAft>
              <a:buClr>
                <a:schemeClr val="lt1"/>
              </a:buClr>
              <a:buSzPts val="1000"/>
              <a:buFont typeface="Noto Sans Symbols"/>
              <a:buChar char="▪"/>
            </a:pPr>
            <a:r>
              <a:rPr lang="pt-BR" sz="1200" b="0" i="0" u="none" strike="noStrike" cap="none">
                <a:solidFill>
                  <a:schemeClr val="lt1"/>
                </a:solidFill>
                <a:latin typeface="Calibri"/>
                <a:ea typeface="Calibri"/>
                <a:cs typeface="Calibri"/>
                <a:sym typeface="Calibri"/>
              </a:rPr>
              <a:t>Genro/Nora: O filho ou filha do titular precisa estar no grupo familiar para fazer a ponte/vínculo com o titular - até 44 anos, 11 meses e 29 dias, com 12 meses de plano anterior. Regra não válida para MEI;</a:t>
            </a:r>
            <a:endParaRPr sz="1200" b="0" i="0" u="none" strike="noStrike" cap="none">
              <a:solidFill>
                <a:schemeClr val="lt1"/>
              </a:solidFill>
              <a:latin typeface="Calibri"/>
              <a:ea typeface="Calibri"/>
              <a:cs typeface="Calibri"/>
              <a:sym typeface="Calibri"/>
            </a:endParaRPr>
          </a:p>
          <a:p>
            <a:pPr marL="476250" marR="0" lvl="1" indent="-273050" algn="just" rtl="0">
              <a:lnSpc>
                <a:spcPct val="100000"/>
              </a:lnSpc>
              <a:spcBef>
                <a:spcPts val="400"/>
              </a:spcBef>
              <a:spcAft>
                <a:spcPts val="0"/>
              </a:spcAft>
              <a:buClr>
                <a:schemeClr val="lt1"/>
              </a:buClr>
              <a:buSzPts val="1000"/>
              <a:buFont typeface="Noto Sans Symbols"/>
              <a:buChar char="▪"/>
            </a:pPr>
            <a:r>
              <a:rPr lang="pt-BR" sz="1200" b="0" i="0" u="none" strike="noStrike" cap="none">
                <a:solidFill>
                  <a:schemeClr val="lt1"/>
                </a:solidFill>
                <a:latin typeface="Calibri"/>
                <a:ea typeface="Calibri"/>
                <a:cs typeface="Calibri"/>
                <a:sym typeface="Calibri"/>
              </a:rPr>
              <a:t>Padrastro/Madrasta: até 64 anos, 11 meses e 29 dias, com 12 meses de plano anterior, sem DS positiva e apenas para grupos a partir de 5 vidas. Regra não válida para MEI;</a:t>
            </a:r>
            <a:endParaRPr sz="1200" b="0" i="0" u="none" strike="noStrike" cap="none">
              <a:solidFill>
                <a:schemeClr val="lt1"/>
              </a:solidFill>
              <a:latin typeface="Calibri"/>
              <a:ea typeface="Calibri"/>
              <a:cs typeface="Calibri"/>
              <a:sym typeface="Calibri"/>
            </a:endParaRPr>
          </a:p>
          <a:p>
            <a:pPr marL="476250" marR="0" lvl="1" indent="-273050" algn="just" rtl="0">
              <a:lnSpc>
                <a:spcPct val="100000"/>
              </a:lnSpc>
              <a:spcBef>
                <a:spcPts val="400"/>
              </a:spcBef>
              <a:spcAft>
                <a:spcPts val="0"/>
              </a:spcAft>
              <a:buClr>
                <a:schemeClr val="lt1"/>
              </a:buClr>
              <a:buSzPts val="1000"/>
              <a:buFont typeface="Noto Sans Symbols"/>
              <a:buChar char="▪"/>
            </a:pPr>
            <a:r>
              <a:rPr lang="pt-BR" sz="1200" b="0" i="0" u="none" strike="noStrike" cap="none">
                <a:solidFill>
                  <a:schemeClr val="lt1"/>
                </a:solidFill>
                <a:latin typeface="Calibri"/>
                <a:ea typeface="Calibri"/>
                <a:cs typeface="Calibri"/>
                <a:sym typeface="Calibri"/>
              </a:rPr>
              <a:t>Pai/Mãe: até 64 anos, 11 meses e 29 dias, com 12 meses de plano anterior, sem DS positiva e apenas para grupos a partir de 5 vidas. Regra não válida para MEI;</a:t>
            </a:r>
            <a:endParaRPr sz="1200" b="0" i="0" u="none" strike="noStrike" cap="none">
              <a:solidFill>
                <a:schemeClr val="lt1"/>
              </a:solidFill>
              <a:latin typeface="Calibri"/>
              <a:ea typeface="Calibri"/>
              <a:cs typeface="Calibri"/>
              <a:sym typeface="Calibri"/>
            </a:endParaRPr>
          </a:p>
          <a:p>
            <a:pPr marL="476250" marR="0" lvl="1" indent="-273050" algn="just" rtl="0">
              <a:lnSpc>
                <a:spcPct val="100000"/>
              </a:lnSpc>
              <a:spcBef>
                <a:spcPts val="400"/>
              </a:spcBef>
              <a:spcAft>
                <a:spcPts val="0"/>
              </a:spcAft>
              <a:buClr>
                <a:schemeClr val="lt1"/>
              </a:buClr>
              <a:buSzPts val="1000"/>
              <a:buFont typeface="Noto Sans Symbols"/>
              <a:buChar char="▪"/>
            </a:pPr>
            <a:r>
              <a:rPr lang="pt-BR" sz="1200" b="0" i="0" u="none" strike="noStrike" cap="none">
                <a:solidFill>
                  <a:schemeClr val="lt1"/>
                </a:solidFill>
                <a:latin typeface="Calibri"/>
                <a:ea typeface="Calibri"/>
                <a:cs typeface="Calibri"/>
                <a:sym typeface="Calibri"/>
              </a:rPr>
              <a:t>Irmãos: até 64 anos, 11 meses e 29 dias, com 12 meses de plano anterior, sem DS positiva e apenas para grupos a partir de 5 vidas; Em caso de Recém Nascido seguirá a carência do Titular, sem necessidade de 12 meses no plano anterior.</a:t>
            </a:r>
            <a:endParaRPr sz="1200" b="0" i="0" u="none" strike="noStrike" cap="none">
              <a:solidFill>
                <a:schemeClr val="lt1"/>
              </a:solidFill>
              <a:latin typeface="Calibri"/>
              <a:ea typeface="Calibri"/>
              <a:cs typeface="Calibri"/>
              <a:sym typeface="Calibri"/>
            </a:endParaRPr>
          </a:p>
          <a:p>
            <a:pPr marL="476250" marR="0" lvl="1" indent="-273050" algn="just" rtl="0">
              <a:lnSpc>
                <a:spcPct val="100000"/>
              </a:lnSpc>
              <a:spcBef>
                <a:spcPts val="400"/>
              </a:spcBef>
              <a:spcAft>
                <a:spcPts val="0"/>
              </a:spcAft>
              <a:buClr>
                <a:schemeClr val="lt1"/>
              </a:buClr>
              <a:buSzPts val="1000"/>
              <a:buFont typeface="Noto Sans Symbols"/>
              <a:buChar char="▪"/>
            </a:pPr>
            <a:r>
              <a:rPr lang="pt-BR" sz="1200" b="0" i="0" u="none" strike="noStrike" cap="none">
                <a:solidFill>
                  <a:schemeClr val="lt1"/>
                </a:solidFill>
                <a:latin typeface="Calibri"/>
                <a:ea typeface="Calibri"/>
                <a:cs typeface="Calibri"/>
                <a:sym typeface="Calibri"/>
              </a:rPr>
              <a:t>Sobrinhos: até 44 anos, 11 meses e 29 dias, com 12 meses de plano anterior; Em caso de Recém Nascido seguirá a carência do Titular, sem necessidade de 12 meses no plano anterior.</a:t>
            </a:r>
            <a:endParaRPr sz="12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110"/>
          <p:cNvSpPr/>
          <p:nvPr/>
        </p:nvSpPr>
        <p:spPr>
          <a:xfrm>
            <a:off x="6095991" y="1028701"/>
            <a:ext cx="6095991" cy="5829300"/>
          </a:xfrm>
          <a:prstGeom prst="rect">
            <a:avLst/>
          </a:prstGeom>
          <a:solidFill>
            <a:srgbClr val="9632FA"/>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25" name="Google Shape;1725;p110"/>
          <p:cNvSpPr/>
          <p:nvPr/>
        </p:nvSpPr>
        <p:spPr>
          <a:xfrm>
            <a:off x="6096009" y="1023101"/>
            <a:ext cx="6095991" cy="1186699"/>
          </a:xfrm>
          <a:prstGeom prst="rect">
            <a:avLst/>
          </a:prstGeom>
          <a:solidFill>
            <a:srgbClr val="146EFA"/>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26" name="Google Shape;1726;p110"/>
          <p:cNvSpPr/>
          <p:nvPr/>
        </p:nvSpPr>
        <p:spPr>
          <a:xfrm>
            <a:off x="0" y="1028701"/>
            <a:ext cx="6095991" cy="5829300"/>
          </a:xfrm>
          <a:prstGeom prst="rect">
            <a:avLst/>
          </a:prstGeom>
          <a:solidFill>
            <a:srgbClr val="146EFA"/>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27" name="Google Shape;1727;p110"/>
          <p:cNvSpPr/>
          <p:nvPr/>
        </p:nvSpPr>
        <p:spPr>
          <a:xfrm>
            <a:off x="0" y="1023101"/>
            <a:ext cx="6095991" cy="1186699"/>
          </a:xfrm>
          <a:prstGeom prst="rect">
            <a:avLst/>
          </a:prstGeom>
          <a:solidFill>
            <a:srgbClr val="9632FA"/>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28" name="Google Shape;1728;p110"/>
          <p:cNvSpPr txBox="1"/>
          <p:nvPr/>
        </p:nvSpPr>
        <p:spPr>
          <a:xfrm>
            <a:off x="449457" y="1603467"/>
            <a:ext cx="3348000" cy="413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pt-BR" sz="2000" b="1" i="0" u="none" strike="noStrike" cap="none">
                <a:solidFill>
                  <a:schemeClr val="lt1"/>
                </a:solidFill>
                <a:latin typeface="Calibri"/>
                <a:ea typeface="Calibri"/>
                <a:cs typeface="Calibri"/>
                <a:sym typeface="Calibri"/>
              </a:rPr>
              <a:t>Ex-SAS com Seguro Cancelado</a:t>
            </a:r>
            <a:endParaRPr sz="1100" b="0" i="0" u="none" strike="noStrike" cap="none">
              <a:solidFill>
                <a:schemeClr val="lt1"/>
              </a:solidFill>
              <a:latin typeface="Calibri"/>
              <a:ea typeface="Calibri"/>
              <a:cs typeface="Calibri"/>
              <a:sym typeface="Calibri"/>
            </a:endParaRPr>
          </a:p>
        </p:txBody>
      </p:sp>
      <p:sp>
        <p:nvSpPr>
          <p:cNvPr id="1729" name="Google Shape;1729;p110"/>
          <p:cNvSpPr txBox="1"/>
          <p:nvPr/>
        </p:nvSpPr>
        <p:spPr>
          <a:xfrm>
            <a:off x="6635762" y="1603467"/>
            <a:ext cx="2556363" cy="39753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pt-BR" sz="2000" b="1" i="0" u="none" strike="noStrike" cap="none">
                <a:solidFill>
                  <a:schemeClr val="lt1"/>
                </a:solidFill>
                <a:latin typeface="Calibri"/>
                <a:ea typeface="Calibri"/>
                <a:cs typeface="Calibri"/>
                <a:sym typeface="Calibri"/>
              </a:rPr>
              <a:t>Vigência e Reajuste</a:t>
            </a:r>
            <a:endParaRPr sz="1100" b="0" i="0" u="none" strike="noStrike" cap="none">
              <a:solidFill>
                <a:schemeClr val="lt1"/>
              </a:solidFill>
              <a:latin typeface="Calibri"/>
              <a:ea typeface="Calibri"/>
              <a:cs typeface="Calibri"/>
              <a:sym typeface="Calibri"/>
            </a:endParaRPr>
          </a:p>
        </p:txBody>
      </p:sp>
      <p:sp>
        <p:nvSpPr>
          <p:cNvPr id="1730" name="Google Shape;1730;p110"/>
          <p:cNvSpPr txBox="1"/>
          <p:nvPr/>
        </p:nvSpPr>
        <p:spPr>
          <a:xfrm>
            <a:off x="449456" y="2395533"/>
            <a:ext cx="4716000" cy="320083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050"/>
              <a:buFont typeface="Noto Sans Symbols"/>
              <a:buChar char="▪"/>
            </a:pPr>
            <a:r>
              <a:rPr lang="pt-BR" sz="1400" b="1" i="0" u="none" strike="noStrike" cap="none">
                <a:solidFill>
                  <a:schemeClr val="lt1"/>
                </a:solidFill>
                <a:latin typeface="Calibri"/>
                <a:ea typeface="Calibri"/>
                <a:cs typeface="Calibri"/>
                <a:sym typeface="Calibri"/>
              </a:rPr>
              <a:t>Não </a:t>
            </a:r>
            <a:r>
              <a:rPr lang="pt-BR" sz="1400" b="0" i="0" u="none" strike="noStrike" cap="none">
                <a:solidFill>
                  <a:schemeClr val="lt1"/>
                </a:solidFill>
                <a:latin typeface="Calibri"/>
                <a:ea typeface="Calibri"/>
                <a:cs typeface="Calibri"/>
                <a:sym typeface="Calibri"/>
              </a:rPr>
              <a:t>serão aceitas empresas que tenham tido o Seguro Saúde</a:t>
            </a:r>
            <a:r>
              <a:rPr lang="pt-BR" sz="1400" b="1" i="0" u="none" strike="noStrike" cap="none">
                <a:solidFill>
                  <a:schemeClr val="lt1"/>
                </a:solidFill>
                <a:latin typeface="Calibri"/>
                <a:ea typeface="Calibri"/>
                <a:cs typeface="Calibri"/>
                <a:sym typeface="Calibri"/>
              </a:rPr>
              <a:t> SulAmérica cancelados por fraude.</a:t>
            </a:r>
            <a:endParaRPr sz="1400" b="0" i="0" u="none" strike="noStrike" cap="none">
              <a:solidFill>
                <a:srgbClr val="000000"/>
              </a:solidFill>
              <a:latin typeface="Calibri"/>
              <a:ea typeface="Calibri"/>
              <a:cs typeface="Calibri"/>
              <a:sym typeface="Calibri"/>
            </a:endParaRPr>
          </a:p>
          <a:p>
            <a:pPr marL="285750" marR="0" lvl="0" indent="-219075" algn="l" rtl="0">
              <a:lnSpc>
                <a:spcPct val="100000"/>
              </a:lnSpc>
              <a:spcBef>
                <a:spcPts val="0"/>
              </a:spcBef>
              <a:spcAft>
                <a:spcPts val="0"/>
              </a:spcAft>
              <a:buClr>
                <a:schemeClr val="lt1"/>
              </a:buClr>
              <a:buSzPts val="1050"/>
              <a:buFont typeface="Noto Sans Symbols"/>
              <a:buNone/>
            </a:pPr>
            <a:endParaRPr sz="1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050"/>
              <a:buFont typeface="Noto Sans Symbols"/>
              <a:buChar char="▪"/>
            </a:pPr>
            <a:r>
              <a:rPr lang="pt-BR" sz="1400" b="1" i="0" u="none" strike="noStrike" cap="none">
                <a:solidFill>
                  <a:schemeClr val="lt1"/>
                </a:solidFill>
                <a:latin typeface="Calibri"/>
                <a:ea typeface="Calibri"/>
                <a:cs typeface="Calibri"/>
                <a:sym typeface="Calibri"/>
              </a:rPr>
              <a:t>Nos casos de cancelamento por Sinistralidade, Inadimplência ou Solicitação: </a:t>
            </a:r>
            <a:r>
              <a:rPr lang="pt-BR" sz="1400" b="0" i="0" u="none" strike="noStrike" cap="none">
                <a:solidFill>
                  <a:schemeClr val="lt1"/>
                </a:solidFill>
                <a:latin typeface="Calibri"/>
                <a:ea typeface="Calibri"/>
                <a:cs typeface="Calibri"/>
                <a:sym typeface="Calibri"/>
              </a:rPr>
              <a:t>A análise de aceitação se dará somente após 6 meses da data de cancelamento do seguro, desde que não apresentem débitos anteriores.</a:t>
            </a:r>
            <a:endParaRPr sz="1400" b="0" i="0" u="none" strike="noStrike" cap="none">
              <a:solidFill>
                <a:srgbClr val="000000"/>
              </a:solidFill>
              <a:latin typeface="Calibri"/>
              <a:ea typeface="Calibri"/>
              <a:cs typeface="Calibri"/>
              <a:sym typeface="Calibri"/>
            </a:endParaRPr>
          </a:p>
          <a:p>
            <a:pPr marL="285750" marR="0" lvl="0" indent="-219075" algn="l" rtl="0">
              <a:lnSpc>
                <a:spcPct val="100000"/>
              </a:lnSpc>
              <a:spcBef>
                <a:spcPts val="0"/>
              </a:spcBef>
              <a:spcAft>
                <a:spcPts val="0"/>
              </a:spcAft>
              <a:buClr>
                <a:srgbClr val="595959"/>
              </a:buClr>
              <a:buSzPts val="1050"/>
              <a:buFont typeface="Noto Sans Symbols"/>
              <a:buNone/>
            </a:pPr>
            <a:endParaRPr sz="1400" b="0" i="0" u="none" strike="noStrike" cap="none">
              <a:solidFill>
                <a:schemeClr val="lt1"/>
              </a:solidFill>
              <a:latin typeface="Calibri"/>
              <a:ea typeface="Calibri"/>
              <a:cs typeface="Calibri"/>
              <a:sym typeface="Calibri"/>
            </a:endParaRPr>
          </a:p>
          <a:p>
            <a:pPr marL="285750" marR="0" lvl="0" indent="-219075" algn="l" rtl="0">
              <a:lnSpc>
                <a:spcPct val="100000"/>
              </a:lnSpc>
              <a:spcBef>
                <a:spcPts val="0"/>
              </a:spcBef>
              <a:spcAft>
                <a:spcPts val="0"/>
              </a:spcAft>
              <a:buClr>
                <a:srgbClr val="595959"/>
              </a:buClr>
              <a:buSzPts val="1050"/>
              <a:buFont typeface="Noto Sans Symbols"/>
              <a:buNone/>
            </a:pPr>
            <a:endParaRPr sz="1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pt-BR" sz="1200" b="1" i="0" u="none" strike="noStrike" cap="none">
                <a:solidFill>
                  <a:schemeClr val="lt1"/>
                </a:solidFill>
                <a:latin typeface="Calibri"/>
                <a:ea typeface="Calibri"/>
                <a:cs typeface="Calibri"/>
                <a:sym typeface="Calibri"/>
              </a:rPr>
              <a:t>Nota: </a:t>
            </a:r>
            <a:r>
              <a:rPr lang="pt-BR" sz="1200" b="0" i="0" u="none" strike="noStrike" cap="none">
                <a:solidFill>
                  <a:schemeClr val="lt1"/>
                </a:solidFill>
                <a:latin typeface="Calibri"/>
                <a:ea typeface="Calibri"/>
                <a:cs typeface="Calibri"/>
                <a:sym typeface="Calibri"/>
              </a:rPr>
              <a:t>Não haverá pagamento de agenciamento para empresas canceladas há menos de 1 ano ou para beneficiários oriundos de qualquer carteira.</a:t>
            </a:r>
            <a:endParaRPr sz="1400" b="0" i="0" u="none" strike="noStrike" cap="none">
              <a:solidFill>
                <a:srgbClr val="000000"/>
              </a:solidFill>
              <a:latin typeface="Calibri"/>
              <a:ea typeface="Calibri"/>
              <a:cs typeface="Calibri"/>
              <a:sym typeface="Calibri"/>
            </a:endParaRPr>
          </a:p>
          <a:p>
            <a:pPr marL="285750" marR="0" lvl="0" indent="-219075" algn="l" rtl="0">
              <a:lnSpc>
                <a:spcPct val="100000"/>
              </a:lnSpc>
              <a:spcBef>
                <a:spcPts val="0"/>
              </a:spcBef>
              <a:spcAft>
                <a:spcPts val="0"/>
              </a:spcAft>
              <a:buClr>
                <a:srgbClr val="595959"/>
              </a:buClr>
              <a:buSzPts val="1050"/>
              <a:buFont typeface="Noto Sans Symbols"/>
              <a:buNone/>
            </a:pPr>
            <a:endParaRPr sz="1400" b="0" i="0" u="none" strike="noStrike" cap="none">
              <a:solidFill>
                <a:schemeClr val="lt1"/>
              </a:solidFill>
              <a:latin typeface="Calibri"/>
              <a:ea typeface="Calibri"/>
              <a:cs typeface="Calibri"/>
              <a:sym typeface="Calibri"/>
            </a:endParaRPr>
          </a:p>
          <a:p>
            <a:pPr marL="285750" marR="0" lvl="0" indent="-219075" algn="l" rtl="0">
              <a:lnSpc>
                <a:spcPct val="100000"/>
              </a:lnSpc>
              <a:spcBef>
                <a:spcPts val="0"/>
              </a:spcBef>
              <a:spcAft>
                <a:spcPts val="0"/>
              </a:spcAft>
              <a:buClr>
                <a:srgbClr val="595959"/>
              </a:buClr>
              <a:buSzPts val="1050"/>
              <a:buFont typeface="Noto Sans Symbols"/>
              <a:buNone/>
            </a:pPr>
            <a:endParaRPr sz="1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Calibri"/>
              <a:ea typeface="Calibri"/>
              <a:cs typeface="Calibri"/>
              <a:sym typeface="Calibri"/>
            </a:endParaRPr>
          </a:p>
        </p:txBody>
      </p:sp>
      <p:sp>
        <p:nvSpPr>
          <p:cNvPr id="1731" name="Google Shape;1731;p110"/>
          <p:cNvSpPr txBox="1"/>
          <p:nvPr/>
        </p:nvSpPr>
        <p:spPr>
          <a:xfrm>
            <a:off x="6635762" y="2395533"/>
            <a:ext cx="4716000" cy="33239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Vigência da apólice: </a:t>
            </a:r>
            <a:r>
              <a:rPr lang="pt-BR" sz="1400" b="0" i="0" u="none" strike="noStrike" cap="none">
                <a:solidFill>
                  <a:schemeClr val="lt1"/>
                </a:solidFill>
                <a:latin typeface="Calibri"/>
                <a:ea typeface="Calibri"/>
                <a:cs typeface="Calibri"/>
                <a:sym typeface="Calibri"/>
              </a:rPr>
              <a:t>12 e 24 meses.</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Início da vigência: </a:t>
            </a:r>
            <a:r>
              <a:rPr lang="pt-BR" sz="1400" b="0" i="0" u="none" strike="noStrike" cap="none">
                <a:solidFill>
                  <a:schemeClr val="lt1"/>
                </a:solidFill>
                <a:latin typeface="Calibri"/>
                <a:ea typeface="Calibri"/>
                <a:cs typeface="Calibri"/>
                <a:sym typeface="Calibri"/>
              </a:rPr>
              <a:t>dia subsequente à quitação do primeiro boleto.</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Reajuste:</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chemeClr val="lt1"/>
                </a:solidFill>
                <a:latin typeface="Calibri"/>
                <a:ea typeface="Calibri"/>
                <a:cs typeface="Calibri"/>
                <a:sym typeface="Calibri"/>
              </a:rPr>
              <a:t>Será aplicado anualmente, em periodicidade não inferior a 12 meses, considerando:</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050"/>
              <a:buFont typeface="Noto Sans Symbols"/>
              <a:buChar char="▪"/>
            </a:pPr>
            <a:r>
              <a:rPr lang="pt-BR" sz="1400" b="0" i="0" u="none" strike="noStrike" cap="none">
                <a:solidFill>
                  <a:schemeClr val="lt1"/>
                </a:solidFill>
                <a:latin typeface="Calibri"/>
                <a:ea typeface="Calibri"/>
                <a:cs typeface="Calibri"/>
                <a:sym typeface="Calibri"/>
              </a:rPr>
              <a:t>A sinistralidade da carteira das empresas de até 29 vidas e;</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050"/>
              <a:buFont typeface="Noto Sans Symbols"/>
              <a:buChar char="▪"/>
            </a:pPr>
            <a:r>
              <a:rPr lang="pt-BR" sz="1400" b="0" i="0" u="none" strike="noStrike" cap="none">
                <a:solidFill>
                  <a:schemeClr val="lt1"/>
                </a:solidFill>
                <a:latin typeface="Calibri"/>
                <a:ea typeface="Calibri"/>
                <a:cs typeface="Calibri"/>
                <a:sym typeface="Calibri"/>
              </a:rPr>
              <a:t>A variação dos custos: médicos hospitalares (VCMH), de administração, de comercialização e de outras despesas incidentes sobre a operação do seguro, além de incorporações tecnológicas e coberturas adicionais.</a:t>
            </a:r>
            <a:endParaRPr sz="1400" b="0" i="0" u="none" strike="noStrike" cap="none">
              <a:solidFill>
                <a:srgbClr val="000000"/>
              </a:solidFill>
              <a:latin typeface="Calibri"/>
              <a:ea typeface="Calibri"/>
              <a:cs typeface="Calibri"/>
              <a:sym typeface="Calibri"/>
            </a:endParaRPr>
          </a:p>
        </p:txBody>
      </p:sp>
      <p:sp>
        <p:nvSpPr>
          <p:cNvPr id="1732" name="Google Shape;1732;p110"/>
          <p:cNvSpPr/>
          <p:nvPr/>
        </p:nvSpPr>
        <p:spPr>
          <a:xfrm>
            <a:off x="257141" y="182230"/>
            <a:ext cx="2306587" cy="300260"/>
          </a:xfrm>
          <a:prstGeom prst="roundRect">
            <a:avLst>
              <a:gd name="adj" fmla="val 16667"/>
            </a:avLst>
          </a:prstGeom>
          <a:solidFill>
            <a:srgbClr val="00E1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PME (03 a 29 vidas)</a:t>
            </a:r>
            <a:endParaRPr sz="14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36"/>
        <p:cNvGrpSpPr/>
        <p:nvPr/>
      </p:nvGrpSpPr>
      <p:grpSpPr>
        <a:xfrm>
          <a:off x="0" y="0"/>
          <a:ext cx="0" cy="0"/>
          <a:chOff x="0" y="0"/>
          <a:chExt cx="0" cy="0"/>
        </a:xfrm>
      </p:grpSpPr>
      <p:sp>
        <p:nvSpPr>
          <p:cNvPr id="1737" name="Google Shape;1737;p3"/>
          <p:cNvSpPr/>
          <p:nvPr/>
        </p:nvSpPr>
        <p:spPr>
          <a:xfrm>
            <a:off x="2722653" y="0"/>
            <a:ext cx="9469348" cy="6858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a:solidFill>
                <a:srgbClr val="5A5A5A"/>
              </a:solidFill>
              <a:latin typeface="Calibri"/>
              <a:ea typeface="Calibri"/>
              <a:cs typeface="Calibri"/>
              <a:sym typeface="Calibri"/>
            </a:endParaRPr>
          </a:p>
        </p:txBody>
      </p:sp>
      <p:sp>
        <p:nvSpPr>
          <p:cNvPr id="1738" name="Google Shape;1738;p3"/>
          <p:cNvSpPr txBox="1"/>
          <p:nvPr/>
        </p:nvSpPr>
        <p:spPr>
          <a:xfrm>
            <a:off x="2877454" y="506457"/>
            <a:ext cx="9057300" cy="4525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pt-BR" sz="1200" b="1" i="0" u="none" strike="noStrike" cap="none">
                <a:solidFill>
                  <a:srgbClr val="5A5A5A"/>
                </a:solidFill>
                <a:latin typeface="Calibri"/>
                <a:ea typeface="Calibri"/>
                <a:cs typeface="Calibri"/>
                <a:sym typeface="Calibri"/>
              </a:rPr>
              <a:t>REGRAS GERAIS:</a:t>
            </a:r>
            <a:endParaRPr sz="1200" b="1" i="0" u="none" strike="noStrike" cap="none">
              <a:solidFill>
                <a:srgbClr val="5A5A5A"/>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5A5A5A"/>
              </a:solidFill>
              <a:latin typeface="Calibri"/>
              <a:ea typeface="Calibri"/>
              <a:cs typeface="Calibri"/>
              <a:sym typeface="Calibri"/>
            </a:endParaRPr>
          </a:p>
          <a:p>
            <a:pPr marL="171450" marR="0" lvl="0" indent="-171450" algn="just" rtl="0">
              <a:lnSpc>
                <a:spcPct val="100000"/>
              </a:lnSpc>
              <a:spcBef>
                <a:spcPts val="0"/>
              </a:spcBef>
              <a:spcAft>
                <a:spcPts val="0"/>
              </a:spcAft>
              <a:buClr>
                <a:srgbClr val="5A5A5A"/>
              </a:buClr>
              <a:buSzPts val="1200"/>
              <a:buFont typeface="Arial"/>
              <a:buChar char="•"/>
            </a:pPr>
            <a:r>
              <a:rPr lang="pt-BR" sz="1200" b="0" i="0" u="none" strike="noStrike" cap="none">
                <a:solidFill>
                  <a:srgbClr val="5A5A5A"/>
                </a:solidFill>
                <a:latin typeface="Calibri"/>
                <a:ea typeface="Calibri"/>
                <a:cs typeface="Calibri"/>
                <a:sym typeface="Calibri"/>
              </a:rPr>
              <a:t>Válido para empresas com plano anterior em congêneres, cuja a proposta tenha sido transmitida em até 60 dias do vencimento da última fatura paga.</a:t>
            </a:r>
            <a:endParaRPr sz="1200" b="0" i="0" u="none" strike="noStrike" cap="none">
              <a:solidFill>
                <a:srgbClr val="5A5A5A"/>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5A5A5A"/>
              </a:solidFill>
              <a:latin typeface="Calibri"/>
              <a:ea typeface="Calibri"/>
              <a:cs typeface="Calibri"/>
              <a:sym typeface="Calibri"/>
            </a:endParaRPr>
          </a:p>
          <a:p>
            <a:pPr marL="171450" marR="0" lvl="0" indent="-171450" algn="just" rtl="0">
              <a:lnSpc>
                <a:spcPct val="100000"/>
              </a:lnSpc>
              <a:spcBef>
                <a:spcPts val="0"/>
              </a:spcBef>
              <a:spcAft>
                <a:spcPts val="0"/>
              </a:spcAft>
              <a:buClr>
                <a:srgbClr val="5A5A5A"/>
              </a:buClr>
              <a:buSzPts val="1200"/>
              <a:buFont typeface="Arial"/>
              <a:buChar char="•"/>
            </a:pPr>
            <a:r>
              <a:rPr lang="pt-BR" sz="1200" b="0" i="0" u="none" strike="noStrike" cap="none">
                <a:solidFill>
                  <a:srgbClr val="5A5A5A"/>
                </a:solidFill>
                <a:latin typeface="Calibri"/>
                <a:ea typeface="Calibri"/>
                <a:cs typeface="Calibri"/>
                <a:sym typeface="Calibri"/>
              </a:rPr>
              <a:t> Inclusões ocorridas após 30 dias da data do evento (admissão, casamento, nascimento e/ou adoção), não serão elegíveis a redução de carência.</a:t>
            </a:r>
            <a:endParaRPr sz="1200" b="0" i="0" u="none" strike="noStrike" cap="none">
              <a:solidFill>
                <a:srgbClr val="5A5A5A"/>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5A5A5A"/>
              </a:solidFill>
              <a:latin typeface="Calibri"/>
              <a:ea typeface="Calibri"/>
              <a:cs typeface="Calibri"/>
              <a:sym typeface="Calibri"/>
            </a:endParaRPr>
          </a:p>
          <a:p>
            <a:pPr marL="171450" marR="0" lvl="0" indent="-171450" algn="just" rtl="0">
              <a:lnSpc>
                <a:spcPct val="100000"/>
              </a:lnSpc>
              <a:spcBef>
                <a:spcPts val="0"/>
              </a:spcBef>
              <a:spcAft>
                <a:spcPts val="0"/>
              </a:spcAft>
              <a:buClr>
                <a:srgbClr val="5A5A5A"/>
              </a:buClr>
              <a:buSzPts val="1200"/>
              <a:buFont typeface="Arial"/>
              <a:buChar char="•"/>
            </a:pPr>
            <a:r>
              <a:rPr lang="pt-BR" sz="1200" b="0" i="0" u="none" strike="noStrike" cap="none">
                <a:solidFill>
                  <a:srgbClr val="5A5A5A"/>
                </a:solidFill>
                <a:latin typeface="Calibri"/>
                <a:ea typeface="Calibri"/>
                <a:cs typeface="Calibri"/>
                <a:sym typeface="Calibri"/>
              </a:rPr>
              <a:t> Redução de carência da congênere válida a partir de 3 vidas, considerando o total de vidas do contrato.</a:t>
            </a:r>
            <a:endParaRPr sz="1200" b="0" i="0" u="none" strike="noStrike" cap="none">
              <a:solidFill>
                <a:srgbClr val="5A5A5A"/>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5A5A5A"/>
              </a:solidFill>
              <a:latin typeface="Calibri"/>
              <a:ea typeface="Calibri"/>
              <a:cs typeface="Calibri"/>
              <a:sym typeface="Calibri"/>
            </a:endParaRPr>
          </a:p>
          <a:p>
            <a:pPr marL="171450" marR="0" lvl="0" indent="-171450" algn="just" rtl="0">
              <a:lnSpc>
                <a:spcPct val="100000"/>
              </a:lnSpc>
              <a:spcBef>
                <a:spcPts val="0"/>
              </a:spcBef>
              <a:spcAft>
                <a:spcPts val="0"/>
              </a:spcAft>
              <a:buClr>
                <a:srgbClr val="5A5A5A"/>
              </a:buClr>
              <a:buSzPts val="1200"/>
              <a:buFont typeface="Arial"/>
              <a:buChar char="•"/>
            </a:pPr>
            <a:r>
              <a:rPr lang="pt-BR" sz="1200" b="0" i="0" u="none" strike="noStrike" cap="none">
                <a:solidFill>
                  <a:srgbClr val="5A5A5A"/>
                </a:solidFill>
                <a:latin typeface="Calibri"/>
                <a:ea typeface="Calibri"/>
                <a:cs typeface="Calibri"/>
                <a:sym typeface="Calibri"/>
              </a:rPr>
              <a:t>Para as operadoras Amil, Golden, HapVida, CNU e algumas Unimeds, é necessário ter o mínimo de 5 vidas. Considerar 5 vidas na proposta e não 5 vidas da mesma operadora. (Consulte as operadoras no quadro a seguir e o mínimo de vidas exigidas no contrato)</a:t>
            </a:r>
            <a:endParaRPr sz="1200" b="0" i="0" u="none" strike="noStrike" cap="none">
              <a:solidFill>
                <a:srgbClr val="5A5A5A"/>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5A5A5A"/>
              </a:solidFill>
              <a:latin typeface="Calibri"/>
              <a:ea typeface="Calibri"/>
              <a:cs typeface="Calibri"/>
              <a:sym typeface="Calibri"/>
            </a:endParaRPr>
          </a:p>
          <a:p>
            <a:pPr marL="171450" marR="0" lvl="0" indent="-171450" algn="just" rtl="0">
              <a:lnSpc>
                <a:spcPct val="100000"/>
              </a:lnSpc>
              <a:spcBef>
                <a:spcPts val="0"/>
              </a:spcBef>
              <a:spcAft>
                <a:spcPts val="0"/>
              </a:spcAft>
              <a:buClr>
                <a:srgbClr val="5A5A5A"/>
              </a:buClr>
              <a:buSzPts val="1200"/>
              <a:buFont typeface="Arial"/>
              <a:buChar char="•"/>
            </a:pPr>
            <a:r>
              <a:rPr lang="pt-BR" sz="1200" b="0" i="0" u="none" strike="noStrike" cap="none">
                <a:solidFill>
                  <a:srgbClr val="5A5A5A"/>
                </a:solidFill>
                <a:latin typeface="Calibri"/>
                <a:ea typeface="Calibri"/>
                <a:cs typeface="Calibri"/>
                <a:sym typeface="Calibri"/>
              </a:rPr>
              <a:t> Idade limite para redução de carência é de até 64 anos, 11 meses e 29 dias.</a:t>
            </a:r>
            <a:endParaRPr sz="1200" b="0" i="0" u="none" strike="noStrike" cap="none">
              <a:solidFill>
                <a:srgbClr val="5A5A5A"/>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5A5A5A"/>
              </a:solidFill>
              <a:latin typeface="Calibri"/>
              <a:ea typeface="Calibri"/>
              <a:cs typeface="Calibri"/>
              <a:sym typeface="Calibri"/>
            </a:endParaRPr>
          </a:p>
          <a:p>
            <a:pPr marL="171450" marR="0" lvl="0" indent="-171450" algn="just" rtl="0">
              <a:lnSpc>
                <a:spcPct val="100000"/>
              </a:lnSpc>
              <a:spcBef>
                <a:spcPts val="0"/>
              </a:spcBef>
              <a:spcAft>
                <a:spcPts val="0"/>
              </a:spcAft>
              <a:buClr>
                <a:srgbClr val="5A5A5A"/>
              </a:buClr>
              <a:buSzPts val="1200"/>
              <a:buFont typeface="Arial"/>
              <a:buChar char="•"/>
            </a:pPr>
            <a:r>
              <a:rPr lang="pt-BR" sz="1200" b="0" i="0" u="none" strike="noStrike" cap="none">
                <a:solidFill>
                  <a:srgbClr val="5A5A5A"/>
                </a:solidFill>
                <a:latin typeface="Calibri"/>
                <a:ea typeface="Calibri"/>
                <a:cs typeface="Calibri"/>
                <a:sym typeface="Calibri"/>
              </a:rPr>
              <a:t>Para propostas com Declaração de Saúde positiva, os proponentes ou dependentes seguráveis, estão sujeitos a cumprimento de CPT de até 24 meses.</a:t>
            </a:r>
            <a:endParaRPr sz="1200" b="0" i="0" u="none" strike="noStrike" cap="none">
              <a:solidFill>
                <a:srgbClr val="5A5A5A"/>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5A5A5A"/>
              </a:solidFill>
              <a:latin typeface="Calibri"/>
              <a:ea typeface="Calibri"/>
              <a:cs typeface="Calibri"/>
              <a:sym typeface="Calibri"/>
            </a:endParaRPr>
          </a:p>
          <a:p>
            <a:pPr marL="171450" marR="0" lvl="0" indent="-171450" algn="just" rtl="0">
              <a:lnSpc>
                <a:spcPct val="100000"/>
              </a:lnSpc>
              <a:spcBef>
                <a:spcPts val="0"/>
              </a:spcBef>
              <a:spcAft>
                <a:spcPts val="0"/>
              </a:spcAft>
              <a:buClr>
                <a:srgbClr val="5A5A5A"/>
              </a:buClr>
              <a:buSzPts val="1200"/>
              <a:buFont typeface="Arial"/>
              <a:buChar char="•"/>
            </a:pPr>
            <a:r>
              <a:rPr lang="pt-BR" sz="1200" b="0" i="0" u="none" strike="noStrike" cap="none">
                <a:solidFill>
                  <a:srgbClr val="5A5A5A"/>
                </a:solidFill>
                <a:latin typeface="Calibri"/>
                <a:ea typeface="Calibri"/>
                <a:cs typeface="Calibri"/>
                <a:sym typeface="Calibri"/>
              </a:rPr>
              <a:t> Solicitação de comprovante de endereço para MEI e empresas recém-constituídas (até 6 meses):</a:t>
            </a:r>
            <a:endParaRPr sz="1200" b="0" i="0" u="none" strike="noStrike" cap="none">
              <a:solidFill>
                <a:srgbClr val="5A5A5A"/>
              </a:solidFill>
              <a:latin typeface="Calibri"/>
              <a:ea typeface="Calibri"/>
              <a:cs typeface="Calibri"/>
              <a:sym typeface="Calibri"/>
            </a:endParaRPr>
          </a:p>
          <a:p>
            <a:pPr marL="914400" marR="0" lvl="1" indent="-304800" algn="just" rtl="0">
              <a:lnSpc>
                <a:spcPct val="100000"/>
              </a:lnSpc>
              <a:spcBef>
                <a:spcPts val="0"/>
              </a:spcBef>
              <a:spcAft>
                <a:spcPts val="0"/>
              </a:spcAft>
              <a:buClr>
                <a:srgbClr val="5A5A5A"/>
              </a:buClr>
              <a:buSzPts val="1200"/>
              <a:buFont typeface="Arial"/>
              <a:buChar char="○"/>
            </a:pPr>
            <a:r>
              <a:rPr lang="pt-BR" sz="1200" b="0" i="0" u="none" strike="noStrike" cap="none">
                <a:solidFill>
                  <a:srgbClr val="5A5A5A"/>
                </a:solidFill>
                <a:latin typeface="Calibri"/>
                <a:ea typeface="Calibri"/>
                <a:cs typeface="Calibri"/>
                <a:sym typeface="Calibri"/>
              </a:rPr>
              <a:t>Não serão mais isentas as regiões de SP, RJ e PB;</a:t>
            </a:r>
            <a:endParaRPr sz="1200" b="0" i="0" u="none" strike="noStrike" cap="none">
              <a:solidFill>
                <a:srgbClr val="5A5A5A"/>
              </a:solidFill>
              <a:latin typeface="Calibri"/>
              <a:ea typeface="Calibri"/>
              <a:cs typeface="Calibri"/>
              <a:sym typeface="Calibri"/>
            </a:endParaRPr>
          </a:p>
          <a:p>
            <a:pPr marL="914400" marR="0" lvl="1" indent="-304800" algn="just" rtl="0">
              <a:lnSpc>
                <a:spcPct val="100000"/>
              </a:lnSpc>
              <a:spcBef>
                <a:spcPts val="0"/>
              </a:spcBef>
              <a:spcAft>
                <a:spcPts val="0"/>
              </a:spcAft>
              <a:buClr>
                <a:srgbClr val="5A5A5A"/>
              </a:buClr>
              <a:buSzPts val="1200"/>
              <a:buFont typeface="Arial"/>
              <a:buChar char="○"/>
            </a:pPr>
            <a:r>
              <a:rPr lang="pt-BR" sz="1200" b="0" i="0" u="none" strike="noStrike" cap="none">
                <a:solidFill>
                  <a:srgbClr val="5A5A5A"/>
                </a:solidFill>
                <a:latin typeface="Calibri"/>
                <a:ea typeface="Calibri"/>
                <a:cs typeface="Calibri"/>
                <a:sym typeface="Calibri"/>
              </a:rPr>
              <a:t>Serão aceitos os seguintes comprovantes: contas de água, luz ou telefone no nome da empresa, de sócio, cônjuge, pai ou mãe. Os comprovantes devem estar no endereço de constituição da empresa de acordo com a Receita Federal.</a:t>
            </a:r>
            <a:endParaRPr sz="1200" b="0" i="0" u="none" strike="noStrike" cap="none">
              <a:solidFill>
                <a:srgbClr val="5A5A5A"/>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5A5A5A"/>
              </a:solidFill>
              <a:latin typeface="Calibri"/>
              <a:ea typeface="Calibri"/>
              <a:cs typeface="Calibri"/>
              <a:sym typeface="Calibri"/>
            </a:endParaRPr>
          </a:p>
          <a:p>
            <a:pPr marL="171450" marR="0" lvl="0" indent="-171450" algn="just" rtl="0">
              <a:lnSpc>
                <a:spcPct val="100000"/>
              </a:lnSpc>
              <a:spcBef>
                <a:spcPts val="0"/>
              </a:spcBef>
              <a:spcAft>
                <a:spcPts val="0"/>
              </a:spcAft>
              <a:buClr>
                <a:srgbClr val="5A5A5A"/>
              </a:buClr>
              <a:buSzPts val="1200"/>
              <a:buFont typeface="Arial"/>
              <a:buChar char="•"/>
            </a:pPr>
            <a:r>
              <a:rPr lang="pt-BR" sz="1200" b="0" i="0" u="none" strike="noStrike" cap="none">
                <a:solidFill>
                  <a:srgbClr val="5A5A5A"/>
                </a:solidFill>
                <a:latin typeface="Calibri"/>
                <a:ea typeface="Calibri"/>
                <a:cs typeface="Calibri"/>
                <a:sym typeface="Calibri"/>
              </a:rPr>
              <a:t>Empresas com apenas 1 titular, solicitação de comprovante de endereço, independente da natureza jurídica ou data de constituição.</a:t>
            </a:r>
            <a:endParaRPr sz="1200" b="0" i="0" u="none" strike="noStrike" cap="none">
              <a:solidFill>
                <a:srgbClr val="5A5A5A"/>
              </a:solidFill>
              <a:latin typeface="Calibri"/>
              <a:ea typeface="Calibri"/>
              <a:cs typeface="Calibri"/>
              <a:sym typeface="Calibri"/>
            </a:endParaRPr>
          </a:p>
        </p:txBody>
      </p:sp>
      <p:sp>
        <p:nvSpPr>
          <p:cNvPr id="1739" name="Google Shape;1739;p3"/>
          <p:cNvSpPr txBox="1"/>
          <p:nvPr/>
        </p:nvSpPr>
        <p:spPr>
          <a:xfrm>
            <a:off x="131677" y="823903"/>
            <a:ext cx="2306587" cy="48249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pt-BR" sz="2800" b="1" i="0" u="none" strike="noStrike" cap="none">
                <a:solidFill>
                  <a:srgbClr val="001E64"/>
                </a:solidFill>
                <a:latin typeface="Calibri"/>
                <a:ea typeface="Calibri"/>
                <a:cs typeface="Calibri"/>
                <a:sym typeface="Calibri"/>
              </a:rPr>
              <a:t>Carência</a:t>
            </a:r>
            <a:endParaRPr sz="1400" b="0" i="0" u="none" strike="noStrike" cap="none">
              <a:solidFill>
                <a:srgbClr val="000000"/>
              </a:solidFill>
              <a:latin typeface="Calibri"/>
              <a:ea typeface="Calibri"/>
              <a:cs typeface="Calibri"/>
              <a:sym typeface="Calibri"/>
            </a:endParaRPr>
          </a:p>
        </p:txBody>
      </p:sp>
      <p:sp>
        <p:nvSpPr>
          <p:cNvPr id="1740" name="Google Shape;1740;p3"/>
          <p:cNvSpPr/>
          <p:nvPr/>
        </p:nvSpPr>
        <p:spPr>
          <a:xfrm>
            <a:off x="257141" y="182230"/>
            <a:ext cx="2306587" cy="300260"/>
          </a:xfrm>
          <a:prstGeom prst="roundRect">
            <a:avLst>
              <a:gd name="adj" fmla="val 16667"/>
            </a:avLst>
          </a:prstGeom>
          <a:solidFill>
            <a:srgbClr val="00E1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PME (03 a 29 vidas)</a:t>
            </a:r>
            <a:endParaRPr sz="1400" b="0" i="0" u="none" strike="noStrike" cap="none">
              <a:solidFill>
                <a:srgbClr val="000000"/>
              </a:solidFill>
              <a:latin typeface="Calibri"/>
              <a:ea typeface="Calibri"/>
              <a:cs typeface="Calibri"/>
              <a:sym typeface="Calibri"/>
            </a:endParaRPr>
          </a:p>
        </p:txBody>
      </p:sp>
      <p:sp>
        <p:nvSpPr>
          <p:cNvPr id="1741" name="Google Shape;1741;p3"/>
          <p:cNvSpPr txBox="1"/>
          <p:nvPr/>
        </p:nvSpPr>
        <p:spPr>
          <a:xfrm>
            <a:off x="0" y="6310776"/>
            <a:ext cx="2563728" cy="5077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t-BR" sz="900" b="1" i="0" u="none" strike="noStrike" cap="none">
                <a:solidFill>
                  <a:srgbClr val="262626"/>
                </a:solidFill>
                <a:latin typeface="Calibri"/>
                <a:ea typeface="Calibri"/>
                <a:cs typeface="Calibri"/>
                <a:sym typeface="Calibri"/>
              </a:rPr>
              <a:t>Nota: </a:t>
            </a:r>
            <a:r>
              <a:rPr lang="pt-BR" sz="900" b="0" i="0" u="none" strike="noStrike" cap="none">
                <a:solidFill>
                  <a:srgbClr val="262626"/>
                </a:solidFill>
                <a:latin typeface="Calibri"/>
                <a:ea typeface="Calibri"/>
                <a:cs typeface="Calibri"/>
                <a:sym typeface="Calibri"/>
              </a:rPr>
              <a:t>Consulte seu gestor de vendas sobre promoções vigentes para aceitação de agregados e redução de carência. </a:t>
            </a:r>
            <a:endParaRPr sz="1400" b="0" i="0" u="none" strike="noStrike" cap="none">
              <a:solidFill>
                <a:srgbClr val="262626"/>
              </a:solidFill>
              <a:latin typeface="Calibri"/>
              <a:ea typeface="Calibri"/>
              <a:cs typeface="Calibri"/>
              <a:sym typeface="Calibri"/>
            </a:endParaRPr>
          </a:p>
        </p:txBody>
      </p:sp>
      <p:sp>
        <p:nvSpPr>
          <p:cNvPr id="1742" name="Google Shape;1742;p3"/>
          <p:cNvSpPr txBox="1"/>
          <p:nvPr/>
        </p:nvSpPr>
        <p:spPr>
          <a:xfrm>
            <a:off x="74049" y="1317298"/>
            <a:ext cx="2803405"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pt-BR" sz="1200" b="1" i="0" u="none" strike="noStrike" cap="none">
                <a:solidFill>
                  <a:srgbClr val="262626"/>
                </a:solidFill>
                <a:latin typeface="Calibri"/>
                <a:ea typeface="Calibri"/>
                <a:cs typeface="Calibri"/>
                <a:sym typeface="Calibri"/>
              </a:rPr>
              <a:t>Regras de carência por grupo de vidas: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pt-BR" sz="1000" b="0" i="0" u="none" strike="noStrike" cap="none">
                <a:solidFill>
                  <a:srgbClr val="262626"/>
                </a:solidFill>
                <a:latin typeface="Calibri"/>
                <a:ea typeface="Calibri"/>
                <a:cs typeface="Calibri"/>
                <a:sym typeface="Calibri"/>
              </a:rPr>
              <a:t>Válido para cotações a partir de 22/07/2024</a:t>
            </a:r>
            <a:endParaRPr sz="1000" b="0" i="0" u="none" strike="noStrike" cap="none">
              <a:solidFill>
                <a:srgbClr val="26262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46"/>
        <p:cNvGrpSpPr/>
        <p:nvPr/>
      </p:nvGrpSpPr>
      <p:grpSpPr>
        <a:xfrm>
          <a:off x="0" y="0"/>
          <a:ext cx="0" cy="0"/>
          <a:chOff x="0" y="0"/>
          <a:chExt cx="0" cy="0"/>
        </a:xfrm>
      </p:grpSpPr>
      <p:sp>
        <p:nvSpPr>
          <p:cNvPr id="1747" name="Google Shape;1747;p4"/>
          <p:cNvSpPr/>
          <p:nvPr/>
        </p:nvSpPr>
        <p:spPr>
          <a:xfrm>
            <a:off x="2722653" y="0"/>
            <a:ext cx="9469200" cy="6858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5A5A5A"/>
              </a:solidFill>
              <a:latin typeface="Calibri"/>
              <a:ea typeface="Calibri"/>
              <a:cs typeface="Calibri"/>
              <a:sym typeface="Calibri"/>
            </a:endParaRPr>
          </a:p>
        </p:txBody>
      </p:sp>
      <p:graphicFrame>
        <p:nvGraphicFramePr>
          <p:cNvPr id="1748" name="Google Shape;1748;p4"/>
          <p:cNvGraphicFramePr/>
          <p:nvPr/>
        </p:nvGraphicFramePr>
        <p:xfrm>
          <a:off x="2895789" y="436224"/>
          <a:ext cx="8374000" cy="3730500"/>
        </p:xfrm>
        <a:graphic>
          <a:graphicData uri="http://schemas.openxmlformats.org/drawingml/2006/table">
            <a:tbl>
              <a:tblPr firstRow="1" bandRow="1">
                <a:noFill/>
                <a:tableStyleId>{5FD99BC4-8E79-4812-9D68-5609605BACBB}</a:tableStyleId>
              </a:tblPr>
              <a:tblGrid>
                <a:gridCol w="1979225">
                  <a:extLst>
                    <a:ext uri="{9D8B030D-6E8A-4147-A177-3AD203B41FA5}">
                      <a16:colId xmlns:a16="http://schemas.microsoft.com/office/drawing/2014/main" val="20000"/>
                    </a:ext>
                  </a:extLst>
                </a:gridCol>
                <a:gridCol w="1979225">
                  <a:extLst>
                    <a:ext uri="{9D8B030D-6E8A-4147-A177-3AD203B41FA5}">
                      <a16:colId xmlns:a16="http://schemas.microsoft.com/office/drawing/2014/main" val="20001"/>
                    </a:ext>
                  </a:extLst>
                </a:gridCol>
                <a:gridCol w="1979225">
                  <a:extLst>
                    <a:ext uri="{9D8B030D-6E8A-4147-A177-3AD203B41FA5}">
                      <a16:colId xmlns:a16="http://schemas.microsoft.com/office/drawing/2014/main" val="20002"/>
                    </a:ext>
                  </a:extLst>
                </a:gridCol>
                <a:gridCol w="2436325">
                  <a:extLst>
                    <a:ext uri="{9D8B030D-6E8A-4147-A177-3AD203B41FA5}">
                      <a16:colId xmlns:a16="http://schemas.microsoft.com/office/drawing/2014/main" val="20003"/>
                    </a:ext>
                  </a:extLst>
                </a:gridCol>
              </a:tblGrid>
              <a:tr h="269050">
                <a:tc>
                  <a:txBody>
                    <a:bodyPr/>
                    <a:lstStyle/>
                    <a:p>
                      <a:pPr marL="0" marR="0" lvl="0" indent="0" algn="l" rtl="0">
                        <a:lnSpc>
                          <a:spcPct val="100000"/>
                        </a:lnSpc>
                        <a:spcBef>
                          <a:spcPts val="0"/>
                        </a:spcBef>
                        <a:spcAft>
                          <a:spcPts val="0"/>
                        </a:spcAft>
                        <a:buClr>
                          <a:srgbClr val="000000"/>
                        </a:buClr>
                        <a:buSzPts val="1400"/>
                        <a:buFont typeface="Arial"/>
                        <a:buNone/>
                      </a:pPr>
                      <a:r>
                        <a:rPr lang="pt-BR" sz="1200" b="0" i="0" u="none" strike="noStrike" cap="none">
                          <a:solidFill>
                            <a:schemeClr val="lt1"/>
                          </a:solidFill>
                          <a:latin typeface="Calibri"/>
                          <a:ea typeface="Calibri"/>
                          <a:cs typeface="Calibri"/>
                          <a:sym typeface="Calibri"/>
                        </a:rPr>
                        <a:t>Grupo de  3 a 29 vidas</a:t>
                      </a:r>
                      <a:endParaRPr sz="1200" b="0" i="0" u="none" strike="noStrike" cap="none">
                        <a:solidFill>
                          <a:schemeClr val="lt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2060"/>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900" b="0" i="0" u="none" strike="noStrike" cap="none">
                        <a:solidFill>
                          <a:srgbClr val="262626"/>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2060"/>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900" b="0" i="0" u="none" strike="noStrike" cap="none">
                        <a:solidFill>
                          <a:srgbClr val="262626"/>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2060"/>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900" b="0" i="0" u="none" strike="noStrike" cap="none">
                        <a:solidFill>
                          <a:srgbClr val="262626"/>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r h="326625">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BRADESCO/ MEDSERVICE</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DOCTOR CLIN</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b="0" i="0" u="none" strike="noStrike" cap="none">
                          <a:solidFill>
                            <a:srgbClr val="262626"/>
                          </a:solidFill>
                          <a:latin typeface="Calibri"/>
                          <a:ea typeface="Calibri"/>
                          <a:cs typeface="Calibri"/>
                          <a:sym typeface="Calibri"/>
                        </a:rPr>
                        <a:t>PORTO SEGURO</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b="0" i="0" u="none" strike="noStrike" cap="none">
                          <a:solidFill>
                            <a:srgbClr val="262626"/>
                          </a:solidFill>
                          <a:latin typeface="Calibri"/>
                          <a:ea typeface="Calibri"/>
                          <a:cs typeface="Calibri"/>
                          <a:sym typeface="Calibri"/>
                        </a:rPr>
                        <a:t>UNIMED FORTALEZA</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358750">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BRF S/A</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FUNDAÇÃO SÃO FRANCISCO XAVIER</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b="0" i="0" u="none" strike="noStrike" cap="none">
                          <a:solidFill>
                            <a:srgbClr val="262626"/>
                          </a:solidFill>
                          <a:latin typeface="Calibri"/>
                          <a:ea typeface="Calibri"/>
                          <a:cs typeface="Calibri"/>
                          <a:sym typeface="Calibri"/>
                        </a:rPr>
                        <a:t>PROMEDICA</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UNIMED GOIÂNIA</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r h="335125">
                <a:tc>
                  <a:txBody>
                    <a:bodyPr/>
                    <a:lstStyle/>
                    <a:p>
                      <a:pPr marL="0" marR="0" lvl="0" indent="0" algn="ctr" rtl="0">
                        <a:lnSpc>
                          <a:spcPct val="100000"/>
                        </a:lnSpc>
                        <a:spcBef>
                          <a:spcPts val="0"/>
                        </a:spcBef>
                        <a:spcAft>
                          <a:spcPts val="0"/>
                        </a:spcAft>
                        <a:buClr>
                          <a:srgbClr val="000000"/>
                        </a:buClr>
                        <a:buSzPts val="1400"/>
                        <a:buFont typeface="Arial"/>
                        <a:buNone/>
                      </a:pPr>
                      <a:r>
                        <a:rPr lang="pt-BR" sz="900" b="0" i="0" u="none" strike="noStrike" cap="none">
                          <a:solidFill>
                            <a:srgbClr val="262626"/>
                          </a:solidFill>
                          <a:latin typeface="Calibri"/>
                          <a:ea typeface="Calibri"/>
                          <a:cs typeface="Calibri"/>
                          <a:sym typeface="Calibri"/>
                        </a:rPr>
                        <a:t>CABERJ INTEGRAL SAUDE</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GEAP</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SANTA RITA SAUDE S/A</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UNIMED JOÃO PESSOA</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3"/>
                  </a:ext>
                </a:extLst>
              </a:tr>
              <a:tr h="358750">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CAMED</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b="0" i="0" u="none" strike="noStrike" cap="none">
                          <a:solidFill>
                            <a:srgbClr val="262626"/>
                          </a:solidFill>
                          <a:latin typeface="Calibri"/>
                          <a:ea typeface="Calibri"/>
                          <a:cs typeface="Calibri"/>
                          <a:sym typeface="Calibri"/>
                        </a:rPr>
                        <a:t>GNDI</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SÃO FRANCISCO SISTEMA DE SAUDE SOCIEDADE</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UNIMED LONDRINA</a:t>
                      </a:r>
                      <a:endParaRPr sz="1400" u="none" strike="noStrike" cap="none"/>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4"/>
                  </a:ext>
                </a:extLst>
              </a:tr>
              <a:tr h="295700">
                <a:tc>
                  <a:txBody>
                    <a:bodyPr/>
                    <a:lstStyle/>
                    <a:p>
                      <a:pPr marL="0" marR="0" lvl="0" indent="0" algn="ctr" rtl="0">
                        <a:lnSpc>
                          <a:spcPct val="100000"/>
                        </a:lnSpc>
                        <a:spcBef>
                          <a:spcPts val="0"/>
                        </a:spcBef>
                        <a:spcAft>
                          <a:spcPts val="0"/>
                        </a:spcAft>
                        <a:buClr>
                          <a:srgbClr val="000000"/>
                        </a:buClr>
                        <a:buSzPts val="1400"/>
                        <a:buFont typeface="Arial"/>
                        <a:buNone/>
                      </a:pPr>
                      <a:r>
                        <a:rPr lang="pt-BR" sz="900" b="0" i="0" u="none" strike="noStrike" cap="none">
                          <a:solidFill>
                            <a:srgbClr val="262626"/>
                          </a:solidFill>
                          <a:latin typeface="Calibri"/>
                          <a:ea typeface="Calibri"/>
                          <a:cs typeface="Calibri"/>
                          <a:sym typeface="Calibri"/>
                        </a:rPr>
                        <a:t>CARE PLUS</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HB</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SEGUROS UNIMED</a:t>
                      </a:r>
                      <a:endParaRPr sz="1400" u="none" strike="noStrike" cap="none"/>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UNIMED PORTO ALEGRE</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5"/>
                  </a:ext>
                </a:extLst>
              </a:tr>
              <a:tr h="295700">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CASSI</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b="0" i="0" u="none" strike="noStrike" cap="none">
                          <a:solidFill>
                            <a:srgbClr val="262626"/>
                          </a:solidFill>
                          <a:latin typeface="Calibri"/>
                          <a:ea typeface="Calibri"/>
                          <a:cs typeface="Calibri"/>
                          <a:sym typeface="Calibri"/>
                        </a:rPr>
                        <a:t>HUMANA</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UNIMED BH</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UNIMED RIBEIRÃO PRETO</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6"/>
                  </a:ext>
                </a:extLst>
              </a:tr>
              <a:tr h="295700">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CEMIG SAUDE</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b="0" i="0" u="none" strike="noStrike" cap="none">
                          <a:solidFill>
                            <a:srgbClr val="262626"/>
                          </a:solidFill>
                          <a:latin typeface="Calibri"/>
                          <a:ea typeface="Calibri"/>
                          <a:cs typeface="Calibri"/>
                          <a:sym typeface="Calibri"/>
                        </a:rPr>
                        <a:t>LINCX</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UNIMED CAMPINAS</a:t>
                      </a:r>
                      <a:endParaRPr sz="1400" u="none" strike="noStrike" cap="none"/>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UNIMED SÃO JOSÉ DO RIO PRETO</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7"/>
                  </a:ext>
                </a:extLst>
              </a:tr>
              <a:tr h="295700">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CENTRO CLÍNICO GAUCHO</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OMINT</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UNIMED COSTA DO SOL/MACAÉ</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UNIMED SOROCABA</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8"/>
                  </a:ext>
                </a:extLst>
              </a:tr>
              <a:tr h="295700">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CÍRCULO OPERARIO CAXIENSE</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ONE HEALTH</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UNIMED CURITIBA</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UNIMED VOLTA REDONDA</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9"/>
                  </a:ext>
                </a:extLst>
              </a:tr>
              <a:tr h="295700">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CLINIPAM</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PETROBRAS</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UNIMED DO ESTADO DE SÃO PAULO</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VALE S/A</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10"/>
                  </a:ext>
                </a:extLst>
              </a:tr>
              <a:tr h="295700">
                <a:tc>
                  <a:txBody>
                    <a:bodyPr/>
                    <a:lstStyle/>
                    <a:p>
                      <a:pPr marL="0" marR="0" lvl="0" indent="0" algn="ctr" rtl="0">
                        <a:lnSpc>
                          <a:spcPct val="100000"/>
                        </a:lnSpc>
                        <a:spcBef>
                          <a:spcPts val="0"/>
                        </a:spcBef>
                        <a:spcAft>
                          <a:spcPts val="0"/>
                        </a:spcAft>
                        <a:buClr>
                          <a:srgbClr val="000000"/>
                        </a:buClr>
                        <a:buSzPts val="900"/>
                        <a:buFont typeface="Arial"/>
                        <a:buNone/>
                      </a:pPr>
                      <a:r>
                        <a:rPr lang="pt-BR" sz="900" u="none" strike="noStrike" cap="none">
                          <a:solidFill>
                            <a:srgbClr val="262626"/>
                          </a:solidFill>
                          <a:latin typeface="Calibri"/>
                          <a:ea typeface="Calibri"/>
                          <a:cs typeface="Calibri"/>
                          <a:sym typeface="Calibri"/>
                        </a:rPr>
                        <a:t>UNIMED CAMPO GRANDE</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pt-BR" sz="900" u="none" strike="noStrike" cap="none">
                          <a:solidFill>
                            <a:srgbClr val="262626"/>
                          </a:solidFill>
                          <a:latin typeface="Calibri"/>
                          <a:ea typeface="Calibri"/>
                          <a:cs typeface="Calibri"/>
                          <a:sym typeface="Calibri"/>
                        </a:rPr>
                        <a:t>UNIMED UBERLÂNDIA</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1749" name="Google Shape;1749;p4"/>
          <p:cNvSpPr txBox="1"/>
          <p:nvPr/>
        </p:nvSpPr>
        <p:spPr>
          <a:xfrm>
            <a:off x="2876738" y="206383"/>
            <a:ext cx="6799263" cy="27695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pt-BR" sz="1200" b="1" i="0" u="none" strike="noStrike" cap="none">
                <a:solidFill>
                  <a:srgbClr val="5A5A5A"/>
                </a:solidFill>
                <a:latin typeface="Calibri"/>
                <a:ea typeface="Calibri"/>
                <a:cs typeface="Calibri"/>
                <a:sym typeface="Calibri"/>
              </a:rPr>
              <a:t>TABELA DE CONGÊNERES – Válida para todos os planos:</a:t>
            </a:r>
            <a:endParaRPr sz="1400" b="0" i="0" u="none" strike="noStrike" cap="none">
              <a:solidFill>
                <a:srgbClr val="5A5A5A"/>
              </a:solidFill>
              <a:latin typeface="Calibri"/>
              <a:ea typeface="Calibri"/>
              <a:cs typeface="Calibri"/>
              <a:sym typeface="Calibri"/>
            </a:endParaRPr>
          </a:p>
        </p:txBody>
      </p:sp>
      <p:sp>
        <p:nvSpPr>
          <p:cNvPr id="1750" name="Google Shape;1750;p4"/>
          <p:cNvSpPr txBox="1"/>
          <p:nvPr/>
        </p:nvSpPr>
        <p:spPr>
          <a:xfrm>
            <a:off x="131677" y="823903"/>
            <a:ext cx="2306587" cy="48249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pt-BR" sz="2800" b="1" i="0" u="none" strike="noStrike" cap="none">
                <a:solidFill>
                  <a:srgbClr val="001E64"/>
                </a:solidFill>
                <a:latin typeface="Calibri"/>
                <a:ea typeface="Calibri"/>
                <a:cs typeface="Calibri"/>
                <a:sym typeface="Calibri"/>
              </a:rPr>
              <a:t>Carência</a:t>
            </a:r>
            <a:endParaRPr sz="1400" b="0" i="0" u="none" strike="noStrike" cap="none">
              <a:solidFill>
                <a:srgbClr val="000000"/>
              </a:solidFill>
              <a:latin typeface="Calibri"/>
              <a:ea typeface="Calibri"/>
              <a:cs typeface="Calibri"/>
              <a:sym typeface="Calibri"/>
            </a:endParaRPr>
          </a:p>
        </p:txBody>
      </p:sp>
      <p:sp>
        <p:nvSpPr>
          <p:cNvPr id="1751" name="Google Shape;1751;p4"/>
          <p:cNvSpPr/>
          <p:nvPr/>
        </p:nvSpPr>
        <p:spPr>
          <a:xfrm>
            <a:off x="257141" y="182230"/>
            <a:ext cx="2306587" cy="300260"/>
          </a:xfrm>
          <a:prstGeom prst="roundRect">
            <a:avLst>
              <a:gd name="adj" fmla="val 16667"/>
            </a:avLst>
          </a:prstGeom>
          <a:solidFill>
            <a:srgbClr val="00E1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PME (03 a 29 vidas)</a:t>
            </a:r>
            <a:endParaRPr sz="1400" b="0" i="0" u="none" strike="noStrike" cap="none">
              <a:solidFill>
                <a:srgbClr val="000000"/>
              </a:solidFill>
              <a:latin typeface="Calibri"/>
              <a:ea typeface="Calibri"/>
              <a:cs typeface="Calibri"/>
              <a:sym typeface="Calibri"/>
            </a:endParaRPr>
          </a:p>
        </p:txBody>
      </p:sp>
      <p:sp>
        <p:nvSpPr>
          <p:cNvPr id="1752" name="Google Shape;1752;p4"/>
          <p:cNvSpPr txBox="1"/>
          <p:nvPr/>
        </p:nvSpPr>
        <p:spPr>
          <a:xfrm>
            <a:off x="0" y="6310776"/>
            <a:ext cx="2563728" cy="5077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t-BR" sz="900" b="1" i="0" u="none" strike="noStrike" cap="none">
                <a:solidFill>
                  <a:srgbClr val="262626"/>
                </a:solidFill>
                <a:latin typeface="Calibri"/>
                <a:ea typeface="Calibri"/>
                <a:cs typeface="Calibri"/>
                <a:sym typeface="Calibri"/>
              </a:rPr>
              <a:t>Nota: </a:t>
            </a:r>
            <a:r>
              <a:rPr lang="pt-BR" sz="900" b="0" i="0" u="none" strike="noStrike" cap="none">
                <a:solidFill>
                  <a:srgbClr val="262626"/>
                </a:solidFill>
                <a:latin typeface="Calibri"/>
                <a:ea typeface="Calibri"/>
                <a:cs typeface="Calibri"/>
                <a:sym typeface="Calibri"/>
              </a:rPr>
              <a:t>Consulte seu gestor de vendas sobre promoções vigentes para aceitação de agregados e redução de carência. </a:t>
            </a:r>
            <a:endParaRPr sz="1400" b="0" i="0" u="none" strike="noStrike" cap="none">
              <a:solidFill>
                <a:srgbClr val="262626"/>
              </a:solidFill>
              <a:latin typeface="Calibri"/>
              <a:ea typeface="Calibri"/>
              <a:cs typeface="Calibri"/>
              <a:sym typeface="Calibri"/>
            </a:endParaRPr>
          </a:p>
        </p:txBody>
      </p:sp>
      <p:grpSp>
        <p:nvGrpSpPr>
          <p:cNvPr id="1753" name="Google Shape;1753;p4"/>
          <p:cNvGrpSpPr/>
          <p:nvPr/>
        </p:nvGrpSpPr>
        <p:grpSpPr>
          <a:xfrm>
            <a:off x="-28623" y="5158563"/>
            <a:ext cx="2620973" cy="790076"/>
            <a:chOff x="2915689" y="6187166"/>
            <a:chExt cx="2620973" cy="790076"/>
          </a:xfrm>
        </p:grpSpPr>
        <p:grpSp>
          <p:nvGrpSpPr>
            <p:cNvPr id="1754" name="Google Shape;1754;p4"/>
            <p:cNvGrpSpPr/>
            <p:nvPr/>
          </p:nvGrpSpPr>
          <p:grpSpPr>
            <a:xfrm>
              <a:off x="2915689" y="6700342"/>
              <a:ext cx="1643700" cy="276900"/>
              <a:chOff x="2915689" y="6700342"/>
              <a:chExt cx="1643700" cy="276900"/>
            </a:xfrm>
          </p:grpSpPr>
          <p:sp>
            <p:nvSpPr>
              <p:cNvPr id="1755" name="Google Shape;1755;p4"/>
              <p:cNvSpPr txBox="1"/>
              <p:nvPr/>
            </p:nvSpPr>
            <p:spPr>
              <a:xfrm>
                <a:off x="2915689" y="6700342"/>
                <a:ext cx="1643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200" b="0" i="0" u="none" strike="noStrike" cap="none">
                    <a:solidFill>
                      <a:srgbClr val="FA5009"/>
                    </a:solidFill>
                    <a:latin typeface="Calibri"/>
                    <a:ea typeface="Calibri"/>
                    <a:cs typeface="Calibri"/>
                    <a:sym typeface="Calibri"/>
                  </a:rPr>
                  <a:t>Tabela de Carências</a:t>
                </a:r>
                <a:endParaRPr sz="1200" b="0" i="0" u="none" strike="noStrike" cap="none">
                  <a:solidFill>
                    <a:srgbClr val="FA5009"/>
                  </a:solidFill>
                  <a:latin typeface="Calibri"/>
                  <a:ea typeface="Calibri"/>
                  <a:cs typeface="Calibri"/>
                  <a:sym typeface="Calibri"/>
                </a:endParaRPr>
              </a:p>
            </p:txBody>
          </p:sp>
          <p:pic>
            <p:nvPicPr>
              <p:cNvPr id="1756" name="Google Shape;1756;p4">
                <a:hlinkClick r:id="rId3" action="ppaction://hlinksldjump"/>
              </p:cNvPr>
              <p:cNvPicPr preferRelativeResize="0"/>
              <p:nvPr/>
            </p:nvPicPr>
            <p:blipFill rotWithShape="1">
              <a:blip r:embed="rId4">
                <a:alphaModFix/>
              </a:blip>
              <a:srcRect/>
              <a:stretch/>
            </p:blipFill>
            <p:spPr>
              <a:xfrm rot="5400000">
                <a:off x="4317125" y="6767950"/>
                <a:ext cx="217800" cy="180000"/>
              </a:xfrm>
              <a:prstGeom prst="rect">
                <a:avLst/>
              </a:prstGeom>
              <a:noFill/>
              <a:ln>
                <a:noFill/>
              </a:ln>
            </p:spPr>
          </p:pic>
        </p:grpSp>
        <p:sp>
          <p:nvSpPr>
            <p:cNvPr id="1757" name="Google Shape;1757;p4"/>
            <p:cNvSpPr txBox="1"/>
            <p:nvPr/>
          </p:nvSpPr>
          <p:spPr>
            <a:xfrm>
              <a:off x="2934323" y="6187166"/>
              <a:ext cx="260233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t-BR" sz="1200" b="0" i="0" u="none" strike="noStrike" cap="none">
                  <a:solidFill>
                    <a:srgbClr val="262626"/>
                  </a:solidFill>
                  <a:latin typeface="Calibri"/>
                  <a:ea typeface="Calibri"/>
                  <a:cs typeface="Calibri"/>
                  <a:sym typeface="Calibri"/>
                </a:rPr>
                <a:t>Caso queira consultar as demais regras de carência, consulte nossa </a:t>
              </a:r>
              <a:endParaRPr sz="1400" b="0" i="0" u="none" strike="noStrike" cap="none">
                <a:solidFill>
                  <a:srgbClr val="000000"/>
                </a:solidFill>
                <a:latin typeface="Calibri"/>
                <a:ea typeface="Calibri"/>
                <a:cs typeface="Calibri"/>
                <a:sym typeface="Calibri"/>
              </a:endParaRPr>
            </a:p>
          </p:txBody>
        </p:sp>
      </p:grpSp>
      <p:sp>
        <p:nvSpPr>
          <p:cNvPr id="1758" name="Google Shape;1758;p4"/>
          <p:cNvSpPr txBox="1"/>
          <p:nvPr/>
        </p:nvSpPr>
        <p:spPr>
          <a:xfrm>
            <a:off x="74049" y="1317298"/>
            <a:ext cx="2803405"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pt-BR" sz="1200" b="1" i="0" u="none" strike="noStrike" cap="none">
                <a:solidFill>
                  <a:srgbClr val="262626"/>
                </a:solidFill>
                <a:latin typeface="Calibri"/>
                <a:ea typeface="Calibri"/>
                <a:cs typeface="Calibri"/>
                <a:sym typeface="Calibri"/>
              </a:rPr>
              <a:t>Regras de carência por grupo de vidas:</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000"/>
              <a:buFont typeface="Arial"/>
              <a:buNone/>
            </a:pPr>
            <a:r>
              <a:rPr lang="pt-BR" sz="1000" b="0" i="0" u="none" strike="noStrike" cap="none">
                <a:solidFill>
                  <a:srgbClr val="262626"/>
                </a:solidFill>
                <a:latin typeface="Calibri"/>
                <a:ea typeface="Calibri"/>
                <a:cs typeface="Calibri"/>
                <a:sym typeface="Calibri"/>
              </a:rPr>
              <a:t>Válido para cotações a partir de 22/07/2024</a:t>
            </a:r>
            <a:endParaRPr sz="1000" b="0" i="0" u="none" strike="noStrike" cap="none">
              <a:solidFill>
                <a:srgbClr val="262626"/>
              </a:solidFill>
              <a:latin typeface="Calibri"/>
              <a:ea typeface="Calibri"/>
              <a:cs typeface="Calibri"/>
              <a:sym typeface="Calibri"/>
            </a:endParaRPr>
          </a:p>
        </p:txBody>
      </p:sp>
      <p:graphicFrame>
        <p:nvGraphicFramePr>
          <p:cNvPr id="1759" name="Google Shape;1759;p4"/>
          <p:cNvGraphicFramePr/>
          <p:nvPr/>
        </p:nvGraphicFramePr>
        <p:xfrm>
          <a:off x="2895789" y="5737643"/>
          <a:ext cx="8409625" cy="1071100"/>
        </p:xfrm>
        <a:graphic>
          <a:graphicData uri="http://schemas.openxmlformats.org/drawingml/2006/table">
            <a:tbl>
              <a:tblPr firstRow="1" bandRow="1">
                <a:noFill/>
                <a:tableStyleId>{5FD99BC4-8E79-4812-9D68-5609605BACBB}</a:tableStyleId>
              </a:tblPr>
              <a:tblGrid>
                <a:gridCol w="2077975">
                  <a:extLst>
                    <a:ext uri="{9D8B030D-6E8A-4147-A177-3AD203B41FA5}">
                      <a16:colId xmlns:a16="http://schemas.microsoft.com/office/drawing/2014/main" val="20000"/>
                    </a:ext>
                  </a:extLst>
                </a:gridCol>
                <a:gridCol w="2077975">
                  <a:extLst>
                    <a:ext uri="{9D8B030D-6E8A-4147-A177-3AD203B41FA5}">
                      <a16:colId xmlns:a16="http://schemas.microsoft.com/office/drawing/2014/main" val="20001"/>
                    </a:ext>
                  </a:extLst>
                </a:gridCol>
                <a:gridCol w="2077975">
                  <a:extLst>
                    <a:ext uri="{9D8B030D-6E8A-4147-A177-3AD203B41FA5}">
                      <a16:colId xmlns:a16="http://schemas.microsoft.com/office/drawing/2014/main" val="20002"/>
                    </a:ext>
                  </a:extLst>
                </a:gridCol>
                <a:gridCol w="2175700">
                  <a:extLst>
                    <a:ext uri="{9D8B030D-6E8A-4147-A177-3AD203B41FA5}">
                      <a16:colId xmlns:a16="http://schemas.microsoft.com/office/drawing/2014/main" val="20003"/>
                    </a:ext>
                  </a:extLst>
                </a:gridCol>
              </a:tblGrid>
              <a:tr h="309600">
                <a:tc>
                  <a:txBody>
                    <a:bodyPr/>
                    <a:lstStyle/>
                    <a:p>
                      <a:pPr marL="0" marR="0" lvl="0" indent="0" algn="ctr" rtl="0">
                        <a:lnSpc>
                          <a:spcPct val="100000"/>
                        </a:lnSpc>
                        <a:spcBef>
                          <a:spcPts val="0"/>
                        </a:spcBef>
                        <a:spcAft>
                          <a:spcPts val="0"/>
                        </a:spcAft>
                        <a:buClr>
                          <a:srgbClr val="000000"/>
                        </a:buClr>
                        <a:buSzPts val="1400"/>
                        <a:buFont typeface="Arial"/>
                        <a:buNone/>
                      </a:pPr>
                      <a:endParaRPr sz="1000" b="0" i="0" u="none" strike="noStrike" cap="none">
                        <a:solidFill>
                          <a:srgbClr val="262626"/>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2060"/>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000" b="0" i="0" u="none" strike="noStrike" cap="none">
                        <a:solidFill>
                          <a:srgbClr val="262626"/>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2060"/>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000" b="0" i="0" u="none" strike="noStrike" cap="none">
                        <a:solidFill>
                          <a:srgbClr val="262626"/>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2060"/>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000" b="0" i="0" u="none" strike="noStrike" cap="none">
                        <a:solidFill>
                          <a:srgbClr val="262626"/>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r h="380750">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BENEFICÊNCIA PORTUGUESA</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PHS SAMARITANO</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SANTA CASA DE</a:t>
                      </a:r>
                      <a:endParaRPr sz="1400" u="none" strike="noStrike" cap="none"/>
                    </a:p>
                    <a:p>
                      <a:pPr marL="0" marR="0" lvl="0" indent="0" algn="ctr" rtl="0">
                        <a:lnSpc>
                          <a:spcPct val="100000"/>
                        </a:lnSpc>
                        <a:spcBef>
                          <a:spcPts val="0"/>
                        </a:spcBef>
                        <a:spcAft>
                          <a:spcPts val="0"/>
                        </a:spcAft>
                        <a:buClr>
                          <a:srgbClr val="000000"/>
                        </a:buClr>
                        <a:buSzPts val="1400"/>
                        <a:buFont typeface="Arial"/>
                        <a:buNone/>
                      </a:pPr>
                      <a:r>
                        <a:rPr lang="pt-BR" sz="900" u="none" strike="noStrike" cap="none">
                          <a:solidFill>
                            <a:srgbClr val="262626"/>
                          </a:solidFill>
                          <a:latin typeface="Calibri"/>
                          <a:ea typeface="Calibri"/>
                          <a:cs typeface="Calibri"/>
                          <a:sym typeface="Calibri"/>
                        </a:rPr>
                        <a:t>RIBEIRÃO PRETO</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b="0" i="0" u="none" strike="noStrike" cap="none">
                          <a:solidFill>
                            <a:srgbClr val="262626"/>
                          </a:solidFill>
                          <a:latin typeface="Calibri"/>
                          <a:ea typeface="Calibri"/>
                          <a:cs typeface="Calibri"/>
                          <a:sym typeface="Calibri"/>
                        </a:rPr>
                        <a:t>SAÚDE BENEFICÊNCIA</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380750">
                <a:tc>
                  <a:txBody>
                    <a:bodyPr/>
                    <a:lstStyle/>
                    <a:p>
                      <a:pPr marL="0" marR="0" lvl="0" indent="0" algn="ctr" rtl="0">
                        <a:lnSpc>
                          <a:spcPct val="100000"/>
                        </a:lnSpc>
                        <a:spcBef>
                          <a:spcPts val="0"/>
                        </a:spcBef>
                        <a:spcAft>
                          <a:spcPts val="0"/>
                        </a:spcAft>
                        <a:buClr>
                          <a:srgbClr val="000000"/>
                        </a:buClr>
                        <a:buSzPts val="1400"/>
                        <a:buFont typeface="Arial"/>
                        <a:buNone/>
                      </a:pPr>
                      <a:r>
                        <a:rPr lang="pt-BR" sz="900" b="0" i="0" u="none" strike="noStrike" cap="none">
                          <a:solidFill>
                            <a:srgbClr val="262626"/>
                          </a:solidFill>
                          <a:latin typeface="Calibri"/>
                          <a:ea typeface="Calibri"/>
                          <a:cs typeface="Calibri"/>
                          <a:sym typeface="Calibri"/>
                        </a:rPr>
                        <a:t>GO CARE/ COOPUS</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b="0" i="0" u="none" strike="noStrike" cap="none">
                          <a:solidFill>
                            <a:srgbClr val="262626"/>
                          </a:solidFill>
                          <a:latin typeface="Calibri"/>
                          <a:ea typeface="Calibri"/>
                          <a:cs typeface="Calibri"/>
                          <a:sym typeface="Calibri"/>
                        </a:rPr>
                        <a:t>PREMIUM</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b="0" i="0" u="none" strike="noStrike" cap="none">
                          <a:solidFill>
                            <a:srgbClr val="262626"/>
                          </a:solidFill>
                          <a:latin typeface="Calibri"/>
                          <a:ea typeface="Calibri"/>
                          <a:cs typeface="Calibri"/>
                          <a:sym typeface="Calibri"/>
                        </a:rPr>
                        <a:t>SANTA TEREZA</a:t>
                      </a:r>
                      <a:endParaRPr sz="900" u="none" strike="noStrike" cap="none"/>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b="0" i="0" u="none" strike="noStrike" cap="none">
                          <a:solidFill>
                            <a:srgbClr val="262626"/>
                          </a:solidFill>
                          <a:latin typeface="Calibri"/>
                          <a:ea typeface="Calibri"/>
                          <a:cs typeface="Calibri"/>
                          <a:sym typeface="Calibri"/>
                        </a:rPr>
                        <a:t>SERMED</a:t>
                      </a:r>
                      <a:endParaRPr sz="900" u="none" strike="noStrike" cap="none"/>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60" name="Google Shape;1760;p4"/>
          <p:cNvSpPr txBox="1"/>
          <p:nvPr/>
        </p:nvSpPr>
        <p:spPr>
          <a:xfrm>
            <a:off x="2891092" y="5783127"/>
            <a:ext cx="7596000" cy="276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pt-BR" sz="1200" b="0" i="0" u="none" strike="noStrike" cap="none">
                <a:solidFill>
                  <a:schemeClr val="lt1"/>
                </a:solidFill>
                <a:latin typeface="Calibri"/>
                <a:ea typeface="Calibri"/>
                <a:cs typeface="Calibri"/>
                <a:sym typeface="Calibri"/>
              </a:rPr>
              <a:t>Grupo de  3 a 29 vidas</a:t>
            </a:r>
            <a:endParaRPr sz="1400" b="0" i="0" u="none" strike="noStrike" cap="none">
              <a:solidFill>
                <a:schemeClr val="lt1"/>
              </a:solidFill>
              <a:latin typeface="Calibri"/>
              <a:ea typeface="Calibri"/>
              <a:cs typeface="Calibri"/>
              <a:sym typeface="Calibri"/>
            </a:endParaRPr>
          </a:p>
        </p:txBody>
      </p:sp>
      <p:sp>
        <p:nvSpPr>
          <p:cNvPr id="1761" name="Google Shape;1761;p4"/>
          <p:cNvSpPr txBox="1"/>
          <p:nvPr/>
        </p:nvSpPr>
        <p:spPr>
          <a:xfrm>
            <a:off x="2876738" y="5447467"/>
            <a:ext cx="6799200" cy="276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pt-BR" sz="1200" b="1" i="0" u="none" strike="noStrike" cap="none">
                <a:solidFill>
                  <a:srgbClr val="5A5A5A"/>
                </a:solidFill>
                <a:latin typeface="Calibri"/>
                <a:ea typeface="Calibri"/>
                <a:cs typeface="Calibri"/>
                <a:sym typeface="Calibri"/>
              </a:rPr>
              <a:t>TABELA DE CONGÊNERES – Aplicável exclusivamente para o Direto Nacional:</a:t>
            </a:r>
            <a:endParaRPr sz="1400" b="0" i="0" u="none" strike="noStrike" cap="none">
              <a:solidFill>
                <a:srgbClr val="5A5A5A"/>
              </a:solidFill>
              <a:latin typeface="Calibri"/>
              <a:ea typeface="Calibri"/>
              <a:cs typeface="Calibri"/>
              <a:sym typeface="Calibri"/>
            </a:endParaRPr>
          </a:p>
        </p:txBody>
      </p:sp>
      <p:graphicFrame>
        <p:nvGraphicFramePr>
          <p:cNvPr id="1762" name="Google Shape;1762;p4"/>
          <p:cNvGraphicFramePr/>
          <p:nvPr/>
        </p:nvGraphicFramePr>
        <p:xfrm>
          <a:off x="2895789" y="4255249"/>
          <a:ext cx="8374000" cy="927580"/>
        </p:xfrm>
        <a:graphic>
          <a:graphicData uri="http://schemas.openxmlformats.org/drawingml/2006/table">
            <a:tbl>
              <a:tblPr firstRow="1" bandRow="1">
                <a:noFill/>
                <a:tableStyleId>{5FD99BC4-8E79-4812-9D68-5609605BACBB}</a:tableStyleId>
              </a:tblPr>
              <a:tblGrid>
                <a:gridCol w="1979225">
                  <a:extLst>
                    <a:ext uri="{9D8B030D-6E8A-4147-A177-3AD203B41FA5}">
                      <a16:colId xmlns:a16="http://schemas.microsoft.com/office/drawing/2014/main" val="20000"/>
                    </a:ext>
                  </a:extLst>
                </a:gridCol>
                <a:gridCol w="1979225">
                  <a:extLst>
                    <a:ext uri="{9D8B030D-6E8A-4147-A177-3AD203B41FA5}">
                      <a16:colId xmlns:a16="http://schemas.microsoft.com/office/drawing/2014/main" val="20001"/>
                    </a:ext>
                  </a:extLst>
                </a:gridCol>
                <a:gridCol w="1979225">
                  <a:extLst>
                    <a:ext uri="{9D8B030D-6E8A-4147-A177-3AD203B41FA5}">
                      <a16:colId xmlns:a16="http://schemas.microsoft.com/office/drawing/2014/main" val="20002"/>
                    </a:ext>
                  </a:extLst>
                </a:gridCol>
                <a:gridCol w="2436325">
                  <a:extLst>
                    <a:ext uri="{9D8B030D-6E8A-4147-A177-3AD203B41FA5}">
                      <a16:colId xmlns:a16="http://schemas.microsoft.com/office/drawing/2014/main" val="20003"/>
                    </a:ext>
                  </a:extLst>
                </a:gridCol>
              </a:tblGrid>
              <a:tr h="269050">
                <a:tc>
                  <a:txBody>
                    <a:bodyPr/>
                    <a:lstStyle/>
                    <a:p>
                      <a:pPr marL="0" marR="0" lvl="0" indent="0" algn="l" rtl="0">
                        <a:lnSpc>
                          <a:spcPct val="100000"/>
                        </a:lnSpc>
                        <a:spcBef>
                          <a:spcPts val="0"/>
                        </a:spcBef>
                        <a:spcAft>
                          <a:spcPts val="0"/>
                        </a:spcAft>
                        <a:buClr>
                          <a:srgbClr val="000000"/>
                        </a:buClr>
                        <a:buSzPts val="1400"/>
                        <a:buFont typeface="Arial"/>
                        <a:buNone/>
                      </a:pPr>
                      <a:r>
                        <a:rPr lang="pt-BR" sz="1200" b="1" u="none" strike="noStrike" cap="none">
                          <a:solidFill>
                            <a:schemeClr val="lt1"/>
                          </a:solidFill>
                          <a:latin typeface="Calibri"/>
                          <a:ea typeface="Calibri"/>
                          <a:cs typeface="Calibri"/>
                          <a:sym typeface="Calibri"/>
                        </a:rPr>
                        <a:t>Grupo a partir de 5 vidas:</a:t>
                      </a:r>
                      <a:endParaRPr sz="1200" b="0" i="0" u="none" strike="noStrike" cap="none">
                        <a:solidFill>
                          <a:schemeClr val="lt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2060"/>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900" b="0" i="0" u="none" strike="noStrike" cap="none">
                        <a:solidFill>
                          <a:srgbClr val="262626"/>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2060"/>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900" b="0" i="0" u="none" strike="noStrike" cap="none">
                        <a:solidFill>
                          <a:srgbClr val="262626"/>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2060"/>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900" b="0" i="0" u="none" strike="noStrike" cap="none">
                        <a:solidFill>
                          <a:srgbClr val="262626"/>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r h="326625">
                <a:tc>
                  <a:txBody>
                    <a:bodyPr/>
                    <a:lstStyle/>
                    <a:p>
                      <a:pPr marL="0" marR="0" lvl="0" indent="0" algn="ctr" rtl="0">
                        <a:lnSpc>
                          <a:spcPct val="100000"/>
                        </a:lnSpc>
                        <a:spcBef>
                          <a:spcPts val="0"/>
                        </a:spcBef>
                        <a:spcAft>
                          <a:spcPts val="0"/>
                        </a:spcAft>
                        <a:buClr>
                          <a:srgbClr val="000000"/>
                        </a:buClr>
                        <a:buSzPts val="1400"/>
                        <a:buFont typeface="Arial"/>
                        <a:buNone/>
                      </a:pPr>
                      <a:r>
                        <a:rPr lang="pt-BR" sz="900" b="0" i="0" u="none" strike="noStrike" cap="none">
                          <a:solidFill>
                            <a:srgbClr val="262626"/>
                          </a:solidFill>
                          <a:latin typeface="Calibri"/>
                          <a:ea typeface="Calibri"/>
                          <a:cs typeface="Calibri"/>
                          <a:sym typeface="Calibri"/>
                        </a:rPr>
                        <a:t>AMIL</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b="0" i="0" u="none" strike="noStrike" cap="none">
                          <a:solidFill>
                            <a:srgbClr val="262626"/>
                          </a:solidFill>
                          <a:latin typeface="Calibri"/>
                          <a:ea typeface="Calibri"/>
                          <a:cs typeface="Calibri"/>
                          <a:sym typeface="Calibri"/>
                        </a:rPr>
                        <a:t>CNU</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b="0" i="0" u="none" strike="noStrike" cap="none">
                          <a:solidFill>
                            <a:srgbClr val="262626"/>
                          </a:solidFill>
                          <a:latin typeface="Calibri"/>
                          <a:ea typeface="Calibri"/>
                          <a:cs typeface="Calibri"/>
                          <a:sym typeface="Calibri"/>
                        </a:rPr>
                        <a:t>GOLDEN CROSS</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900" b="0" i="0" u="none" strike="noStrike" cap="none">
                          <a:solidFill>
                            <a:srgbClr val="262626"/>
                          </a:solidFill>
                          <a:latin typeface="Calibri"/>
                          <a:ea typeface="Calibri"/>
                          <a:cs typeface="Calibri"/>
                          <a:sym typeface="Calibri"/>
                        </a:rPr>
                        <a:t>HAPVIDA</a:t>
                      </a: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326625">
                <a:tc>
                  <a:txBody>
                    <a:bodyPr/>
                    <a:lstStyle/>
                    <a:p>
                      <a:pPr marL="0" marR="0" lvl="0" indent="0" algn="ctr" rtl="0">
                        <a:lnSpc>
                          <a:spcPct val="100000"/>
                        </a:lnSpc>
                        <a:spcBef>
                          <a:spcPts val="0"/>
                        </a:spcBef>
                        <a:spcAft>
                          <a:spcPts val="0"/>
                        </a:spcAft>
                        <a:buClr>
                          <a:srgbClr val="000000"/>
                        </a:buClr>
                        <a:buSzPts val="1400"/>
                        <a:buFont typeface="Arial"/>
                        <a:buNone/>
                      </a:pPr>
                      <a:r>
                        <a:rPr lang="pt-BR" sz="900" b="0" i="0" u="none" strike="noStrike" cap="none">
                          <a:solidFill>
                            <a:srgbClr val="262626"/>
                          </a:solidFill>
                          <a:latin typeface="Calibri"/>
                          <a:ea typeface="Calibri"/>
                          <a:cs typeface="Calibri"/>
                          <a:sym typeface="Calibri"/>
                        </a:rPr>
                        <a:t>DEMAIS UNIMEDS*</a:t>
                      </a: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900" b="0" i="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900" u="none" strike="noStrike" cap="none">
                        <a:solidFill>
                          <a:srgbClr val="262626"/>
                        </a:solidFill>
                        <a:latin typeface="Calibri"/>
                        <a:ea typeface="Calibri"/>
                        <a:cs typeface="Calibri"/>
                        <a:sym typeface="Calibri"/>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63" name="Google Shape;1763;p4"/>
          <p:cNvSpPr txBox="1"/>
          <p:nvPr/>
        </p:nvSpPr>
        <p:spPr>
          <a:xfrm>
            <a:off x="2876763" y="5182817"/>
            <a:ext cx="6799200" cy="230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pt-BR" sz="900" b="0" i="0" u="none" strike="noStrike" cap="none">
                <a:solidFill>
                  <a:srgbClr val="5A5A5A"/>
                </a:solidFill>
                <a:latin typeface="Calibri"/>
                <a:ea typeface="Calibri"/>
                <a:cs typeface="Calibri"/>
                <a:sym typeface="Calibri"/>
              </a:rPr>
              <a:t>* Todas Unimeds não relacionadas no quadro “Grupo de 3 a 29 vidas”</a:t>
            </a:r>
            <a:endParaRPr sz="1000" b="0" i="0" u="none" strike="noStrike" cap="none">
              <a:solidFill>
                <a:srgbClr val="5A5A5A"/>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7"/>
        <p:cNvGrpSpPr/>
        <p:nvPr/>
      </p:nvGrpSpPr>
      <p:grpSpPr>
        <a:xfrm>
          <a:off x="0" y="0"/>
          <a:ext cx="0" cy="0"/>
          <a:chOff x="0" y="0"/>
          <a:chExt cx="0" cy="0"/>
        </a:xfrm>
      </p:grpSpPr>
      <p:graphicFrame>
        <p:nvGraphicFramePr>
          <p:cNvPr id="1768" name="Google Shape;1768;p112"/>
          <p:cNvGraphicFramePr/>
          <p:nvPr/>
        </p:nvGraphicFramePr>
        <p:xfrm>
          <a:off x="203412" y="565561"/>
          <a:ext cx="11714625" cy="5496660"/>
        </p:xfrm>
        <a:graphic>
          <a:graphicData uri="http://schemas.openxmlformats.org/drawingml/2006/table">
            <a:tbl>
              <a:tblPr firstRow="1" bandRow="1">
                <a:noFill/>
                <a:tableStyleId>{5FD99BC4-8E79-4812-9D68-5609605BACBB}</a:tableStyleId>
              </a:tblPr>
              <a:tblGrid>
                <a:gridCol w="721250">
                  <a:extLst>
                    <a:ext uri="{9D8B030D-6E8A-4147-A177-3AD203B41FA5}">
                      <a16:colId xmlns:a16="http://schemas.microsoft.com/office/drawing/2014/main" val="20000"/>
                    </a:ext>
                  </a:extLst>
                </a:gridCol>
                <a:gridCol w="5332300">
                  <a:extLst>
                    <a:ext uri="{9D8B030D-6E8A-4147-A177-3AD203B41FA5}">
                      <a16:colId xmlns:a16="http://schemas.microsoft.com/office/drawing/2014/main" val="20001"/>
                    </a:ext>
                  </a:extLst>
                </a:gridCol>
                <a:gridCol w="1140425">
                  <a:extLst>
                    <a:ext uri="{9D8B030D-6E8A-4147-A177-3AD203B41FA5}">
                      <a16:colId xmlns:a16="http://schemas.microsoft.com/office/drawing/2014/main" val="20002"/>
                    </a:ext>
                  </a:extLst>
                </a:gridCol>
                <a:gridCol w="1058250">
                  <a:extLst>
                    <a:ext uri="{9D8B030D-6E8A-4147-A177-3AD203B41FA5}">
                      <a16:colId xmlns:a16="http://schemas.microsoft.com/office/drawing/2014/main" val="20003"/>
                    </a:ext>
                  </a:extLst>
                </a:gridCol>
                <a:gridCol w="990475">
                  <a:extLst>
                    <a:ext uri="{9D8B030D-6E8A-4147-A177-3AD203B41FA5}">
                      <a16:colId xmlns:a16="http://schemas.microsoft.com/office/drawing/2014/main" val="20004"/>
                    </a:ext>
                  </a:extLst>
                </a:gridCol>
                <a:gridCol w="2471925">
                  <a:extLst>
                    <a:ext uri="{9D8B030D-6E8A-4147-A177-3AD203B41FA5}">
                      <a16:colId xmlns:a16="http://schemas.microsoft.com/office/drawing/2014/main" val="20005"/>
                    </a:ext>
                  </a:extLst>
                </a:gridCol>
              </a:tblGrid>
              <a:tr h="370850">
                <a:tc rowSpan="2" gridSpan="3">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rowSpan="2" hMerge="1">
                  <a:txBody>
                    <a:bodyPr/>
                    <a:lstStyle/>
                    <a:p>
                      <a:endParaRPr lang="pt-BR"/>
                    </a:p>
                  </a:txBody>
                  <a:tcPr/>
                </a:tc>
                <a:tc rowSpan="2" hMerge="1">
                  <a:txBody>
                    <a:bodyPr/>
                    <a:lstStyle/>
                    <a:p>
                      <a:endParaRPr lang="pt-BR"/>
                    </a:p>
                  </a:txBody>
                  <a:tcPr/>
                </a:tc>
                <a:tc gridSpan="3">
                  <a:txBody>
                    <a:bodyPr/>
                    <a:lstStyle/>
                    <a:p>
                      <a:pPr marL="0" marR="0" lvl="0" indent="0" algn="ctr" rtl="0">
                        <a:lnSpc>
                          <a:spcPct val="100000"/>
                        </a:lnSpc>
                        <a:spcBef>
                          <a:spcPts val="0"/>
                        </a:spcBef>
                        <a:spcAft>
                          <a:spcPts val="0"/>
                        </a:spcAft>
                        <a:buClr>
                          <a:srgbClr val="000000"/>
                        </a:buClr>
                        <a:buSzPts val="1100"/>
                        <a:buFont typeface="Arial"/>
                        <a:buNone/>
                      </a:pPr>
                      <a:r>
                        <a:rPr lang="pt-BR" sz="1100" u="none" strike="noStrike" cap="none">
                          <a:solidFill>
                            <a:schemeClr val="lt1"/>
                          </a:solidFill>
                          <a:latin typeface="Calibri"/>
                          <a:ea typeface="Calibri"/>
                          <a:cs typeface="Calibri"/>
                          <a:sym typeface="Calibri"/>
                        </a:rPr>
                        <a:t>Redução de carência - Tempo de permanência em Plano anterior</a:t>
                      </a:r>
                      <a:endParaRPr sz="1100" b="0" i="0" u="none" strike="noStrike" cap="none">
                        <a:solidFill>
                          <a:schemeClr val="lt1"/>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1E64"/>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70850">
                <a:tc gridSpan="3" vMerge="1">
                  <a:txBody>
                    <a:bodyPr/>
                    <a:lstStyle/>
                    <a:p>
                      <a:endParaRPr lang="pt-BR"/>
                    </a:p>
                  </a:txBody>
                  <a:tcPr/>
                </a:tc>
                <a:tc hMerge="1" vMerge="1">
                  <a:txBody>
                    <a:bodyPr/>
                    <a:lstStyle/>
                    <a:p>
                      <a:endParaRPr lang="pt-BR"/>
                    </a:p>
                  </a:txBody>
                  <a:tcPr/>
                </a:tc>
                <a:tc hMerge="1" vMerge="1">
                  <a:txBody>
                    <a:bodyPr/>
                    <a:lstStyle/>
                    <a:p>
                      <a:endParaRPr lang="pt-BR"/>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pt-BR" sz="1100" u="none" strike="noStrike" cap="none">
                          <a:solidFill>
                            <a:schemeClr val="lt1"/>
                          </a:solidFill>
                          <a:latin typeface="Calibri"/>
                          <a:ea typeface="Calibri"/>
                          <a:cs typeface="Calibri"/>
                          <a:sym typeface="Calibri"/>
                        </a:rPr>
                        <a:t>Congêneres </a:t>
                      </a:r>
                      <a:endParaRPr sz="1100" b="0" i="0" u="none" strike="noStrike" cap="none">
                        <a:solidFill>
                          <a:schemeClr val="lt1"/>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5000"/>
                    </a:solidFill>
                  </a:tcPr>
                </a:tc>
                <a:tc hMerge="1">
                  <a:txBody>
                    <a:bodyPr/>
                    <a:lstStyle/>
                    <a:p>
                      <a:endParaRPr lang="pt-BR"/>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pt-BR" sz="1100" u="none" strike="noStrike" cap="none">
                          <a:solidFill>
                            <a:schemeClr val="lt1"/>
                          </a:solidFill>
                          <a:latin typeface="Calibri"/>
                          <a:ea typeface="Calibri"/>
                          <a:cs typeface="Calibri"/>
                          <a:sym typeface="Calibri"/>
                        </a:rPr>
                        <a:t>SulAmérica Individual, Empresarial, PME, PME Mais Administrado e Adesão</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5000"/>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chemeClr val="lt1"/>
                          </a:solidFill>
                          <a:latin typeface="Calibri"/>
                          <a:ea typeface="Calibri"/>
                          <a:cs typeface="Calibri"/>
                          <a:sym typeface="Calibri"/>
                        </a:rPr>
                        <a:t>Cód. Grupo</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1E64"/>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chemeClr val="lt1"/>
                          </a:solidFill>
                          <a:latin typeface="Calibri"/>
                          <a:ea typeface="Calibri"/>
                          <a:cs typeface="Calibri"/>
                          <a:sym typeface="Calibri"/>
                        </a:rPr>
                        <a:t>Procedimentos</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1E64"/>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chemeClr val="lt1"/>
                          </a:solidFill>
                          <a:latin typeface="Calibri"/>
                          <a:ea typeface="Calibri"/>
                          <a:cs typeface="Calibri"/>
                          <a:sym typeface="Calibri"/>
                        </a:rPr>
                        <a:t>Carência Contratual</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1E64"/>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b="0" i="0" u="none" strike="noStrike" cap="none">
                          <a:solidFill>
                            <a:schemeClr val="lt1"/>
                          </a:solidFill>
                          <a:latin typeface="Calibri"/>
                          <a:ea typeface="Calibri"/>
                          <a:cs typeface="Calibri"/>
                          <a:sym typeface="Calibri"/>
                        </a:rPr>
                        <a:t>3 a 12 meses</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1E64"/>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chemeClr val="lt1"/>
                          </a:solidFill>
                          <a:latin typeface="Calibri"/>
                          <a:ea typeface="Calibri"/>
                          <a:cs typeface="Calibri"/>
                          <a:sym typeface="Calibri"/>
                        </a:rPr>
                        <a:t>Acima de 12 meses</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1E64"/>
                    </a:solidFill>
                  </a:tcPr>
                </a:tc>
                <a:tc rowSpan="8">
                  <a:txBody>
                    <a:bodyPr/>
                    <a:lstStyle/>
                    <a:p>
                      <a:pPr marL="0" marR="0" lvl="0" indent="0" algn="ctr" rtl="0">
                        <a:lnSpc>
                          <a:spcPct val="100000"/>
                        </a:lnSpc>
                        <a:spcBef>
                          <a:spcPts val="0"/>
                        </a:spcBef>
                        <a:spcAft>
                          <a:spcPts val="0"/>
                        </a:spcAft>
                        <a:buClr>
                          <a:srgbClr val="000000"/>
                        </a:buClr>
                        <a:buSzPts val="1100"/>
                        <a:buFont typeface="Arial"/>
                        <a:buNone/>
                      </a:pPr>
                      <a:r>
                        <a:rPr lang="pt-BR" sz="1100" u="none" strike="noStrike" cap="none">
                          <a:solidFill>
                            <a:srgbClr val="7F7F7F"/>
                          </a:solidFill>
                          <a:latin typeface="Calibri"/>
                          <a:ea typeface="Calibri"/>
                          <a:cs typeface="Calibri"/>
                          <a:sym typeface="Calibri"/>
                        </a:rPr>
                        <a:t>Aproveitamento dos prazos já cumpridos. </a:t>
                      </a:r>
                      <a:endParaRPr sz="1400" u="none" strike="noStrike" cap="none"/>
                    </a:p>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rgbClr val="7F7F7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pt-BR" sz="1100" u="none" strike="noStrike" cap="none">
                          <a:solidFill>
                            <a:srgbClr val="7F7F7F"/>
                          </a:solidFill>
                          <a:latin typeface="Calibri"/>
                          <a:ea typeface="Calibri"/>
                          <a:cs typeface="Calibri"/>
                          <a:sym typeface="Calibri"/>
                        </a:rPr>
                        <a:t>Para segurados que foram isentos do cumprimento de carência no plano anterior SulAmérica, o tempo de vigência será considerado como prazo de carência cumprido, para efeito de aproveitamento.</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828282"/>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chemeClr val="lt1"/>
                          </a:solidFill>
                          <a:latin typeface="Calibri"/>
                          <a:ea typeface="Calibri"/>
                          <a:cs typeface="Calibri"/>
                          <a:sym typeface="Calibri"/>
                        </a:rPr>
                        <a:t>0</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5000"/>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rgbClr val="7F7F7F"/>
                          </a:solidFill>
                          <a:latin typeface="Calibri"/>
                          <a:ea typeface="Calibri"/>
                          <a:cs typeface="Calibri"/>
                          <a:sym typeface="Calibri"/>
                        </a:rPr>
                        <a:t>Urgência e emergência. </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82828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rgbClr val="7F7F7F"/>
                          </a:solidFill>
                          <a:latin typeface="Calibri"/>
                          <a:ea typeface="Calibri"/>
                          <a:cs typeface="Calibri"/>
                          <a:sym typeface="Calibri"/>
                        </a:rPr>
                        <a:t>24h</a:t>
                      </a:r>
                      <a:endParaRPr sz="1400" u="none" strike="noStrike" cap="none"/>
                    </a:p>
                  </a:txBody>
                  <a:tcPr marL="91450" marR="91450" marT="45725" marB="45725" anchor="ctr">
                    <a:lnL w="12700" cap="flat" cmpd="sng">
                      <a:solidFill>
                        <a:srgbClr val="828282"/>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82828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b="0" i="0" u="none" strike="noStrike" cap="none">
                          <a:solidFill>
                            <a:srgbClr val="7F7F7F"/>
                          </a:solidFill>
                          <a:latin typeface="Calibri"/>
                          <a:ea typeface="Calibri"/>
                          <a:cs typeface="Calibri"/>
                          <a:sym typeface="Calibri"/>
                        </a:rPr>
                        <a:t>24h</a:t>
                      </a:r>
                      <a:endParaRPr sz="1400" u="none" strike="noStrike" cap="none"/>
                    </a:p>
                  </a:txBody>
                  <a:tcPr marL="91450" marR="91450" marT="45725" marB="45725" anchor="ctr">
                    <a:lnL w="12700" cap="flat" cmpd="sng">
                      <a:solidFill>
                        <a:srgbClr val="828282"/>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82828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rgbClr val="7F7F7F"/>
                          </a:solidFill>
                          <a:latin typeface="Calibri"/>
                          <a:ea typeface="Calibri"/>
                          <a:cs typeface="Calibri"/>
                          <a:sym typeface="Calibri"/>
                        </a:rPr>
                        <a:t>24h</a:t>
                      </a:r>
                      <a:endParaRPr sz="1400" u="none" strike="noStrike" cap="none"/>
                    </a:p>
                  </a:txBody>
                  <a:tcPr marL="91450" marR="91450" marT="45725" marB="45725" anchor="ctr">
                    <a:lnL w="12700" cap="flat" cmpd="sng">
                      <a:solidFill>
                        <a:srgbClr val="828282"/>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828282"/>
                      </a:solidFill>
                      <a:prstDash val="solid"/>
                      <a:round/>
                      <a:headEnd type="none" w="sm" len="sm"/>
                      <a:tailEnd type="none" w="sm" len="sm"/>
                    </a:lnB>
                  </a:tcPr>
                </a:tc>
                <a:tc vMerge="1">
                  <a:txBody>
                    <a:bodyPr/>
                    <a:lstStyle/>
                    <a:p>
                      <a:endParaRPr lang="pt-BR"/>
                    </a:p>
                  </a:txBody>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chemeClr val="lt1"/>
                          </a:solidFill>
                          <a:latin typeface="Calibri"/>
                          <a:ea typeface="Calibri"/>
                          <a:cs typeface="Calibri"/>
                          <a:sym typeface="Calibri"/>
                        </a:rPr>
                        <a:t>1</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5000"/>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rgbClr val="7F7F7F"/>
                          </a:solidFill>
                          <a:latin typeface="Calibri"/>
                          <a:ea typeface="Calibri"/>
                          <a:cs typeface="Calibri"/>
                          <a:sym typeface="Calibri"/>
                        </a:rPr>
                        <a:t>Consultas médicas, cirurgias ambulatoriais sem necessidade de anestesia ou realizadas sob anestesia local, serviços auxiliares de diagnose (exames laboratoriais, raio x simples), ultrassonografias sem doppler em regime ambulatorial e acupuntura, exceto os serviços descritos nos itens subsequentes.</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rgbClr val="7F7F7F"/>
                          </a:solidFill>
                          <a:latin typeface="Calibri"/>
                          <a:ea typeface="Calibri"/>
                          <a:cs typeface="Calibri"/>
                          <a:sym typeface="Calibri"/>
                        </a:rPr>
                        <a:t>15 dias</a:t>
                      </a:r>
                      <a:endParaRPr sz="1400" u="none" strike="noStrike" cap="none"/>
                    </a:p>
                  </a:txBody>
                  <a:tcPr marL="91450" marR="91450" marT="45725" marB="45725" anchor="ctr">
                    <a:lnL w="12700" cap="flat" cmpd="sng">
                      <a:solidFill>
                        <a:srgbClr val="828282"/>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b="0" i="0" u="none" strike="noStrike" cap="none">
                          <a:solidFill>
                            <a:srgbClr val="7F7F7F"/>
                          </a:solidFill>
                          <a:latin typeface="Calibri"/>
                          <a:ea typeface="Calibri"/>
                          <a:cs typeface="Calibri"/>
                          <a:sym typeface="Calibri"/>
                        </a:rPr>
                        <a:t>24h</a:t>
                      </a:r>
                      <a:endParaRPr sz="1400" u="none" strike="noStrike" cap="none"/>
                    </a:p>
                  </a:txBody>
                  <a:tcPr marL="91450" marR="91450" marT="45725" marB="45725" anchor="ctr">
                    <a:lnL w="12700" cap="flat" cmpd="sng">
                      <a:solidFill>
                        <a:srgbClr val="828282"/>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b="0" i="0" u="none" strike="noStrike" cap="none">
                          <a:solidFill>
                            <a:srgbClr val="7F7F7F"/>
                          </a:solidFill>
                          <a:latin typeface="Calibri"/>
                          <a:ea typeface="Calibri"/>
                          <a:cs typeface="Calibri"/>
                          <a:sym typeface="Calibri"/>
                        </a:rPr>
                        <a:t>24h</a:t>
                      </a:r>
                      <a:endParaRPr sz="1400" u="none" strike="noStrike" cap="none"/>
                    </a:p>
                  </a:txBody>
                  <a:tcPr marL="91450" marR="91450" marT="45725" marB="45725" anchor="ctr">
                    <a:lnL w="12700" cap="flat" cmpd="sng">
                      <a:solidFill>
                        <a:srgbClr val="828282"/>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vMerge="1">
                  <a:txBody>
                    <a:bodyPr/>
                    <a:lstStyle/>
                    <a:p>
                      <a:endParaRPr lang="pt-BR"/>
                    </a:p>
                  </a:txBody>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chemeClr val="lt1"/>
                          </a:solidFill>
                          <a:latin typeface="Calibri"/>
                          <a:ea typeface="Calibri"/>
                          <a:cs typeface="Calibri"/>
                          <a:sym typeface="Calibri"/>
                        </a:rPr>
                        <a:t>2</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5000"/>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rgbClr val="7F7F7F"/>
                          </a:solidFill>
                          <a:latin typeface="Calibri"/>
                          <a:ea typeface="Calibri"/>
                          <a:cs typeface="Calibri"/>
                          <a:sym typeface="Calibri"/>
                        </a:rPr>
                        <a:t>Internações clínicas ou cirúrgicas, em hospital dia, ultrassonografia com Doppler, tomografia computadorizada, “tilt tests”, ressonância magnética, todos os procedimentos de radiologia intervencionistas, medicina nuclear, ecodopplercardiograma, holter cardíaco 24 horas, cateterismo cardíaco, angioplastia, arteriografia, endoscopia, laparoscopia e as seguintes terapias: oxigenoterapia hiperbárica, quimioterapia, radioterapia, escleroterapia, medicamentos antineoplásicos orais definidos no Rol de Procedimentos e Eventos em Saúde, litotripsia e diálises, terapias com imunobiológicos e pulsoterapia, todos os demais procedimentos cobertos pelo seguro, exceto os descritos para os grupos de carência subsequentes.</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rgbClr val="7F7F7F"/>
                          </a:solidFill>
                          <a:latin typeface="Calibri"/>
                          <a:ea typeface="Calibri"/>
                          <a:cs typeface="Calibri"/>
                          <a:sym typeface="Calibri"/>
                        </a:rPr>
                        <a:t>180 dias</a:t>
                      </a:r>
                      <a:endParaRPr sz="1400" u="none" strike="noStrike" cap="none"/>
                    </a:p>
                  </a:txBody>
                  <a:tcPr marL="91450" marR="91450" marT="45725" marB="45725" anchor="ctr">
                    <a:lnL w="12700" cap="flat" cmpd="sng">
                      <a:solidFill>
                        <a:srgbClr val="828282"/>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b="0" i="0" u="none" strike="noStrike" cap="none">
                          <a:solidFill>
                            <a:srgbClr val="7F7F7F"/>
                          </a:solidFill>
                          <a:latin typeface="Calibri"/>
                          <a:ea typeface="Calibri"/>
                          <a:cs typeface="Calibri"/>
                          <a:sym typeface="Calibri"/>
                        </a:rPr>
                        <a:t>60 dias</a:t>
                      </a:r>
                      <a:endParaRPr sz="1400" u="none" strike="noStrike" cap="none"/>
                    </a:p>
                  </a:txBody>
                  <a:tcPr marL="91450" marR="91450" marT="45725" marB="45725" anchor="ctr">
                    <a:lnL w="12700" cap="flat" cmpd="sng">
                      <a:solidFill>
                        <a:srgbClr val="828282"/>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rgbClr val="7F7F7F"/>
                          </a:solidFill>
                          <a:latin typeface="Calibri"/>
                          <a:ea typeface="Calibri"/>
                          <a:cs typeface="Calibri"/>
                          <a:sym typeface="Calibri"/>
                        </a:rPr>
                        <a:t>24h</a:t>
                      </a:r>
                      <a:endParaRPr sz="1400" u="none" strike="noStrike" cap="none"/>
                    </a:p>
                  </a:txBody>
                  <a:tcPr marL="91450" marR="91450" marT="45725" marB="45725" anchor="ctr">
                    <a:lnL w="12700" cap="flat" cmpd="sng">
                      <a:solidFill>
                        <a:srgbClr val="828282"/>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vMerge="1">
                  <a:txBody>
                    <a:bodyPr/>
                    <a:lstStyle/>
                    <a:p>
                      <a:endParaRPr lang="pt-BR"/>
                    </a:p>
                  </a:txBody>
                  <a:tcP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chemeClr val="lt1"/>
                          </a:solidFill>
                          <a:latin typeface="Calibri"/>
                          <a:ea typeface="Calibri"/>
                          <a:cs typeface="Calibri"/>
                          <a:sym typeface="Calibri"/>
                        </a:rPr>
                        <a:t>3</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5000"/>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rgbClr val="7F7F7F"/>
                          </a:solidFill>
                          <a:latin typeface="Calibri"/>
                          <a:ea typeface="Calibri"/>
                          <a:cs typeface="Calibri"/>
                          <a:sym typeface="Calibri"/>
                        </a:rPr>
                        <a:t>Parto a termo.</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rgbClr val="7F7F7F"/>
                          </a:solidFill>
                          <a:latin typeface="Calibri"/>
                          <a:ea typeface="Calibri"/>
                          <a:cs typeface="Calibri"/>
                          <a:sym typeface="Calibri"/>
                        </a:rPr>
                        <a:t>300 dias</a:t>
                      </a:r>
                      <a:endParaRPr sz="1400" u="none" strike="noStrike" cap="none"/>
                    </a:p>
                  </a:txBody>
                  <a:tcPr marL="91450" marR="91450" marT="45725" marB="45725" anchor="ctr">
                    <a:lnL w="12700" cap="flat" cmpd="sng">
                      <a:solidFill>
                        <a:srgbClr val="828282"/>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b="0" i="0" u="none" strike="noStrike" cap="none">
                          <a:solidFill>
                            <a:srgbClr val="7F7F7F"/>
                          </a:solidFill>
                          <a:latin typeface="Calibri"/>
                          <a:ea typeface="Calibri"/>
                          <a:cs typeface="Calibri"/>
                          <a:sym typeface="Calibri"/>
                        </a:rPr>
                        <a:t>300 dias</a:t>
                      </a:r>
                      <a:endParaRPr sz="1400" u="none" strike="noStrike" cap="none"/>
                    </a:p>
                  </a:txBody>
                  <a:tcPr marL="91450" marR="91450" marT="45725" marB="45725" anchor="ctr">
                    <a:lnL w="12700" cap="flat" cmpd="sng">
                      <a:solidFill>
                        <a:srgbClr val="828282"/>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rgbClr val="7F7F7F"/>
                          </a:solidFill>
                          <a:latin typeface="Calibri"/>
                          <a:ea typeface="Calibri"/>
                          <a:cs typeface="Calibri"/>
                          <a:sym typeface="Calibri"/>
                        </a:rPr>
                        <a:t>300 dias</a:t>
                      </a:r>
                      <a:endParaRPr sz="1400" u="none" strike="noStrike" cap="none"/>
                    </a:p>
                  </a:txBody>
                  <a:tcPr marL="91450" marR="91450" marT="45725" marB="45725" anchor="ctr">
                    <a:lnL w="12700" cap="flat" cmpd="sng">
                      <a:solidFill>
                        <a:srgbClr val="828282"/>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vMerge="1">
                  <a:txBody>
                    <a:bodyPr/>
                    <a:lstStyle/>
                    <a:p>
                      <a:endParaRPr lang="pt-BR"/>
                    </a:p>
                  </a:txBody>
                  <a:tcPr/>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chemeClr val="lt1"/>
                          </a:solidFill>
                          <a:latin typeface="Calibri"/>
                          <a:ea typeface="Calibri"/>
                          <a:cs typeface="Calibri"/>
                          <a:sym typeface="Calibri"/>
                        </a:rPr>
                        <a:t>4</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5000"/>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rgbClr val="7F7F7F"/>
                          </a:solidFill>
                          <a:latin typeface="Calibri"/>
                          <a:ea typeface="Calibri"/>
                          <a:cs typeface="Calibri"/>
                          <a:sym typeface="Calibri"/>
                        </a:rPr>
                        <a:t>Transplantes de órgãos e tecidos, e todos os procedimentos cirúrgicos associados a OPME/DMI (Órteses, Próteses, Materiais Especiais/Dispositivos Médicos Implantáveis). </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rgbClr val="7F7F7F"/>
                          </a:solidFill>
                          <a:latin typeface="Calibri"/>
                          <a:ea typeface="Calibri"/>
                          <a:cs typeface="Calibri"/>
                          <a:sym typeface="Calibri"/>
                        </a:rPr>
                        <a:t>180 dias</a:t>
                      </a:r>
                      <a:endParaRPr sz="1400" u="none" strike="noStrike" cap="none"/>
                    </a:p>
                  </a:txBody>
                  <a:tcPr marL="91450" marR="91450" marT="45725" marB="45725" anchor="ctr">
                    <a:lnL w="12700" cap="flat" cmpd="sng">
                      <a:solidFill>
                        <a:srgbClr val="828282"/>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b="0" i="0" u="none" strike="noStrike" cap="none">
                          <a:solidFill>
                            <a:srgbClr val="7F7F7F"/>
                          </a:solidFill>
                          <a:latin typeface="Calibri"/>
                          <a:ea typeface="Calibri"/>
                          <a:cs typeface="Calibri"/>
                          <a:sym typeface="Calibri"/>
                        </a:rPr>
                        <a:t>180 dias</a:t>
                      </a:r>
                      <a:endParaRPr sz="1400" u="none" strike="noStrike" cap="none"/>
                    </a:p>
                  </a:txBody>
                  <a:tcPr marL="91450" marR="91450" marT="45725" marB="45725" anchor="ctr">
                    <a:lnL w="12700" cap="flat" cmpd="sng">
                      <a:solidFill>
                        <a:srgbClr val="828282"/>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rgbClr val="7F7F7F"/>
                          </a:solidFill>
                          <a:latin typeface="Calibri"/>
                          <a:ea typeface="Calibri"/>
                          <a:cs typeface="Calibri"/>
                          <a:sym typeface="Calibri"/>
                        </a:rPr>
                        <a:t>180 dias</a:t>
                      </a:r>
                      <a:endParaRPr sz="1400" u="none" strike="noStrike" cap="none"/>
                    </a:p>
                  </a:txBody>
                  <a:tcPr marL="91450" marR="91450" marT="45725" marB="45725" anchor="ctr">
                    <a:lnL w="12700" cap="flat" cmpd="sng">
                      <a:solidFill>
                        <a:srgbClr val="828282"/>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vMerge="1">
                  <a:txBody>
                    <a:bodyPr/>
                    <a:lstStyle/>
                    <a:p>
                      <a:endParaRPr lang="pt-BR"/>
                    </a:p>
                  </a:txBody>
                  <a:tcPr/>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chemeClr val="lt1"/>
                          </a:solidFill>
                          <a:latin typeface="Calibri"/>
                          <a:ea typeface="Calibri"/>
                          <a:cs typeface="Calibri"/>
                          <a:sym typeface="Calibri"/>
                        </a:rPr>
                        <a:t>5</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5000"/>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rgbClr val="7F7F7F"/>
                          </a:solidFill>
                          <a:latin typeface="Calibri"/>
                          <a:ea typeface="Calibri"/>
                          <a:cs typeface="Calibri"/>
                          <a:sym typeface="Calibri"/>
                        </a:rPr>
                        <a:t>Internações psiquiátricas, incluindo hospital dia.</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rgbClr val="7F7F7F"/>
                          </a:solidFill>
                          <a:latin typeface="Calibri"/>
                          <a:ea typeface="Calibri"/>
                          <a:cs typeface="Calibri"/>
                          <a:sym typeface="Calibri"/>
                        </a:rPr>
                        <a:t>180 dias</a:t>
                      </a:r>
                      <a:endParaRPr sz="1400" u="none" strike="noStrike" cap="none"/>
                    </a:p>
                  </a:txBody>
                  <a:tcPr marL="91450" marR="91450" marT="45725" marB="45725" anchor="ctr">
                    <a:lnL w="12700" cap="flat" cmpd="sng">
                      <a:solidFill>
                        <a:srgbClr val="828282"/>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b="0" i="0" u="none" strike="noStrike" cap="none">
                          <a:solidFill>
                            <a:srgbClr val="7F7F7F"/>
                          </a:solidFill>
                          <a:latin typeface="Calibri"/>
                          <a:ea typeface="Calibri"/>
                          <a:cs typeface="Calibri"/>
                          <a:sym typeface="Calibri"/>
                        </a:rPr>
                        <a:t>180 dias</a:t>
                      </a:r>
                      <a:endParaRPr sz="1400" u="none" strike="noStrike" cap="none"/>
                    </a:p>
                  </a:txBody>
                  <a:tcPr marL="91450" marR="91450" marT="45725" marB="45725" anchor="ctr">
                    <a:lnL w="12700" cap="flat" cmpd="sng">
                      <a:solidFill>
                        <a:srgbClr val="828282"/>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rgbClr val="7F7F7F"/>
                          </a:solidFill>
                          <a:latin typeface="Calibri"/>
                          <a:ea typeface="Calibri"/>
                          <a:cs typeface="Calibri"/>
                          <a:sym typeface="Calibri"/>
                        </a:rPr>
                        <a:t>120 dias</a:t>
                      </a:r>
                      <a:endParaRPr sz="1400" u="none" strike="noStrike" cap="none"/>
                    </a:p>
                  </a:txBody>
                  <a:tcPr marL="91450" marR="91450" marT="45725" marB="45725" anchor="ctr">
                    <a:lnL w="12700" cap="flat" cmpd="sng">
                      <a:solidFill>
                        <a:srgbClr val="828282"/>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vMerge="1">
                  <a:txBody>
                    <a:bodyPr/>
                    <a:lstStyle/>
                    <a:p>
                      <a:endParaRPr lang="pt-BR"/>
                    </a:p>
                  </a:txBody>
                  <a:tcPr/>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chemeClr val="lt1"/>
                          </a:solidFill>
                          <a:latin typeface="Calibri"/>
                          <a:ea typeface="Calibri"/>
                          <a:cs typeface="Calibri"/>
                          <a:sym typeface="Calibri"/>
                        </a:rPr>
                        <a:t>6</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F5000"/>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rgbClr val="7F7F7F"/>
                          </a:solidFill>
                          <a:latin typeface="Calibri"/>
                          <a:ea typeface="Calibri"/>
                          <a:cs typeface="Calibri"/>
                          <a:sym typeface="Calibri"/>
                        </a:rPr>
                        <a:t>Fisioterapia, psicologia, fonoaudiologia, terapia ocupacional e nutrição.</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rgbClr val="7F7F7F"/>
                          </a:solidFill>
                          <a:latin typeface="Calibri"/>
                          <a:ea typeface="Calibri"/>
                          <a:cs typeface="Calibri"/>
                          <a:sym typeface="Calibri"/>
                        </a:rPr>
                        <a:t>180 dias</a:t>
                      </a:r>
                      <a:endParaRPr sz="1400" u="none" strike="noStrike" cap="none"/>
                    </a:p>
                  </a:txBody>
                  <a:tcPr marL="91450" marR="91450" marT="45725" marB="45725" anchor="ctr">
                    <a:lnL w="12700" cap="flat" cmpd="sng">
                      <a:solidFill>
                        <a:srgbClr val="828282"/>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b="0" i="0" u="none" strike="noStrike" cap="none">
                          <a:solidFill>
                            <a:srgbClr val="7F7F7F"/>
                          </a:solidFill>
                          <a:latin typeface="Calibri"/>
                          <a:ea typeface="Calibri"/>
                          <a:cs typeface="Calibri"/>
                          <a:sym typeface="Calibri"/>
                        </a:rPr>
                        <a:t>180 dias</a:t>
                      </a:r>
                      <a:endParaRPr sz="1400" u="none" strike="noStrike" cap="none"/>
                    </a:p>
                  </a:txBody>
                  <a:tcPr marL="91450" marR="91450" marT="45725" marB="45725" anchor="ctr">
                    <a:lnL w="12700" cap="flat" cmpd="sng">
                      <a:solidFill>
                        <a:srgbClr val="828282"/>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a:solidFill>
                            <a:srgbClr val="7F7F7F"/>
                          </a:solidFill>
                          <a:latin typeface="Calibri"/>
                          <a:ea typeface="Calibri"/>
                          <a:cs typeface="Calibri"/>
                          <a:sym typeface="Calibri"/>
                        </a:rPr>
                        <a:t>180 dias</a:t>
                      </a:r>
                      <a:endParaRPr sz="1400" u="none" strike="noStrike" cap="none"/>
                    </a:p>
                  </a:txBody>
                  <a:tcPr marL="91450" marR="91450" marT="45725" marB="45725" anchor="ctr">
                    <a:lnL w="12700" cap="flat" cmpd="sng">
                      <a:solidFill>
                        <a:srgbClr val="828282"/>
                      </a:solidFill>
                      <a:prstDash val="solid"/>
                      <a:round/>
                      <a:headEnd type="none" w="sm" len="sm"/>
                      <a:tailEnd type="none" w="sm" len="sm"/>
                    </a:lnL>
                    <a:lnR w="12700" cap="flat" cmpd="sng">
                      <a:solidFill>
                        <a:srgbClr val="828282"/>
                      </a:solidFill>
                      <a:prstDash val="solid"/>
                      <a:round/>
                      <a:headEnd type="none" w="sm" len="sm"/>
                      <a:tailEnd type="none" w="sm" len="sm"/>
                    </a:lnR>
                    <a:lnT w="12700" cap="flat" cmpd="sng">
                      <a:solidFill>
                        <a:srgbClr val="828282"/>
                      </a:solidFill>
                      <a:prstDash val="solid"/>
                      <a:round/>
                      <a:headEnd type="none" w="sm" len="sm"/>
                      <a:tailEnd type="none" w="sm" len="sm"/>
                    </a:lnT>
                    <a:lnB w="12700" cap="flat" cmpd="sng">
                      <a:solidFill>
                        <a:srgbClr val="828282"/>
                      </a:solidFill>
                      <a:prstDash val="solid"/>
                      <a:round/>
                      <a:headEnd type="none" w="sm" len="sm"/>
                      <a:tailEnd type="none" w="sm" len="sm"/>
                    </a:lnB>
                  </a:tcPr>
                </a:tc>
                <a:tc vMerge="1">
                  <a:txBody>
                    <a:bodyPr/>
                    <a:lstStyle/>
                    <a:p>
                      <a:endParaRPr lang="pt-BR"/>
                    </a:p>
                  </a:txBody>
                  <a:tcPr/>
                </a:tc>
                <a:extLst>
                  <a:ext uri="{0D108BD9-81ED-4DB2-BD59-A6C34878D82A}">
                    <a16:rowId xmlns:a16="http://schemas.microsoft.com/office/drawing/2014/main" val="10009"/>
                  </a:ext>
                </a:extLst>
              </a:tr>
            </a:tbl>
          </a:graphicData>
        </a:graphic>
      </p:graphicFrame>
      <p:sp>
        <p:nvSpPr>
          <p:cNvPr id="1769" name="Google Shape;1769;p112"/>
          <p:cNvSpPr txBox="1"/>
          <p:nvPr/>
        </p:nvSpPr>
        <p:spPr>
          <a:xfrm>
            <a:off x="257141" y="779816"/>
            <a:ext cx="3132000" cy="396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pt-BR" sz="2800" b="1" i="0" u="none" strike="noStrike" cap="none">
                <a:solidFill>
                  <a:srgbClr val="001E64"/>
                </a:solidFill>
                <a:latin typeface="Calibri"/>
                <a:ea typeface="Calibri"/>
                <a:cs typeface="Calibri"/>
                <a:sym typeface="Calibri"/>
              </a:rPr>
              <a:t>Tabela de Carências</a:t>
            </a:r>
            <a:endParaRPr sz="1400" b="0" i="0" u="none" strike="noStrike" cap="none">
              <a:solidFill>
                <a:srgbClr val="000000"/>
              </a:solidFill>
              <a:latin typeface="Arial"/>
              <a:ea typeface="Arial"/>
              <a:cs typeface="Arial"/>
              <a:sym typeface="Arial"/>
            </a:endParaRPr>
          </a:p>
        </p:txBody>
      </p:sp>
      <p:pic>
        <p:nvPicPr>
          <p:cNvPr id="1770" name="Google Shape;1770;p112">
            <a:hlinkClick r:id="rId3" action="ppaction://hlinksldjump"/>
          </p:cNvPr>
          <p:cNvPicPr preferRelativeResize="0"/>
          <p:nvPr/>
        </p:nvPicPr>
        <p:blipFill rotWithShape="1">
          <a:blip r:embed="rId4">
            <a:alphaModFix/>
          </a:blip>
          <a:srcRect/>
          <a:stretch/>
        </p:blipFill>
        <p:spPr>
          <a:xfrm>
            <a:off x="3410829" y="642957"/>
            <a:ext cx="653400" cy="540000"/>
          </a:xfrm>
          <a:prstGeom prst="rect">
            <a:avLst/>
          </a:prstGeom>
          <a:noFill/>
          <a:ln>
            <a:noFill/>
          </a:ln>
        </p:spPr>
      </p:pic>
      <p:sp>
        <p:nvSpPr>
          <p:cNvPr id="1771" name="Google Shape;1771;p112"/>
          <p:cNvSpPr txBox="1"/>
          <p:nvPr/>
        </p:nvSpPr>
        <p:spPr>
          <a:xfrm>
            <a:off x="347248" y="6117193"/>
            <a:ext cx="6924835"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t-BR" sz="900" b="1" i="0" u="none" strike="noStrike" cap="none">
                <a:solidFill>
                  <a:srgbClr val="001E64"/>
                </a:solidFill>
                <a:latin typeface="Calibri"/>
                <a:ea typeface="Calibri"/>
                <a:cs typeface="Calibri"/>
                <a:sym typeface="Calibri"/>
              </a:rPr>
              <a:t>Importante: </a:t>
            </a:r>
            <a:r>
              <a:rPr lang="pt-BR" sz="900" b="0" i="0" u="none" strike="noStrike" cap="none">
                <a:solidFill>
                  <a:srgbClr val="595959"/>
                </a:solidFill>
                <a:latin typeface="Calibri"/>
                <a:ea typeface="Calibri"/>
                <a:cs typeface="Calibri"/>
                <a:sym typeface="Calibri"/>
              </a:rPr>
              <a:t>as reduções de carência serão avaliadas independente do padrão de acomodação do plano anterior (congênere).</a:t>
            </a:r>
            <a:endParaRPr sz="1400" b="0" i="0" u="none" strike="noStrike" cap="none">
              <a:solidFill>
                <a:srgbClr val="000000"/>
              </a:solidFill>
              <a:latin typeface="Arial"/>
              <a:ea typeface="Arial"/>
              <a:cs typeface="Arial"/>
              <a:sym typeface="Arial"/>
            </a:endParaRPr>
          </a:p>
        </p:txBody>
      </p:sp>
      <p:sp>
        <p:nvSpPr>
          <p:cNvPr id="1772" name="Google Shape;1772;p112"/>
          <p:cNvSpPr/>
          <p:nvPr/>
        </p:nvSpPr>
        <p:spPr>
          <a:xfrm>
            <a:off x="257141" y="182230"/>
            <a:ext cx="2306587" cy="300260"/>
          </a:xfrm>
          <a:prstGeom prst="roundRect">
            <a:avLst>
              <a:gd name="adj" fmla="val 16667"/>
            </a:avLst>
          </a:prstGeom>
          <a:solidFill>
            <a:srgbClr val="00E1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PME (03 a 29 vidas)</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76"/>
        <p:cNvGrpSpPr/>
        <p:nvPr/>
      </p:nvGrpSpPr>
      <p:grpSpPr>
        <a:xfrm>
          <a:off x="0" y="0"/>
          <a:ext cx="0" cy="0"/>
          <a:chOff x="0" y="0"/>
          <a:chExt cx="0" cy="0"/>
        </a:xfrm>
      </p:grpSpPr>
      <p:sp>
        <p:nvSpPr>
          <p:cNvPr id="1777" name="Google Shape;1777;p113"/>
          <p:cNvSpPr/>
          <p:nvPr/>
        </p:nvSpPr>
        <p:spPr>
          <a:xfrm>
            <a:off x="6095991" y="1765301"/>
            <a:ext cx="6095991" cy="5092700"/>
          </a:xfrm>
          <a:prstGeom prst="rect">
            <a:avLst/>
          </a:prstGeom>
          <a:solidFill>
            <a:srgbClr val="FF8C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78" name="Google Shape;1778;p113"/>
          <p:cNvSpPr/>
          <p:nvPr/>
        </p:nvSpPr>
        <p:spPr>
          <a:xfrm>
            <a:off x="0" y="1765301"/>
            <a:ext cx="6095991" cy="5092700"/>
          </a:xfrm>
          <a:prstGeom prst="rect">
            <a:avLst/>
          </a:prstGeom>
          <a:solidFill>
            <a:srgbClr val="5AB3A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79" name="Google Shape;1779;p113"/>
          <p:cNvSpPr/>
          <p:nvPr/>
        </p:nvSpPr>
        <p:spPr>
          <a:xfrm>
            <a:off x="257141" y="182230"/>
            <a:ext cx="2306587" cy="300260"/>
          </a:xfrm>
          <a:prstGeom prst="roundRect">
            <a:avLst>
              <a:gd name="adj" fmla="val 16667"/>
            </a:avLst>
          </a:prstGeom>
          <a:solidFill>
            <a:srgbClr val="00E1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PME (03 a 29 vidas)</a:t>
            </a:r>
            <a:endParaRPr sz="1400" b="0" i="0" u="none" strike="noStrike" cap="none">
              <a:solidFill>
                <a:srgbClr val="000000"/>
              </a:solidFill>
              <a:latin typeface="Calibri"/>
              <a:ea typeface="Calibri"/>
              <a:cs typeface="Calibri"/>
              <a:sym typeface="Calibri"/>
            </a:endParaRPr>
          </a:p>
        </p:txBody>
      </p:sp>
      <p:sp>
        <p:nvSpPr>
          <p:cNvPr id="1780" name="Google Shape;1780;p113"/>
          <p:cNvSpPr txBox="1"/>
          <p:nvPr/>
        </p:nvSpPr>
        <p:spPr>
          <a:xfrm>
            <a:off x="257141" y="876622"/>
            <a:ext cx="5437959" cy="396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pt-BR" sz="2800" b="1" i="0" u="none" strike="noStrike" cap="none">
                <a:solidFill>
                  <a:srgbClr val="001E64"/>
                </a:solidFill>
                <a:latin typeface="Calibri"/>
                <a:ea typeface="Calibri"/>
                <a:cs typeface="Calibri"/>
                <a:sym typeface="Calibri"/>
              </a:rPr>
              <a:t>Cobertura Parcial Temporária - CPT</a:t>
            </a:r>
            <a:endParaRPr sz="1400" b="0" i="0" u="none" strike="noStrike" cap="none">
              <a:solidFill>
                <a:srgbClr val="000000"/>
              </a:solidFill>
              <a:latin typeface="Calibri"/>
              <a:ea typeface="Calibri"/>
              <a:cs typeface="Calibri"/>
              <a:sym typeface="Calibri"/>
            </a:endParaRPr>
          </a:p>
        </p:txBody>
      </p:sp>
      <p:sp>
        <p:nvSpPr>
          <p:cNvPr id="1781" name="Google Shape;1781;p113"/>
          <p:cNvSpPr txBox="1"/>
          <p:nvPr/>
        </p:nvSpPr>
        <p:spPr>
          <a:xfrm>
            <a:off x="449456" y="2357433"/>
            <a:ext cx="4716000" cy="246217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Suspensão de cobertura:</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pt-BR" sz="1400" b="0" i="0" u="none" strike="noStrike" cap="none">
                <a:solidFill>
                  <a:schemeClr val="lt1"/>
                </a:solidFill>
                <a:latin typeface="Calibri"/>
                <a:ea typeface="Calibri"/>
                <a:cs typeface="Calibri"/>
                <a:sym typeface="Calibri"/>
              </a:rPr>
              <a:t>Máximo de 24 meses, contados a partir da data de vigência do segurado.</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lt1"/>
              </a:buClr>
              <a:buSzPts val="1400"/>
              <a:buFont typeface="Arial"/>
              <a:buChar char="•"/>
            </a:pPr>
            <a:r>
              <a:rPr lang="pt-BR" sz="1400" b="0" i="0" u="none" strike="noStrike" cap="none">
                <a:solidFill>
                  <a:schemeClr val="lt1"/>
                </a:solidFill>
                <a:latin typeface="Calibri"/>
                <a:ea typeface="Calibri"/>
                <a:cs typeface="Calibri"/>
                <a:sym typeface="Calibri"/>
              </a:rPr>
              <a:t>Cirurgias</a:t>
            </a:r>
            <a:endParaRPr sz="14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0"/>
              </a:spcBef>
              <a:spcAft>
                <a:spcPts val="0"/>
              </a:spcAft>
              <a:buClr>
                <a:schemeClr val="lt1"/>
              </a:buClr>
              <a:buSzPts val="1400"/>
              <a:buFont typeface="Arial"/>
              <a:buChar char="•"/>
            </a:pPr>
            <a:r>
              <a:rPr lang="pt-BR" sz="1400" b="0" i="0" u="none" strike="noStrike" cap="none">
                <a:solidFill>
                  <a:schemeClr val="lt1"/>
                </a:solidFill>
                <a:latin typeface="Calibri"/>
                <a:ea typeface="Calibri"/>
                <a:cs typeface="Calibri"/>
                <a:sym typeface="Calibri"/>
              </a:rPr>
              <a:t>Leitos de alta tecnologia (UTI)</a:t>
            </a:r>
            <a:endParaRPr sz="14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0"/>
              </a:spcBef>
              <a:spcAft>
                <a:spcPts val="0"/>
              </a:spcAft>
              <a:buClr>
                <a:schemeClr val="lt1"/>
              </a:buClr>
              <a:buSzPts val="1400"/>
              <a:buFont typeface="Arial"/>
              <a:buChar char="•"/>
            </a:pPr>
            <a:r>
              <a:rPr lang="pt-BR" sz="1400" b="0" i="0" u="none" strike="noStrike" cap="none">
                <a:solidFill>
                  <a:schemeClr val="lt1"/>
                </a:solidFill>
                <a:latin typeface="Calibri"/>
                <a:ea typeface="Calibri"/>
                <a:cs typeface="Calibri"/>
                <a:sym typeface="Calibri"/>
              </a:rPr>
              <a:t>Procedimentos de alta complexidade Relacionados a: Doenças e/ou Lesões preexistentes</a:t>
            </a:r>
            <a:endParaRPr sz="1400" b="0" i="0" u="none" strike="noStrike" cap="none">
              <a:solidFill>
                <a:srgbClr val="000000"/>
              </a:solidFill>
              <a:latin typeface="Calibri"/>
              <a:ea typeface="Calibri"/>
              <a:cs typeface="Calibri"/>
              <a:sym typeface="Calibri"/>
            </a:endParaRPr>
          </a:p>
          <a:p>
            <a:pPr marL="285750" marR="0" lvl="0" indent="-196850" algn="just"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82" name="Google Shape;1782;p113"/>
          <p:cNvSpPr txBox="1"/>
          <p:nvPr/>
        </p:nvSpPr>
        <p:spPr>
          <a:xfrm>
            <a:off x="6635762" y="2357433"/>
            <a:ext cx="4716000" cy="346757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Para segurados de planos anteriores SulAmérica:</a:t>
            </a:r>
            <a:endParaRPr sz="1400" b="1" i="0" u="none" strike="noStrike" cap="none">
              <a:solidFill>
                <a:schemeClr val="lt1"/>
              </a:solidFill>
              <a:latin typeface="Calibri"/>
              <a:ea typeface="Calibri"/>
              <a:cs typeface="Calibri"/>
              <a:sym typeface="Calibri"/>
            </a:endParaRPr>
          </a:p>
          <a:p>
            <a:pPr marL="0" marR="0" lvl="0" indent="0" algn="just" rtl="0">
              <a:lnSpc>
                <a:spcPct val="100000"/>
              </a:lnSpc>
              <a:spcBef>
                <a:spcPts val="40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p>
            <a:pPr marL="171450" marR="0" lvl="0" indent="-171450" algn="just" rtl="0">
              <a:lnSpc>
                <a:spcPct val="100000"/>
              </a:lnSpc>
              <a:spcBef>
                <a:spcPts val="400"/>
              </a:spcBef>
              <a:spcAft>
                <a:spcPts val="0"/>
              </a:spcAft>
              <a:buClr>
                <a:schemeClr val="lt1"/>
              </a:buClr>
              <a:buSzPts val="1200"/>
              <a:buFont typeface="Arial"/>
              <a:buChar char="•"/>
            </a:pPr>
            <a:r>
              <a:rPr lang="pt-BR" sz="1400" b="1" i="0" u="none" strike="noStrike" cap="none">
                <a:solidFill>
                  <a:schemeClr val="lt1"/>
                </a:solidFill>
                <a:latin typeface="Calibri"/>
                <a:ea typeface="Calibri"/>
                <a:cs typeface="Calibri"/>
                <a:sym typeface="Calibri"/>
              </a:rPr>
              <a:t>Individual, Adesão, Empresarial, PME Mais e PME: </a:t>
            </a:r>
            <a:r>
              <a:rPr lang="pt-BR" sz="1400" b="0" i="0" u="none" strike="noStrike" cap="none">
                <a:solidFill>
                  <a:schemeClr val="lt1"/>
                </a:solidFill>
                <a:latin typeface="Calibri"/>
                <a:ea typeface="Calibri"/>
                <a:cs typeface="Calibri"/>
                <a:sym typeface="Calibri"/>
              </a:rPr>
              <a:t>o período de vigência do segurado no plano anterior será considerado como prazo de CPT cumprido, para efeito de aproveitamento.</a:t>
            </a:r>
            <a:endParaRPr sz="1400" b="0" i="0" u="none" strike="noStrike" cap="none">
              <a:solidFill>
                <a:schemeClr val="lt1"/>
              </a:solidFill>
              <a:latin typeface="Calibri"/>
              <a:ea typeface="Calibri"/>
              <a:cs typeface="Calibri"/>
              <a:sym typeface="Calibri"/>
            </a:endParaRPr>
          </a:p>
          <a:p>
            <a:pPr marL="171450" marR="0" lvl="0" indent="-95250" algn="just" rtl="0">
              <a:lnSpc>
                <a:spcPct val="100000"/>
              </a:lnSpc>
              <a:spcBef>
                <a:spcPts val="40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p>
            <a:pPr marL="171450" marR="0" lvl="0" indent="-171450" algn="just" rtl="0">
              <a:lnSpc>
                <a:spcPct val="100000"/>
              </a:lnSpc>
              <a:spcBef>
                <a:spcPts val="400"/>
              </a:spcBef>
              <a:spcAft>
                <a:spcPts val="0"/>
              </a:spcAft>
              <a:buClr>
                <a:schemeClr val="lt1"/>
              </a:buClr>
              <a:buSzPts val="1200"/>
              <a:buFont typeface="Arial"/>
              <a:buChar char="•"/>
            </a:pPr>
            <a:r>
              <a:rPr lang="pt-BR" sz="1400" b="1" i="0" u="none" strike="noStrike" cap="none">
                <a:solidFill>
                  <a:schemeClr val="lt1"/>
                </a:solidFill>
                <a:latin typeface="Calibri"/>
                <a:ea typeface="Calibri"/>
                <a:cs typeface="Calibri"/>
                <a:sym typeface="Calibri"/>
              </a:rPr>
              <a:t>Administrado</a:t>
            </a:r>
            <a:r>
              <a:rPr lang="pt-BR" sz="1400" b="0" i="0" u="none" strike="noStrike" cap="none">
                <a:solidFill>
                  <a:schemeClr val="lt1"/>
                </a:solidFill>
                <a:latin typeface="Calibri"/>
                <a:ea typeface="Calibri"/>
                <a:cs typeface="Calibri"/>
                <a:sym typeface="Calibri"/>
              </a:rPr>
              <a:t>: não haverá aproveitamento de prazo de CPT cumprido.</a:t>
            </a:r>
            <a:endParaRPr sz="1400" b="0" i="0" u="none" strike="noStrike" cap="none">
              <a:solidFill>
                <a:schemeClr val="lt1"/>
              </a:solidFill>
              <a:latin typeface="Calibri"/>
              <a:ea typeface="Calibri"/>
              <a:cs typeface="Calibri"/>
              <a:sym typeface="Calibri"/>
            </a:endParaRPr>
          </a:p>
          <a:p>
            <a:pPr marL="0" marR="0" lvl="0" indent="0" algn="just" rtl="0">
              <a:lnSpc>
                <a:spcPct val="100000"/>
              </a:lnSpc>
              <a:spcBef>
                <a:spcPts val="40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p>
            <a:pPr marL="0" marR="0" lvl="0" indent="0" algn="just" rtl="0">
              <a:lnSpc>
                <a:spcPct val="100000"/>
              </a:lnSpc>
              <a:spcBef>
                <a:spcPts val="40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p>
            <a:pPr marL="0" marR="0" lvl="0" indent="0" algn="ctr" rtl="0">
              <a:lnSpc>
                <a:spcPct val="100000"/>
              </a:lnSpc>
              <a:spcBef>
                <a:spcPts val="400"/>
              </a:spcBef>
              <a:spcAft>
                <a:spcPts val="0"/>
              </a:spcAft>
              <a:buClr>
                <a:srgbClr val="000000"/>
              </a:buClr>
              <a:buSzPts val="1400"/>
              <a:buFont typeface="Arial"/>
              <a:buNone/>
            </a:pPr>
            <a:r>
              <a:rPr lang="pt-BR" sz="1400" b="0" i="0" u="none" strike="noStrike" cap="none">
                <a:solidFill>
                  <a:schemeClr val="lt1"/>
                </a:solidFill>
                <a:latin typeface="Calibri"/>
                <a:ea typeface="Calibri"/>
                <a:cs typeface="Calibri"/>
                <a:sym typeface="Calibri"/>
              </a:rPr>
              <a:t>Caso o proponente tenha interesse, poderá ter auxílio de um médico referenciado da SulAmérica para preenchimento da declaração de saúde.</a:t>
            </a:r>
            <a:endParaRPr sz="14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1"/>
          <p:cNvSpPr/>
          <p:nvPr/>
        </p:nvSpPr>
        <p:spPr>
          <a:xfrm>
            <a:off x="0" y="0"/>
            <a:ext cx="12192000" cy="6858000"/>
          </a:xfrm>
          <a:prstGeom prst="rect">
            <a:avLst/>
          </a:prstGeom>
          <a:solidFill>
            <a:srgbClr val="FF8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46" name="Google Shape;246;p11"/>
          <p:cNvPicPr preferRelativeResize="0"/>
          <p:nvPr/>
        </p:nvPicPr>
        <p:blipFill rotWithShape="1">
          <a:blip r:embed="rId3">
            <a:alphaModFix/>
          </a:blip>
          <a:srcRect/>
          <a:stretch/>
        </p:blipFill>
        <p:spPr>
          <a:xfrm>
            <a:off x="6095999" y="749238"/>
            <a:ext cx="5554896" cy="5511600"/>
          </a:xfrm>
          <a:prstGeom prst="flowChartConnector">
            <a:avLst/>
          </a:prstGeom>
          <a:noFill/>
          <a:ln>
            <a:noFill/>
          </a:ln>
        </p:spPr>
      </p:pic>
      <p:sp>
        <p:nvSpPr>
          <p:cNvPr id="247" name="Google Shape;247;p11"/>
          <p:cNvSpPr/>
          <p:nvPr/>
        </p:nvSpPr>
        <p:spPr>
          <a:xfrm>
            <a:off x="0" y="0"/>
            <a:ext cx="5127171"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48" name="Google Shape;248;p11"/>
          <p:cNvSpPr txBox="1"/>
          <p:nvPr/>
        </p:nvSpPr>
        <p:spPr>
          <a:xfrm>
            <a:off x="1246295" y="1391192"/>
            <a:ext cx="3880876" cy="4829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pt-BR" sz="2800" b="1" i="0" u="none" strike="noStrike" cap="none">
                <a:solidFill>
                  <a:srgbClr val="E9531E"/>
                </a:solidFill>
                <a:latin typeface="Calibri"/>
                <a:ea typeface="Calibri"/>
                <a:cs typeface="Calibri"/>
                <a:sym typeface="Calibri"/>
              </a:rPr>
              <a:t>Características</a:t>
            </a:r>
            <a:endParaRPr sz="1400" b="0" i="0" u="none" strike="noStrike" cap="none">
              <a:solidFill>
                <a:srgbClr val="000000"/>
              </a:solidFill>
              <a:latin typeface="Arial"/>
              <a:ea typeface="Arial"/>
              <a:cs typeface="Arial"/>
              <a:sym typeface="Arial"/>
            </a:endParaRPr>
          </a:p>
        </p:txBody>
      </p:sp>
      <p:pic>
        <p:nvPicPr>
          <p:cNvPr id="249" name="Google Shape;249;p11"/>
          <p:cNvPicPr preferRelativeResize="0"/>
          <p:nvPr/>
        </p:nvPicPr>
        <p:blipFill rotWithShape="1">
          <a:blip r:embed="rId4">
            <a:alphaModFix/>
          </a:blip>
          <a:srcRect/>
          <a:stretch/>
        </p:blipFill>
        <p:spPr>
          <a:xfrm>
            <a:off x="1352828" y="1178140"/>
            <a:ext cx="619125" cy="123825"/>
          </a:xfrm>
          <a:prstGeom prst="rect">
            <a:avLst/>
          </a:prstGeom>
          <a:noFill/>
          <a:ln>
            <a:noFill/>
          </a:ln>
        </p:spPr>
      </p:pic>
      <p:pic>
        <p:nvPicPr>
          <p:cNvPr id="250" name="Google Shape;250;p11" descr="Uma imagem contendo Ícone&#10;&#10;Descrição gerada automaticamente"/>
          <p:cNvPicPr preferRelativeResize="0"/>
          <p:nvPr/>
        </p:nvPicPr>
        <p:blipFill rotWithShape="1">
          <a:blip r:embed="rId5">
            <a:alphaModFix/>
          </a:blip>
          <a:srcRect/>
          <a:stretch/>
        </p:blipFill>
        <p:spPr>
          <a:xfrm flipH="1">
            <a:off x="6384160" y="4866000"/>
            <a:ext cx="2275425" cy="21440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pic>
        <p:nvPicPr>
          <p:cNvPr id="1803" name="Google Shape;1803;p116" descr="Foto em preto e branco de mulher olhando para o lado&#10;&#10;Descrição gerada automaticamente"/>
          <p:cNvPicPr preferRelativeResize="0"/>
          <p:nvPr/>
        </p:nvPicPr>
        <p:blipFill rotWithShape="1">
          <a:blip r:embed="rId3">
            <a:alphaModFix/>
          </a:blip>
          <a:srcRect l="1427" t="12173" r="8780" b="12014"/>
          <a:stretch/>
        </p:blipFill>
        <p:spPr>
          <a:xfrm>
            <a:off x="0" y="1"/>
            <a:ext cx="12192003" cy="6858000"/>
          </a:xfrm>
          <a:prstGeom prst="rect">
            <a:avLst/>
          </a:prstGeom>
          <a:noFill/>
          <a:ln>
            <a:noFill/>
          </a:ln>
        </p:spPr>
      </p:pic>
      <p:sp>
        <p:nvSpPr>
          <p:cNvPr id="1804" name="Google Shape;1804;p116"/>
          <p:cNvSpPr/>
          <p:nvPr/>
        </p:nvSpPr>
        <p:spPr>
          <a:xfrm>
            <a:off x="-2610411" y="964232"/>
            <a:ext cx="8210550" cy="7791450"/>
          </a:xfrm>
          <a:prstGeom prst="ellipse">
            <a:avLst/>
          </a:prstGeom>
          <a:solidFill>
            <a:srgbClr val="232D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5" name="Google Shape;1805;p116"/>
          <p:cNvSpPr txBox="1"/>
          <p:nvPr/>
        </p:nvSpPr>
        <p:spPr>
          <a:xfrm>
            <a:off x="361136" y="3462627"/>
            <a:ext cx="4116908" cy="4800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3500"/>
              <a:buFont typeface="Arial"/>
              <a:buNone/>
            </a:pPr>
            <a:r>
              <a:rPr lang="pt-BR" sz="2800" b="1" i="0" u="none" strike="noStrike" cap="none">
                <a:solidFill>
                  <a:schemeClr val="lt1"/>
                </a:solidFill>
                <a:latin typeface="Calibri"/>
                <a:ea typeface="Calibri"/>
                <a:cs typeface="Calibri"/>
                <a:sym typeface="Calibri"/>
              </a:rPr>
              <a:t>Obrigado!</a:t>
            </a:r>
            <a:endParaRPr sz="1400" b="0" i="0" u="none" strike="noStrike" cap="none">
              <a:solidFill>
                <a:srgbClr val="000000"/>
              </a:solidFill>
              <a:latin typeface="Arial"/>
              <a:ea typeface="Arial"/>
              <a:cs typeface="Arial"/>
              <a:sym typeface="Arial"/>
            </a:endParaRPr>
          </a:p>
        </p:txBody>
      </p:sp>
      <p:pic>
        <p:nvPicPr>
          <p:cNvPr id="1806" name="Google Shape;1806;p116" descr="Ícone&#10;&#10;Descrição gerada automaticamente"/>
          <p:cNvPicPr preferRelativeResize="0"/>
          <p:nvPr/>
        </p:nvPicPr>
        <p:blipFill rotWithShape="1">
          <a:blip r:embed="rId4">
            <a:alphaModFix/>
          </a:blip>
          <a:srcRect/>
          <a:stretch/>
        </p:blipFill>
        <p:spPr>
          <a:xfrm>
            <a:off x="4152385" y="5135341"/>
            <a:ext cx="2277042" cy="2145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73"/>
          <p:cNvSpPr/>
          <p:nvPr/>
        </p:nvSpPr>
        <p:spPr>
          <a:xfrm>
            <a:off x="6082748" y="0"/>
            <a:ext cx="6109246" cy="5839288"/>
          </a:xfrm>
          <a:prstGeom prst="rect">
            <a:avLst/>
          </a:prstGeom>
          <a:solidFill>
            <a:srgbClr val="FF5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6" name="Google Shape;256;p73"/>
          <p:cNvSpPr/>
          <p:nvPr/>
        </p:nvSpPr>
        <p:spPr>
          <a:xfrm>
            <a:off x="0" y="5839288"/>
            <a:ext cx="12192000" cy="1018800"/>
          </a:xfrm>
          <a:prstGeom prst="rect">
            <a:avLst/>
          </a:prstGeom>
          <a:solidFill>
            <a:srgbClr val="9632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7" name="Google Shape;257;p73"/>
          <p:cNvSpPr txBox="1"/>
          <p:nvPr/>
        </p:nvSpPr>
        <p:spPr>
          <a:xfrm>
            <a:off x="3779064" y="483451"/>
            <a:ext cx="4464000" cy="396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pt-BR" sz="2800" b="1" i="0" u="none" strike="noStrike" cap="none">
                <a:solidFill>
                  <a:srgbClr val="001E64"/>
                </a:solidFill>
                <a:latin typeface="Calibri"/>
                <a:ea typeface="Calibri"/>
                <a:cs typeface="Calibri"/>
                <a:sym typeface="Calibri"/>
              </a:rPr>
              <a:t>Modalidades</a:t>
            </a:r>
            <a:r>
              <a:rPr lang="pt-BR" sz="2800" b="1" i="0" u="none" strike="noStrike" cap="none">
                <a:solidFill>
                  <a:schemeClr val="lt1"/>
                </a:solidFill>
                <a:latin typeface="Calibri"/>
                <a:ea typeface="Calibri"/>
                <a:cs typeface="Calibri"/>
                <a:sym typeface="Calibri"/>
              </a:rPr>
              <a:t> </a:t>
            </a:r>
            <a:r>
              <a:rPr lang="pt-BR" sz="2800" b="1" i="0" u="none" strike="noStrike" cap="none">
                <a:solidFill>
                  <a:srgbClr val="001E64"/>
                </a:solidFill>
                <a:latin typeface="Calibri"/>
                <a:ea typeface="Calibri"/>
                <a:cs typeface="Calibri"/>
                <a:sym typeface="Calibri"/>
              </a:rPr>
              <a:t>d</a:t>
            </a:r>
            <a:r>
              <a:rPr lang="pt-BR" sz="2800" b="1" i="0" u="none" strike="noStrike" cap="none">
                <a:solidFill>
                  <a:schemeClr val="lt1"/>
                </a:solidFill>
                <a:latin typeface="Calibri"/>
                <a:ea typeface="Calibri"/>
                <a:cs typeface="Calibri"/>
                <a:sym typeface="Calibri"/>
              </a:rPr>
              <a:t>e Contratação</a:t>
            </a:r>
            <a:endParaRPr sz="2800" b="1" i="0" u="none" strike="noStrike" cap="none">
              <a:solidFill>
                <a:schemeClr val="lt1"/>
              </a:solidFill>
              <a:latin typeface="Calibri"/>
              <a:ea typeface="Calibri"/>
              <a:cs typeface="Calibri"/>
              <a:sym typeface="Calibri"/>
            </a:endParaRPr>
          </a:p>
        </p:txBody>
      </p:sp>
      <p:sp>
        <p:nvSpPr>
          <p:cNvPr id="258" name="Google Shape;258;p73"/>
          <p:cNvSpPr txBox="1"/>
          <p:nvPr/>
        </p:nvSpPr>
        <p:spPr>
          <a:xfrm>
            <a:off x="6803350" y="1896442"/>
            <a:ext cx="3853144" cy="310850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050"/>
              <a:buFont typeface="Noto Sans Symbols"/>
              <a:buChar char="⮚"/>
            </a:pPr>
            <a:r>
              <a:rPr lang="pt-BR" sz="1400" b="0" i="0" u="none" strike="noStrike" cap="none">
                <a:solidFill>
                  <a:schemeClr val="lt1"/>
                </a:solidFill>
                <a:latin typeface="Calibri"/>
                <a:ea typeface="Calibri"/>
                <a:cs typeface="Calibri"/>
                <a:sym typeface="Calibri"/>
              </a:rPr>
              <a:t>Atendimento em Pronto Socorro (para urgência e emergência);</a:t>
            </a:r>
            <a:endParaRPr sz="1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050"/>
              <a:buFont typeface="Noto Sans Symbols"/>
              <a:buChar char="⮚"/>
            </a:pPr>
            <a:r>
              <a:rPr lang="pt-BR" sz="1400" b="0" i="0" u="none" strike="noStrike" cap="none">
                <a:solidFill>
                  <a:schemeClr val="lt1"/>
                </a:solidFill>
                <a:latin typeface="Calibri"/>
                <a:ea typeface="Calibri"/>
                <a:cs typeface="Calibri"/>
                <a:sym typeface="Calibri"/>
              </a:rPr>
              <a:t>Cirurgias e Internações hospitalares;</a:t>
            </a:r>
            <a:endParaRPr sz="1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050"/>
              <a:buFont typeface="Noto Sans Symbols"/>
              <a:buChar char="⮚"/>
            </a:pPr>
            <a:r>
              <a:rPr lang="pt-BR" sz="1400" b="0" i="0" u="none" strike="noStrike" cap="none">
                <a:solidFill>
                  <a:schemeClr val="lt1"/>
                </a:solidFill>
                <a:latin typeface="Calibri"/>
                <a:ea typeface="Calibri"/>
                <a:cs typeface="Calibri"/>
                <a:sym typeface="Calibri"/>
              </a:rPr>
              <a:t>Partos (inclui cobertura assistencial ao recém-nascido durante os primeiros 30 dias após o parto para continuidade da assistência prestada em nível de internação).</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050"/>
              <a:buFont typeface="Noto Sans Symbols"/>
              <a:buChar char="⮚"/>
            </a:pPr>
            <a:r>
              <a:rPr lang="pt-BR" sz="1400" b="0" i="0" u="none" strike="noStrike" cap="none">
                <a:solidFill>
                  <a:schemeClr val="lt1"/>
                </a:solidFill>
                <a:latin typeface="Calibri"/>
                <a:ea typeface="Calibri"/>
                <a:cs typeface="Calibri"/>
                <a:sym typeface="Calibri"/>
              </a:rPr>
              <a:t>Consultas e exames exclusivamente para gestantes, em acompanhamento pré-natal;</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050"/>
              <a:buFont typeface="Noto Sans Symbols"/>
              <a:buChar char="⮚"/>
            </a:pPr>
            <a:r>
              <a:rPr lang="pt-BR" sz="1400" b="0" i="0" u="none" strike="noStrike" cap="none">
                <a:solidFill>
                  <a:schemeClr val="lt1"/>
                </a:solidFill>
                <a:latin typeface="Calibri"/>
                <a:ea typeface="Calibri"/>
                <a:cs typeface="Calibri"/>
                <a:sym typeface="Calibri"/>
              </a:rPr>
              <a:t>Procedimentos especiais necessários a continuidade de atendimento durante internação hospitalar, como: Hemodiálises, quimioterapias, radioterapias, fisioterapias entre outros.</a:t>
            </a:r>
            <a:endParaRPr sz="1400" b="0" i="0" u="none" strike="noStrike" cap="none">
              <a:solidFill>
                <a:schemeClr val="lt1"/>
              </a:solidFill>
              <a:latin typeface="Calibri"/>
              <a:ea typeface="Calibri"/>
              <a:cs typeface="Calibri"/>
              <a:sym typeface="Calibri"/>
            </a:endParaRPr>
          </a:p>
        </p:txBody>
      </p:sp>
      <p:sp>
        <p:nvSpPr>
          <p:cNvPr id="259" name="Google Shape;259;p73"/>
          <p:cNvSpPr txBox="1"/>
          <p:nvPr/>
        </p:nvSpPr>
        <p:spPr>
          <a:xfrm>
            <a:off x="6855678" y="1537207"/>
            <a:ext cx="3158878"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Hospitalar com Obstetrícia</a:t>
            </a:r>
            <a:endParaRPr sz="2400" b="0" i="0" u="none" strike="noStrike" cap="none">
              <a:solidFill>
                <a:srgbClr val="000000"/>
              </a:solidFill>
              <a:latin typeface="Calibri"/>
              <a:ea typeface="Calibri"/>
              <a:cs typeface="Calibri"/>
              <a:sym typeface="Calibri"/>
            </a:endParaRPr>
          </a:p>
        </p:txBody>
      </p:sp>
      <p:pic>
        <p:nvPicPr>
          <p:cNvPr id="260" name="Google Shape;260;p73"/>
          <p:cNvPicPr preferRelativeResize="0"/>
          <p:nvPr/>
        </p:nvPicPr>
        <p:blipFill rotWithShape="1">
          <a:blip r:embed="rId3">
            <a:alphaModFix/>
          </a:blip>
          <a:srcRect/>
          <a:stretch/>
        </p:blipFill>
        <p:spPr>
          <a:xfrm>
            <a:off x="5688383" y="390204"/>
            <a:ext cx="619125" cy="123825"/>
          </a:xfrm>
          <a:prstGeom prst="rect">
            <a:avLst/>
          </a:prstGeom>
          <a:noFill/>
          <a:ln>
            <a:noFill/>
          </a:ln>
        </p:spPr>
      </p:pic>
      <p:sp>
        <p:nvSpPr>
          <p:cNvPr id="261" name="Google Shape;261;p73"/>
          <p:cNvSpPr txBox="1"/>
          <p:nvPr/>
        </p:nvSpPr>
        <p:spPr>
          <a:xfrm>
            <a:off x="6745209" y="6021952"/>
            <a:ext cx="54468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pt-BR" sz="1100" b="0" i="0" u="none" strike="noStrike" cap="none">
                <a:solidFill>
                  <a:schemeClr val="lt1"/>
                </a:solidFill>
                <a:latin typeface="Calibri"/>
                <a:ea typeface="Calibri"/>
                <a:cs typeface="Calibri"/>
                <a:sym typeface="Calibri"/>
              </a:rPr>
              <a:t>HO - Esta modalidade não está disponível para os produtos Direto. </a:t>
            </a:r>
            <a:endParaRPr sz="11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lt1"/>
              </a:solidFill>
              <a:latin typeface="Calibri"/>
              <a:ea typeface="Calibri"/>
              <a:cs typeface="Calibri"/>
              <a:sym typeface="Calibri"/>
            </a:endParaRPr>
          </a:p>
        </p:txBody>
      </p:sp>
      <p:sp>
        <p:nvSpPr>
          <p:cNvPr id="262" name="Google Shape;262;p73"/>
          <p:cNvSpPr txBox="1"/>
          <p:nvPr/>
        </p:nvSpPr>
        <p:spPr>
          <a:xfrm>
            <a:off x="525744" y="1896442"/>
            <a:ext cx="3853145" cy="181584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1E64"/>
              </a:buClr>
              <a:buSzPts val="1050"/>
              <a:buFont typeface="Noto Sans Symbols"/>
              <a:buChar char="⮚"/>
            </a:pPr>
            <a:r>
              <a:rPr lang="pt-BR" sz="1400" b="0" i="0" u="none" strike="noStrike" cap="none">
                <a:solidFill>
                  <a:srgbClr val="001E64"/>
                </a:solidFill>
                <a:latin typeface="Calibri"/>
                <a:ea typeface="Calibri"/>
                <a:cs typeface="Calibri"/>
                <a:sym typeface="Calibri"/>
              </a:rPr>
              <a:t>Consultas;</a:t>
            </a:r>
            <a:endParaRPr sz="1400" b="0" i="0" u="none" strike="noStrike" cap="none">
              <a:solidFill>
                <a:srgbClr val="001E64"/>
              </a:solidFill>
              <a:latin typeface="Calibri"/>
              <a:ea typeface="Calibri"/>
              <a:cs typeface="Calibri"/>
              <a:sym typeface="Calibri"/>
            </a:endParaRPr>
          </a:p>
          <a:p>
            <a:pPr marL="285750" marR="0" lvl="0" indent="-285750" algn="l" rtl="0">
              <a:lnSpc>
                <a:spcPct val="100000"/>
              </a:lnSpc>
              <a:spcBef>
                <a:spcPts val="0"/>
              </a:spcBef>
              <a:spcAft>
                <a:spcPts val="0"/>
              </a:spcAft>
              <a:buClr>
                <a:srgbClr val="001E64"/>
              </a:buClr>
              <a:buSzPts val="1050"/>
              <a:buFont typeface="Noto Sans Symbols"/>
              <a:buChar char="⮚"/>
            </a:pPr>
            <a:r>
              <a:rPr lang="pt-BR" sz="1400" b="0" i="0" u="none" strike="noStrike" cap="none">
                <a:solidFill>
                  <a:srgbClr val="001E64"/>
                </a:solidFill>
                <a:latin typeface="Calibri"/>
                <a:ea typeface="Calibri"/>
                <a:cs typeface="Calibri"/>
                <a:sym typeface="Calibri"/>
              </a:rPr>
              <a:t>Exames;</a:t>
            </a:r>
            <a:endParaRPr sz="1400" b="0" i="0" u="none" strike="noStrike" cap="none">
              <a:solidFill>
                <a:srgbClr val="001E64"/>
              </a:solidFill>
              <a:latin typeface="Calibri"/>
              <a:ea typeface="Calibri"/>
              <a:cs typeface="Calibri"/>
              <a:sym typeface="Calibri"/>
            </a:endParaRPr>
          </a:p>
          <a:p>
            <a:pPr marL="285750" marR="0" lvl="0" indent="-285750" algn="l" rtl="0">
              <a:lnSpc>
                <a:spcPct val="100000"/>
              </a:lnSpc>
              <a:spcBef>
                <a:spcPts val="0"/>
              </a:spcBef>
              <a:spcAft>
                <a:spcPts val="0"/>
              </a:spcAft>
              <a:buClr>
                <a:srgbClr val="001E64"/>
              </a:buClr>
              <a:buSzPts val="1050"/>
              <a:buFont typeface="Noto Sans Symbols"/>
              <a:buChar char="⮚"/>
            </a:pPr>
            <a:r>
              <a:rPr lang="pt-BR" sz="1400" b="0" i="0" u="none" strike="noStrike" cap="none">
                <a:solidFill>
                  <a:srgbClr val="001E64"/>
                </a:solidFill>
                <a:latin typeface="Calibri"/>
                <a:ea typeface="Calibri"/>
                <a:cs typeface="Calibri"/>
                <a:sym typeface="Calibri"/>
              </a:rPr>
              <a:t>Atendimento em Pronto Socorro;</a:t>
            </a:r>
            <a:endParaRPr sz="1400" b="0" i="0" u="none" strike="noStrike" cap="none">
              <a:solidFill>
                <a:srgbClr val="001E64"/>
              </a:solidFill>
              <a:latin typeface="Calibri"/>
              <a:ea typeface="Calibri"/>
              <a:cs typeface="Calibri"/>
              <a:sym typeface="Calibri"/>
            </a:endParaRPr>
          </a:p>
          <a:p>
            <a:pPr marL="285750" marR="0" lvl="0" indent="-285750" algn="l" rtl="0">
              <a:lnSpc>
                <a:spcPct val="100000"/>
              </a:lnSpc>
              <a:spcBef>
                <a:spcPts val="0"/>
              </a:spcBef>
              <a:spcAft>
                <a:spcPts val="0"/>
              </a:spcAft>
              <a:buClr>
                <a:srgbClr val="001E64"/>
              </a:buClr>
              <a:buSzPts val="1050"/>
              <a:buFont typeface="Noto Sans Symbols"/>
              <a:buChar char="⮚"/>
            </a:pPr>
            <a:r>
              <a:rPr lang="pt-BR" sz="1400" b="0" i="0" u="none" strike="noStrike" cap="none">
                <a:solidFill>
                  <a:srgbClr val="001E64"/>
                </a:solidFill>
                <a:latin typeface="Calibri"/>
                <a:ea typeface="Calibri"/>
                <a:cs typeface="Calibri"/>
                <a:sym typeface="Calibri"/>
              </a:rPr>
              <a:t>Cirurgias;</a:t>
            </a:r>
            <a:endParaRPr sz="1400" b="0" i="0" u="none" strike="noStrike" cap="none">
              <a:solidFill>
                <a:srgbClr val="001E64"/>
              </a:solidFill>
              <a:latin typeface="Calibri"/>
              <a:ea typeface="Calibri"/>
              <a:cs typeface="Calibri"/>
              <a:sym typeface="Calibri"/>
            </a:endParaRPr>
          </a:p>
          <a:p>
            <a:pPr marL="285750" marR="0" lvl="0" indent="-285750" algn="l" rtl="0">
              <a:lnSpc>
                <a:spcPct val="100000"/>
              </a:lnSpc>
              <a:spcBef>
                <a:spcPts val="0"/>
              </a:spcBef>
              <a:spcAft>
                <a:spcPts val="0"/>
              </a:spcAft>
              <a:buClr>
                <a:srgbClr val="001E64"/>
              </a:buClr>
              <a:buSzPts val="1050"/>
              <a:buFont typeface="Noto Sans Symbols"/>
              <a:buChar char="⮚"/>
            </a:pPr>
            <a:r>
              <a:rPr lang="pt-BR" sz="1400" b="0" i="0" u="none" strike="noStrike" cap="none">
                <a:solidFill>
                  <a:srgbClr val="001E64"/>
                </a:solidFill>
                <a:latin typeface="Calibri"/>
                <a:ea typeface="Calibri"/>
                <a:cs typeface="Calibri"/>
                <a:sym typeface="Calibri"/>
              </a:rPr>
              <a:t>Internações hospitalares;</a:t>
            </a:r>
            <a:endParaRPr sz="1400" b="0" i="0" u="none" strike="noStrike" cap="none">
              <a:solidFill>
                <a:srgbClr val="001E64"/>
              </a:solidFill>
              <a:latin typeface="Calibri"/>
              <a:ea typeface="Calibri"/>
              <a:cs typeface="Calibri"/>
              <a:sym typeface="Calibri"/>
            </a:endParaRPr>
          </a:p>
          <a:p>
            <a:pPr marL="285750" marR="0" lvl="0" indent="-285750" algn="l" rtl="0">
              <a:lnSpc>
                <a:spcPct val="100000"/>
              </a:lnSpc>
              <a:spcBef>
                <a:spcPts val="0"/>
              </a:spcBef>
              <a:spcAft>
                <a:spcPts val="0"/>
              </a:spcAft>
              <a:buClr>
                <a:srgbClr val="001E64"/>
              </a:buClr>
              <a:buSzPts val="1050"/>
              <a:buFont typeface="Noto Sans Symbols"/>
              <a:buChar char="⮚"/>
            </a:pPr>
            <a:r>
              <a:rPr lang="pt-BR" sz="1400" b="0" i="0" u="none" strike="noStrike" cap="none">
                <a:solidFill>
                  <a:srgbClr val="001E64"/>
                </a:solidFill>
                <a:latin typeface="Calibri"/>
                <a:ea typeface="Calibri"/>
                <a:cs typeface="Calibri"/>
                <a:sym typeface="Calibri"/>
              </a:rPr>
              <a:t>Partos (inclui cobertura assistencial ao recém-nascido durante os primeiros 30 dias após o parto).</a:t>
            </a:r>
            <a:endParaRPr sz="1400" b="0" i="0" u="none" strike="noStrike" cap="none">
              <a:solidFill>
                <a:srgbClr val="001E64"/>
              </a:solidFill>
              <a:latin typeface="Calibri"/>
              <a:ea typeface="Calibri"/>
              <a:cs typeface="Calibri"/>
              <a:sym typeface="Calibri"/>
            </a:endParaRPr>
          </a:p>
        </p:txBody>
      </p:sp>
      <p:sp>
        <p:nvSpPr>
          <p:cNvPr id="263" name="Google Shape;263;p73"/>
          <p:cNvSpPr txBox="1"/>
          <p:nvPr/>
        </p:nvSpPr>
        <p:spPr>
          <a:xfrm>
            <a:off x="525744" y="1537207"/>
            <a:ext cx="4156021"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1" i="0" u="none" strike="noStrike" cap="none">
                <a:solidFill>
                  <a:srgbClr val="001E64"/>
                </a:solidFill>
                <a:latin typeface="Calibri"/>
                <a:ea typeface="Calibri"/>
                <a:cs typeface="Calibri"/>
                <a:sym typeface="Calibri"/>
              </a:rPr>
              <a:t>Ambulatorial e Hospitalar com Obstetrícia</a:t>
            </a:r>
            <a:endParaRPr sz="2400" b="0" i="0" u="none" strike="noStrike" cap="none">
              <a:solidFill>
                <a:srgbClr val="001E64"/>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
          <p:cNvSpPr/>
          <p:nvPr/>
        </p:nvSpPr>
        <p:spPr>
          <a:xfrm>
            <a:off x="-19240" y="4147181"/>
            <a:ext cx="12211240" cy="2710820"/>
          </a:xfrm>
          <a:prstGeom prst="rect">
            <a:avLst/>
          </a:prstGeom>
          <a:solidFill>
            <a:srgbClr val="001E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9" name="Google Shape;269;p1"/>
          <p:cNvSpPr/>
          <p:nvPr/>
        </p:nvSpPr>
        <p:spPr>
          <a:xfrm>
            <a:off x="-1485" y="1106905"/>
            <a:ext cx="12193485" cy="5170605"/>
          </a:xfrm>
          <a:prstGeom prst="rect">
            <a:avLst/>
          </a:prstGeom>
          <a:solidFill>
            <a:srgbClr val="FF5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0" name="Google Shape;270;p1"/>
          <p:cNvSpPr/>
          <p:nvPr/>
        </p:nvSpPr>
        <p:spPr>
          <a:xfrm>
            <a:off x="-19241" y="1106904"/>
            <a:ext cx="1889138" cy="5170605"/>
          </a:xfrm>
          <a:prstGeom prst="rect">
            <a:avLst/>
          </a:prstGeom>
          <a:solidFill>
            <a:srgbClr val="7878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aphicFrame>
        <p:nvGraphicFramePr>
          <p:cNvPr id="271" name="Google Shape;271;p1"/>
          <p:cNvGraphicFramePr/>
          <p:nvPr/>
        </p:nvGraphicFramePr>
        <p:xfrm>
          <a:off x="215646" y="1277366"/>
          <a:ext cx="11807950" cy="4839625"/>
        </p:xfrm>
        <a:graphic>
          <a:graphicData uri="http://schemas.openxmlformats.org/drawingml/2006/table">
            <a:tbl>
              <a:tblPr>
                <a:noFill/>
                <a:tableStyleId>{5FD99BC4-8E79-4812-9D68-5609605BACBB}</a:tableStyleId>
              </a:tblPr>
              <a:tblGrid>
                <a:gridCol w="1646800">
                  <a:extLst>
                    <a:ext uri="{9D8B030D-6E8A-4147-A177-3AD203B41FA5}">
                      <a16:colId xmlns:a16="http://schemas.microsoft.com/office/drawing/2014/main" val="20000"/>
                    </a:ext>
                  </a:extLst>
                </a:gridCol>
                <a:gridCol w="1122775">
                  <a:extLst>
                    <a:ext uri="{9D8B030D-6E8A-4147-A177-3AD203B41FA5}">
                      <a16:colId xmlns:a16="http://schemas.microsoft.com/office/drawing/2014/main" val="20001"/>
                    </a:ext>
                  </a:extLst>
                </a:gridCol>
                <a:gridCol w="1122775">
                  <a:extLst>
                    <a:ext uri="{9D8B030D-6E8A-4147-A177-3AD203B41FA5}">
                      <a16:colId xmlns:a16="http://schemas.microsoft.com/office/drawing/2014/main" val="20002"/>
                    </a:ext>
                  </a:extLst>
                </a:gridCol>
                <a:gridCol w="1122775">
                  <a:extLst>
                    <a:ext uri="{9D8B030D-6E8A-4147-A177-3AD203B41FA5}">
                      <a16:colId xmlns:a16="http://schemas.microsoft.com/office/drawing/2014/main" val="20003"/>
                    </a:ext>
                  </a:extLst>
                </a:gridCol>
                <a:gridCol w="1122775">
                  <a:extLst>
                    <a:ext uri="{9D8B030D-6E8A-4147-A177-3AD203B41FA5}">
                      <a16:colId xmlns:a16="http://schemas.microsoft.com/office/drawing/2014/main" val="20004"/>
                    </a:ext>
                  </a:extLst>
                </a:gridCol>
                <a:gridCol w="1122775">
                  <a:extLst>
                    <a:ext uri="{9D8B030D-6E8A-4147-A177-3AD203B41FA5}">
                      <a16:colId xmlns:a16="http://schemas.microsoft.com/office/drawing/2014/main" val="20005"/>
                    </a:ext>
                  </a:extLst>
                </a:gridCol>
                <a:gridCol w="1122775">
                  <a:extLst>
                    <a:ext uri="{9D8B030D-6E8A-4147-A177-3AD203B41FA5}">
                      <a16:colId xmlns:a16="http://schemas.microsoft.com/office/drawing/2014/main" val="20006"/>
                    </a:ext>
                  </a:extLst>
                </a:gridCol>
                <a:gridCol w="1122775">
                  <a:extLst>
                    <a:ext uri="{9D8B030D-6E8A-4147-A177-3AD203B41FA5}">
                      <a16:colId xmlns:a16="http://schemas.microsoft.com/office/drawing/2014/main" val="20007"/>
                    </a:ext>
                  </a:extLst>
                </a:gridCol>
                <a:gridCol w="1178950">
                  <a:extLst>
                    <a:ext uri="{9D8B030D-6E8A-4147-A177-3AD203B41FA5}">
                      <a16:colId xmlns:a16="http://schemas.microsoft.com/office/drawing/2014/main" val="20008"/>
                    </a:ext>
                  </a:extLst>
                </a:gridCol>
                <a:gridCol w="1122775">
                  <a:extLst>
                    <a:ext uri="{9D8B030D-6E8A-4147-A177-3AD203B41FA5}">
                      <a16:colId xmlns:a16="http://schemas.microsoft.com/office/drawing/2014/main" val="20009"/>
                    </a:ext>
                  </a:extLst>
                </a:gridCol>
              </a:tblGrid>
              <a:tr h="516475">
                <a:tc>
                  <a:txBody>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Planos x Regiões</a:t>
                      </a:r>
                      <a:endParaRPr sz="1100" b="1"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Direto Nacional</a:t>
                      </a:r>
                      <a:endParaRPr sz="1100" b="1"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Exato</a:t>
                      </a:r>
                      <a:br>
                        <a:rPr lang="pt-BR" sz="1100" b="1" i="0" u="none" strike="noStrike" cap="none">
                          <a:solidFill>
                            <a:schemeClr val="lt1"/>
                          </a:solidFill>
                          <a:latin typeface="Calibri"/>
                          <a:ea typeface="Calibri"/>
                          <a:cs typeface="Calibri"/>
                          <a:sym typeface="Calibri"/>
                        </a:rPr>
                      </a:br>
                      <a:r>
                        <a:rPr lang="pt-BR" sz="1100" b="1" i="0" u="none" strike="noStrike" cap="none">
                          <a:solidFill>
                            <a:schemeClr val="lt1"/>
                          </a:solidFill>
                          <a:latin typeface="Calibri"/>
                          <a:ea typeface="Calibri"/>
                          <a:cs typeface="Calibri"/>
                          <a:sym typeface="Calibri"/>
                        </a:rPr>
                        <a:t> Enfermaria</a:t>
                      </a:r>
                      <a:endParaRPr sz="1100" b="1"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Exato </a:t>
                      </a:r>
                      <a:br>
                        <a:rPr lang="pt-BR" sz="1100" b="1" i="0" u="none" strike="noStrike" cap="none">
                          <a:solidFill>
                            <a:schemeClr val="lt1"/>
                          </a:solidFill>
                          <a:latin typeface="Calibri"/>
                          <a:ea typeface="Calibri"/>
                          <a:cs typeface="Calibri"/>
                          <a:sym typeface="Calibri"/>
                        </a:rPr>
                      </a:br>
                      <a:r>
                        <a:rPr lang="pt-BR" sz="1100" b="1" i="0" u="none" strike="noStrike" cap="none">
                          <a:solidFill>
                            <a:schemeClr val="lt1"/>
                          </a:solidFill>
                          <a:latin typeface="Calibri"/>
                          <a:ea typeface="Calibri"/>
                          <a:cs typeface="Calibri"/>
                          <a:sym typeface="Calibri"/>
                        </a:rPr>
                        <a:t>Apartamento</a:t>
                      </a:r>
                      <a:endParaRPr sz="1100" b="1"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Clássico </a:t>
                      </a:r>
                      <a:br>
                        <a:rPr lang="pt-BR" sz="1100" b="1" i="0" u="none" strike="noStrike" cap="none">
                          <a:solidFill>
                            <a:schemeClr val="lt1"/>
                          </a:solidFill>
                          <a:latin typeface="Calibri"/>
                          <a:ea typeface="Calibri"/>
                          <a:cs typeface="Calibri"/>
                          <a:sym typeface="Calibri"/>
                        </a:rPr>
                      </a:br>
                      <a:r>
                        <a:rPr lang="pt-BR" sz="1100" b="1" i="0" u="none" strike="noStrike" cap="none">
                          <a:solidFill>
                            <a:schemeClr val="lt1"/>
                          </a:solidFill>
                          <a:latin typeface="Calibri"/>
                          <a:ea typeface="Calibri"/>
                          <a:cs typeface="Calibri"/>
                          <a:sym typeface="Calibri"/>
                        </a:rPr>
                        <a:t>Enfermaria</a:t>
                      </a:r>
                      <a:endParaRPr sz="1100" b="1"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Clássico 100</a:t>
                      </a:r>
                      <a:endParaRPr sz="1100" b="1" i="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Especial 100</a:t>
                      </a:r>
                      <a:endParaRPr sz="1100" b="1" i="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Especial Mais</a:t>
                      </a:r>
                      <a:endParaRPr sz="1100" b="1"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Executivo</a:t>
                      </a:r>
                      <a:endParaRPr sz="1100" b="1"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Prestige</a:t>
                      </a:r>
                      <a:endParaRPr sz="1100" b="1"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b="1" i="0" u="none" strike="noStrike" cap="none">
                          <a:solidFill>
                            <a:schemeClr val="lt1"/>
                          </a:solidFill>
                          <a:latin typeface="Calibri"/>
                          <a:ea typeface="Calibri"/>
                          <a:cs typeface="Calibri"/>
                          <a:sym typeface="Calibri"/>
                        </a:rPr>
                        <a:t>SP CAP</a:t>
                      </a:r>
                      <a:endParaRPr sz="10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pt-BR" sz="13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b="1" i="0" u="none" strike="noStrike" cap="none">
                          <a:solidFill>
                            <a:schemeClr val="lt1"/>
                          </a:solidFill>
                          <a:latin typeface="Calibri"/>
                          <a:ea typeface="Calibri"/>
                          <a:cs typeface="Calibri"/>
                          <a:sym typeface="Calibri"/>
                        </a:rPr>
                        <a:t>SP INT1³</a:t>
                      </a:r>
                      <a:endParaRPr sz="1400" u="none" strike="noStrike" cap="none"/>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b="1" i="0" u="none" strike="noStrike" cap="none">
                          <a:solidFill>
                            <a:schemeClr val="lt1"/>
                          </a:solidFill>
                          <a:latin typeface="Calibri"/>
                          <a:ea typeface="Calibri"/>
                          <a:cs typeface="Calibri"/>
                          <a:sym typeface="Calibri"/>
                        </a:rPr>
                        <a:t>SP INT2</a:t>
                      </a:r>
                      <a:endParaRPr sz="10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b="1" i="0" u="none" strike="noStrike" cap="none">
                          <a:solidFill>
                            <a:schemeClr val="lt1"/>
                          </a:solidFill>
                          <a:latin typeface="Calibri"/>
                          <a:ea typeface="Calibri"/>
                          <a:cs typeface="Calibri"/>
                          <a:sym typeface="Calibri"/>
                        </a:rPr>
                        <a:t>SP INT3</a:t>
                      </a:r>
                      <a:endParaRPr sz="10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b="1" i="0" u="none" strike="noStrike" cap="none">
                          <a:solidFill>
                            <a:schemeClr val="lt1"/>
                          </a:solidFill>
                          <a:latin typeface="Calibri"/>
                          <a:ea typeface="Calibri"/>
                          <a:cs typeface="Calibri"/>
                          <a:sym typeface="Calibri"/>
                        </a:rPr>
                        <a:t>RJCAP</a:t>
                      </a:r>
                      <a:endParaRPr sz="10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b="1" i="0" u="none" strike="noStrike" cap="none">
                          <a:solidFill>
                            <a:schemeClr val="lt1"/>
                          </a:solidFill>
                          <a:latin typeface="Calibri"/>
                          <a:ea typeface="Calibri"/>
                          <a:cs typeface="Calibri"/>
                          <a:sym typeface="Calibri"/>
                        </a:rPr>
                        <a:t>RJINT</a:t>
                      </a:r>
                      <a:endParaRPr sz="10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u="none" strike="noStrike" cap="none">
                          <a:solidFill>
                            <a:schemeClr val="lt1"/>
                          </a:solidFill>
                          <a:latin typeface="Calibri"/>
                          <a:ea typeface="Calibri"/>
                          <a:cs typeface="Calibri"/>
                          <a:sym typeface="Calibri"/>
                        </a:rPr>
                        <a:t>MG</a:t>
                      </a:r>
                      <a:endParaRPr sz="10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b="1" u="none" strike="noStrike" cap="none">
                          <a:solidFill>
                            <a:schemeClr val="lt1"/>
                          </a:solidFill>
                          <a:latin typeface="Calibri"/>
                          <a:ea typeface="Calibri"/>
                          <a:cs typeface="Calibri"/>
                          <a:sym typeface="Calibri"/>
                        </a:rPr>
                        <a:t>TRI MG</a:t>
                      </a:r>
                      <a:endParaRPr sz="10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b="1" u="none" strike="noStrike" cap="none">
                          <a:solidFill>
                            <a:schemeClr val="lt1"/>
                          </a:solidFill>
                          <a:latin typeface="Calibri"/>
                          <a:ea typeface="Calibri"/>
                          <a:cs typeface="Calibri"/>
                          <a:sym typeface="Calibri"/>
                        </a:rPr>
                        <a:t>PR / RS / SC</a:t>
                      </a:r>
                      <a:endParaRPr sz="10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9"/>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b="1" u="none" strike="noStrike" cap="none">
                          <a:solidFill>
                            <a:schemeClr val="lt1"/>
                          </a:solidFill>
                          <a:latin typeface="Calibri"/>
                          <a:ea typeface="Calibri"/>
                          <a:cs typeface="Calibri"/>
                          <a:sym typeface="Calibri"/>
                        </a:rPr>
                        <a:t>DF</a:t>
                      </a:r>
                      <a:endParaRPr sz="10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0"/>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b="1" u="none" strike="noStrike" cap="none">
                          <a:solidFill>
                            <a:schemeClr val="lt1"/>
                          </a:solidFill>
                          <a:latin typeface="Calibri"/>
                          <a:ea typeface="Calibri"/>
                          <a:cs typeface="Calibri"/>
                          <a:sym typeface="Calibri"/>
                        </a:rPr>
                        <a:t>GO</a:t>
                      </a:r>
                      <a:endParaRPr sz="10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1"/>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b="1" u="none" strike="noStrike" cap="none">
                          <a:solidFill>
                            <a:schemeClr val="lt1"/>
                          </a:solidFill>
                          <a:latin typeface="Calibri"/>
                          <a:ea typeface="Calibri"/>
                          <a:cs typeface="Calibri"/>
                          <a:sym typeface="Calibri"/>
                        </a:rPr>
                        <a:t>MT / MS</a:t>
                      </a:r>
                      <a:endParaRPr sz="10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2"/>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u="none" strike="noStrike" cap="none">
                          <a:solidFill>
                            <a:schemeClr val="lt1"/>
                          </a:solidFill>
                          <a:latin typeface="Calibri"/>
                          <a:ea typeface="Calibri"/>
                          <a:cs typeface="Calibri"/>
                          <a:sym typeface="Calibri"/>
                        </a:rPr>
                        <a:t>ES</a:t>
                      </a:r>
                      <a:endParaRPr sz="10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b="0" i="0" u="none" strike="noStrike" cap="none">
                        <a:solidFill>
                          <a:srgbClr val="FFFFFF"/>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b="0" i="0" u="none" strike="noStrike" cap="none">
                        <a:solidFill>
                          <a:srgbClr val="FFFFFF"/>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b="0" i="0" u="none" strike="noStrike" cap="none">
                        <a:solidFill>
                          <a:srgbClr val="FFFFFF"/>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b="0" i="0" u="none" strike="noStrike" cap="none">
                        <a:solidFill>
                          <a:srgbClr val="FFFFFF"/>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b="0" i="0" u="none" strike="noStrike" cap="none">
                        <a:solidFill>
                          <a:srgbClr val="FFFFFF"/>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b="0" i="0" u="none" strike="noStrike" cap="none">
                        <a:solidFill>
                          <a:srgbClr val="FFFFFF"/>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b="0" i="0" u="none" strike="noStrike" cap="none">
                        <a:solidFill>
                          <a:srgbClr val="FFFFFF"/>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b="0" i="0" u="none" strike="noStrike" cap="none">
                        <a:solidFill>
                          <a:srgbClr val="FFFFFF"/>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b="0" i="0" u="none" strike="noStrike" cap="none">
                        <a:solidFill>
                          <a:srgbClr val="FFFFFF"/>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
        <p:nvSpPr>
          <p:cNvPr id="272" name="Google Shape;272;p1"/>
          <p:cNvSpPr txBox="1"/>
          <p:nvPr/>
        </p:nvSpPr>
        <p:spPr>
          <a:xfrm>
            <a:off x="675571" y="121999"/>
            <a:ext cx="7020000" cy="4320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pt-BR" sz="2800" b="1" i="0" u="none" strike="noStrike" cap="none">
                <a:solidFill>
                  <a:srgbClr val="001E64"/>
                </a:solidFill>
                <a:latin typeface="Calibri"/>
                <a:ea typeface="Calibri"/>
                <a:cs typeface="Calibri"/>
                <a:sym typeface="Calibri"/>
              </a:rPr>
              <a:t>Portfólio Saúde | Regiões de Comercialização</a:t>
            </a:r>
            <a:endParaRPr sz="1400" b="0" i="0" u="none" strike="noStrike" cap="none">
              <a:solidFill>
                <a:srgbClr val="000000"/>
              </a:solidFill>
              <a:latin typeface="Calibri"/>
              <a:ea typeface="Calibri"/>
              <a:cs typeface="Calibri"/>
              <a:sym typeface="Calibri"/>
            </a:endParaRPr>
          </a:p>
        </p:txBody>
      </p:sp>
      <p:pic>
        <p:nvPicPr>
          <p:cNvPr id="273" name="Google Shape;273;p1"/>
          <p:cNvPicPr preferRelativeResize="0"/>
          <p:nvPr/>
        </p:nvPicPr>
        <p:blipFill rotWithShape="1">
          <a:blip r:embed="rId3">
            <a:alphaModFix/>
          </a:blip>
          <a:srcRect t="6077" b="6085"/>
          <a:stretch/>
        </p:blipFill>
        <p:spPr>
          <a:xfrm>
            <a:off x="49084" y="320888"/>
            <a:ext cx="504392" cy="120245"/>
          </a:xfrm>
          <a:prstGeom prst="rect">
            <a:avLst/>
          </a:prstGeom>
          <a:noFill/>
          <a:ln>
            <a:noFill/>
          </a:ln>
        </p:spPr>
      </p:pic>
      <p:sp>
        <p:nvSpPr>
          <p:cNvPr id="274" name="Google Shape;274;p1"/>
          <p:cNvSpPr txBox="1"/>
          <p:nvPr/>
        </p:nvSpPr>
        <p:spPr>
          <a:xfrm>
            <a:off x="714139" y="500427"/>
            <a:ext cx="2614688" cy="240582"/>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pt-BR" sz="1400" b="0" i="0" u="none" strike="noStrike" cap="none">
                <a:solidFill>
                  <a:srgbClr val="001E64"/>
                </a:solidFill>
                <a:latin typeface="Calibri"/>
                <a:ea typeface="Calibri"/>
                <a:cs typeface="Calibri"/>
                <a:sym typeface="Calibri"/>
              </a:rPr>
              <a:t>Centro-Oeste / Sudeste / Sul</a:t>
            </a:r>
            <a:endParaRPr sz="14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
          <p:cNvSpPr/>
          <p:nvPr/>
        </p:nvSpPr>
        <p:spPr>
          <a:xfrm>
            <a:off x="22510" y="4121706"/>
            <a:ext cx="12211200" cy="2710800"/>
          </a:xfrm>
          <a:prstGeom prst="rect">
            <a:avLst/>
          </a:prstGeom>
          <a:solidFill>
            <a:srgbClr val="001E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0" name="Google Shape;280;p2"/>
          <p:cNvSpPr/>
          <p:nvPr/>
        </p:nvSpPr>
        <p:spPr>
          <a:xfrm>
            <a:off x="0" y="860570"/>
            <a:ext cx="12192000" cy="4057849"/>
          </a:xfrm>
          <a:prstGeom prst="rect">
            <a:avLst/>
          </a:prstGeom>
          <a:solidFill>
            <a:srgbClr val="FF5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1" name="Google Shape;281;p2"/>
          <p:cNvSpPr/>
          <p:nvPr/>
        </p:nvSpPr>
        <p:spPr>
          <a:xfrm>
            <a:off x="-19241" y="860200"/>
            <a:ext cx="1889138" cy="4058219"/>
          </a:xfrm>
          <a:prstGeom prst="rect">
            <a:avLst/>
          </a:prstGeom>
          <a:solidFill>
            <a:srgbClr val="7878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2" name="Google Shape;282;p2"/>
          <p:cNvSpPr txBox="1"/>
          <p:nvPr/>
        </p:nvSpPr>
        <p:spPr>
          <a:xfrm>
            <a:off x="733682" y="122000"/>
            <a:ext cx="6878400" cy="4320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pt-BR" sz="2800" b="1" i="0" u="none" strike="noStrike" cap="none">
                <a:solidFill>
                  <a:srgbClr val="001E64"/>
                </a:solidFill>
                <a:latin typeface="Calibri"/>
                <a:ea typeface="Calibri"/>
                <a:cs typeface="Calibri"/>
                <a:sym typeface="Calibri"/>
              </a:rPr>
              <a:t>Portfólio Saúde | Regiões de Comercialização</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FF0000"/>
              </a:solidFill>
              <a:highlight>
                <a:srgbClr val="FFFF00"/>
              </a:highlight>
              <a:latin typeface="Calibri"/>
              <a:ea typeface="Calibri"/>
              <a:cs typeface="Calibri"/>
              <a:sym typeface="Calibri"/>
            </a:endParaRPr>
          </a:p>
        </p:txBody>
      </p:sp>
      <p:pic>
        <p:nvPicPr>
          <p:cNvPr id="283" name="Google Shape;283;p2"/>
          <p:cNvPicPr preferRelativeResize="0"/>
          <p:nvPr/>
        </p:nvPicPr>
        <p:blipFill rotWithShape="1">
          <a:blip r:embed="rId3">
            <a:alphaModFix/>
          </a:blip>
          <a:srcRect t="6077" b="6085"/>
          <a:stretch/>
        </p:blipFill>
        <p:spPr>
          <a:xfrm>
            <a:off x="54796" y="320888"/>
            <a:ext cx="546563" cy="120245"/>
          </a:xfrm>
          <a:prstGeom prst="rect">
            <a:avLst/>
          </a:prstGeom>
          <a:noFill/>
          <a:ln>
            <a:noFill/>
          </a:ln>
        </p:spPr>
      </p:pic>
      <p:sp>
        <p:nvSpPr>
          <p:cNvPr id="284" name="Google Shape;284;p2"/>
          <p:cNvSpPr txBox="1"/>
          <p:nvPr/>
        </p:nvSpPr>
        <p:spPr>
          <a:xfrm>
            <a:off x="1410045" y="500427"/>
            <a:ext cx="2376000" cy="342054"/>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pt-BR" sz="1400" b="0" i="0" u="none" strike="noStrike" cap="none">
                <a:solidFill>
                  <a:srgbClr val="001E64"/>
                </a:solidFill>
                <a:latin typeface="Calibri"/>
                <a:ea typeface="Calibri"/>
                <a:cs typeface="Calibri"/>
                <a:sym typeface="Calibri"/>
              </a:rPr>
              <a:t>Nordeste / Norte</a:t>
            </a:r>
            <a:endParaRPr sz="1400" b="0" i="0" u="none" strike="noStrike" cap="none">
              <a:solidFill>
                <a:srgbClr val="000000"/>
              </a:solidFill>
              <a:latin typeface="Calibri"/>
              <a:ea typeface="Calibri"/>
              <a:cs typeface="Calibri"/>
              <a:sym typeface="Calibri"/>
            </a:endParaRPr>
          </a:p>
        </p:txBody>
      </p:sp>
      <p:sp>
        <p:nvSpPr>
          <p:cNvPr id="285" name="Google Shape;285;p2"/>
          <p:cNvSpPr/>
          <p:nvPr/>
        </p:nvSpPr>
        <p:spPr>
          <a:xfrm>
            <a:off x="261551" y="5641321"/>
            <a:ext cx="1530000" cy="396000"/>
          </a:xfrm>
          <a:prstGeom prst="roundRect">
            <a:avLst>
              <a:gd name="adj" fmla="val 22889"/>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pt-BR" sz="1600" b="1" i="0" u="none" strike="noStrike" cap="none">
                <a:solidFill>
                  <a:srgbClr val="FFFFFF"/>
                </a:solidFill>
                <a:latin typeface="Calibri"/>
                <a:ea typeface="Calibri"/>
                <a:cs typeface="Calibri"/>
                <a:sym typeface="Calibri"/>
              </a:rPr>
              <a:t>Públicos</a:t>
            </a:r>
            <a:endParaRPr sz="1600" b="0" i="0" u="none" strike="noStrike" cap="none">
              <a:solidFill>
                <a:srgbClr val="FFFFFF"/>
              </a:solidFill>
              <a:latin typeface="Calibri"/>
              <a:ea typeface="Calibri"/>
              <a:cs typeface="Calibri"/>
              <a:sym typeface="Calibri"/>
            </a:endParaRPr>
          </a:p>
        </p:txBody>
      </p:sp>
      <p:graphicFrame>
        <p:nvGraphicFramePr>
          <p:cNvPr id="286" name="Google Shape;286;p2"/>
          <p:cNvGraphicFramePr/>
          <p:nvPr/>
        </p:nvGraphicFramePr>
        <p:xfrm>
          <a:off x="224151" y="958872"/>
          <a:ext cx="11807950" cy="3841975"/>
        </p:xfrm>
        <a:graphic>
          <a:graphicData uri="http://schemas.openxmlformats.org/drawingml/2006/table">
            <a:tbl>
              <a:tblPr>
                <a:noFill/>
                <a:tableStyleId>{5FD99BC4-8E79-4812-9D68-5609605BACBB}</a:tableStyleId>
              </a:tblPr>
              <a:tblGrid>
                <a:gridCol w="1646800">
                  <a:extLst>
                    <a:ext uri="{9D8B030D-6E8A-4147-A177-3AD203B41FA5}">
                      <a16:colId xmlns:a16="http://schemas.microsoft.com/office/drawing/2014/main" val="20000"/>
                    </a:ext>
                  </a:extLst>
                </a:gridCol>
                <a:gridCol w="1122775">
                  <a:extLst>
                    <a:ext uri="{9D8B030D-6E8A-4147-A177-3AD203B41FA5}">
                      <a16:colId xmlns:a16="http://schemas.microsoft.com/office/drawing/2014/main" val="20001"/>
                    </a:ext>
                  </a:extLst>
                </a:gridCol>
                <a:gridCol w="1122775">
                  <a:extLst>
                    <a:ext uri="{9D8B030D-6E8A-4147-A177-3AD203B41FA5}">
                      <a16:colId xmlns:a16="http://schemas.microsoft.com/office/drawing/2014/main" val="20002"/>
                    </a:ext>
                  </a:extLst>
                </a:gridCol>
                <a:gridCol w="1122775">
                  <a:extLst>
                    <a:ext uri="{9D8B030D-6E8A-4147-A177-3AD203B41FA5}">
                      <a16:colId xmlns:a16="http://schemas.microsoft.com/office/drawing/2014/main" val="20003"/>
                    </a:ext>
                  </a:extLst>
                </a:gridCol>
                <a:gridCol w="1122775">
                  <a:extLst>
                    <a:ext uri="{9D8B030D-6E8A-4147-A177-3AD203B41FA5}">
                      <a16:colId xmlns:a16="http://schemas.microsoft.com/office/drawing/2014/main" val="20004"/>
                    </a:ext>
                  </a:extLst>
                </a:gridCol>
                <a:gridCol w="1122775">
                  <a:extLst>
                    <a:ext uri="{9D8B030D-6E8A-4147-A177-3AD203B41FA5}">
                      <a16:colId xmlns:a16="http://schemas.microsoft.com/office/drawing/2014/main" val="20005"/>
                    </a:ext>
                  </a:extLst>
                </a:gridCol>
                <a:gridCol w="1122775">
                  <a:extLst>
                    <a:ext uri="{9D8B030D-6E8A-4147-A177-3AD203B41FA5}">
                      <a16:colId xmlns:a16="http://schemas.microsoft.com/office/drawing/2014/main" val="20006"/>
                    </a:ext>
                  </a:extLst>
                </a:gridCol>
                <a:gridCol w="1122775">
                  <a:extLst>
                    <a:ext uri="{9D8B030D-6E8A-4147-A177-3AD203B41FA5}">
                      <a16:colId xmlns:a16="http://schemas.microsoft.com/office/drawing/2014/main" val="20007"/>
                    </a:ext>
                  </a:extLst>
                </a:gridCol>
                <a:gridCol w="1178950">
                  <a:extLst>
                    <a:ext uri="{9D8B030D-6E8A-4147-A177-3AD203B41FA5}">
                      <a16:colId xmlns:a16="http://schemas.microsoft.com/office/drawing/2014/main" val="20008"/>
                    </a:ext>
                  </a:extLst>
                </a:gridCol>
                <a:gridCol w="1122775">
                  <a:extLst>
                    <a:ext uri="{9D8B030D-6E8A-4147-A177-3AD203B41FA5}">
                      <a16:colId xmlns:a16="http://schemas.microsoft.com/office/drawing/2014/main" val="20009"/>
                    </a:ext>
                  </a:extLst>
                </a:gridCol>
              </a:tblGrid>
              <a:tr h="516475">
                <a:tc>
                  <a:txBody>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Planos x Regiões</a:t>
                      </a:r>
                      <a:endParaRPr sz="1100" b="1"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Direto Nacional</a:t>
                      </a:r>
                      <a:endParaRPr sz="1100" b="1"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Exato</a:t>
                      </a:r>
                      <a:br>
                        <a:rPr lang="pt-BR" sz="1100" b="1" i="0" u="none" strike="noStrike" cap="none">
                          <a:solidFill>
                            <a:schemeClr val="lt1"/>
                          </a:solidFill>
                          <a:latin typeface="Calibri"/>
                          <a:ea typeface="Calibri"/>
                          <a:cs typeface="Calibri"/>
                          <a:sym typeface="Calibri"/>
                        </a:rPr>
                      </a:br>
                      <a:r>
                        <a:rPr lang="pt-BR" sz="1100" b="1" i="0" u="none" strike="noStrike" cap="none">
                          <a:solidFill>
                            <a:schemeClr val="lt1"/>
                          </a:solidFill>
                          <a:latin typeface="Calibri"/>
                          <a:ea typeface="Calibri"/>
                          <a:cs typeface="Calibri"/>
                          <a:sym typeface="Calibri"/>
                        </a:rPr>
                        <a:t> Enfermaria</a:t>
                      </a:r>
                      <a:endParaRPr sz="1100" b="1"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Exato </a:t>
                      </a:r>
                      <a:br>
                        <a:rPr lang="pt-BR" sz="1100" b="1" i="0" u="none" strike="noStrike" cap="none">
                          <a:solidFill>
                            <a:schemeClr val="lt1"/>
                          </a:solidFill>
                          <a:latin typeface="Calibri"/>
                          <a:ea typeface="Calibri"/>
                          <a:cs typeface="Calibri"/>
                          <a:sym typeface="Calibri"/>
                        </a:rPr>
                      </a:br>
                      <a:r>
                        <a:rPr lang="pt-BR" sz="1100" b="1" i="0" u="none" strike="noStrike" cap="none">
                          <a:solidFill>
                            <a:schemeClr val="lt1"/>
                          </a:solidFill>
                          <a:latin typeface="Calibri"/>
                          <a:ea typeface="Calibri"/>
                          <a:cs typeface="Calibri"/>
                          <a:sym typeface="Calibri"/>
                        </a:rPr>
                        <a:t>Apartamento</a:t>
                      </a:r>
                      <a:endParaRPr sz="1100" b="1"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Clássico </a:t>
                      </a:r>
                      <a:br>
                        <a:rPr lang="pt-BR" sz="1100" b="1" i="0" u="none" strike="noStrike" cap="none">
                          <a:solidFill>
                            <a:schemeClr val="lt1"/>
                          </a:solidFill>
                          <a:latin typeface="Calibri"/>
                          <a:ea typeface="Calibri"/>
                          <a:cs typeface="Calibri"/>
                          <a:sym typeface="Calibri"/>
                        </a:rPr>
                      </a:br>
                      <a:r>
                        <a:rPr lang="pt-BR" sz="1100" b="1" i="0" u="none" strike="noStrike" cap="none">
                          <a:solidFill>
                            <a:schemeClr val="lt1"/>
                          </a:solidFill>
                          <a:latin typeface="Calibri"/>
                          <a:ea typeface="Calibri"/>
                          <a:cs typeface="Calibri"/>
                          <a:sym typeface="Calibri"/>
                        </a:rPr>
                        <a:t>Enfermaria</a:t>
                      </a:r>
                      <a:endParaRPr sz="1100" b="1"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Clássico 100</a:t>
                      </a:r>
                      <a:endParaRPr sz="1100" b="1" i="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Especial 100</a:t>
                      </a:r>
                      <a:endParaRPr sz="1100" b="1" i="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Especial Mais</a:t>
                      </a:r>
                      <a:endParaRPr sz="1100" b="1"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Executivo</a:t>
                      </a:r>
                      <a:endParaRPr sz="1100" b="1"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Prestige</a:t>
                      </a:r>
                      <a:endParaRPr sz="1100" b="1"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b="1" u="none" strike="noStrike" cap="none">
                          <a:solidFill>
                            <a:schemeClr val="lt1"/>
                          </a:solidFill>
                          <a:latin typeface="Calibri"/>
                          <a:ea typeface="Calibri"/>
                          <a:cs typeface="Calibri"/>
                          <a:sym typeface="Calibri"/>
                        </a:rPr>
                        <a:t>PE</a:t>
                      </a:r>
                      <a:endParaRPr sz="10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pt-BR" sz="1300" b="1" i="0" u="none" strike="noStrike" cap="none">
                          <a:solidFill>
                            <a:schemeClr val="lt1"/>
                          </a:solidFill>
                          <a:latin typeface="Noto Sans Symbols"/>
                          <a:ea typeface="Noto Sans Symbols"/>
                          <a:cs typeface="Noto Sans Symbols"/>
                          <a:sym typeface="Noto Sans Symbols"/>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Noto Sans Symbols"/>
                          <a:ea typeface="Noto Sans Symbols"/>
                          <a:cs typeface="Noto Sans Symbols"/>
                          <a:sym typeface="Noto Sans Symbols"/>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Noto Sans Symbols"/>
                          <a:ea typeface="Noto Sans Symbols"/>
                          <a:cs typeface="Noto Sans Symbols"/>
                          <a:sym typeface="Noto Sans Symbols"/>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b="1" u="none" strike="noStrike" cap="none">
                          <a:solidFill>
                            <a:schemeClr val="lt1"/>
                          </a:solidFill>
                          <a:latin typeface="Calibri"/>
                          <a:ea typeface="Calibri"/>
                          <a:cs typeface="Calibri"/>
                          <a:sym typeface="Calibri"/>
                        </a:rPr>
                        <a:t>BA</a:t>
                      </a:r>
                      <a:endParaRPr sz="10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Noto Sans Symbols"/>
                          <a:ea typeface="Noto Sans Symbols"/>
                          <a:cs typeface="Noto Sans Symbols"/>
                          <a:sym typeface="Noto Sans Symbols"/>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b="1" u="none" strike="noStrike" cap="none">
                          <a:solidFill>
                            <a:schemeClr val="lt1"/>
                          </a:solidFill>
                          <a:latin typeface="Calibri"/>
                          <a:ea typeface="Calibri"/>
                          <a:cs typeface="Calibri"/>
                          <a:sym typeface="Calibri"/>
                        </a:rPr>
                        <a:t>PB</a:t>
                      </a:r>
                      <a:endParaRPr sz="10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b="1" u="none" strike="noStrike" cap="none">
                          <a:solidFill>
                            <a:schemeClr val="lt1"/>
                          </a:solidFill>
                          <a:latin typeface="Calibri"/>
                          <a:ea typeface="Calibri"/>
                          <a:cs typeface="Calibri"/>
                          <a:sym typeface="Calibri"/>
                        </a:rPr>
                        <a:t>AL / SE / RN</a:t>
                      </a:r>
                      <a:endParaRPr sz="10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Noto Sans Symbols"/>
                          <a:ea typeface="Noto Sans Symbols"/>
                          <a:cs typeface="Noto Sans Symbols"/>
                          <a:sym typeface="Noto Sans Symbols"/>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Noto Sans Symbols"/>
                          <a:ea typeface="Noto Sans Symbols"/>
                          <a:cs typeface="Noto Sans Symbols"/>
                          <a:sym typeface="Noto Sans Symbols"/>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b="1" u="none" strike="noStrike" cap="none">
                          <a:solidFill>
                            <a:schemeClr val="lt1"/>
                          </a:solidFill>
                          <a:latin typeface="Calibri"/>
                          <a:ea typeface="Calibri"/>
                          <a:cs typeface="Calibri"/>
                          <a:sym typeface="Calibri"/>
                        </a:rPr>
                        <a:t>CE</a:t>
                      </a:r>
                      <a:endParaRPr sz="10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Noto Sans Symbols"/>
                          <a:ea typeface="Noto Sans Symbols"/>
                          <a:cs typeface="Noto Sans Symbols"/>
                          <a:sym typeface="Noto Sans Symbols"/>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Noto Sans Symbols"/>
                          <a:ea typeface="Noto Sans Symbols"/>
                          <a:cs typeface="Noto Sans Symbols"/>
                          <a:sym typeface="Noto Sans Symbols"/>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Noto Sans Symbols"/>
                          <a:ea typeface="Noto Sans Symbols"/>
                          <a:cs typeface="Noto Sans Symbols"/>
                          <a:sym typeface="Noto Sans Symbols"/>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b="1" u="none" strike="noStrike" cap="none">
                          <a:solidFill>
                            <a:schemeClr val="lt1"/>
                          </a:solidFill>
                          <a:latin typeface="Calibri"/>
                          <a:ea typeface="Calibri"/>
                          <a:cs typeface="Calibri"/>
                          <a:sym typeface="Calibri"/>
                        </a:rPr>
                        <a:t>PI</a:t>
                      </a:r>
                      <a:endParaRPr sz="10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Noto Sans Symbols"/>
                          <a:ea typeface="Noto Sans Symbols"/>
                          <a:cs typeface="Noto Sans Symbols"/>
                          <a:sym typeface="Noto Sans Symbols"/>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Noto Sans Symbols"/>
                          <a:ea typeface="Noto Sans Symbols"/>
                          <a:cs typeface="Noto Sans Symbols"/>
                          <a:sym typeface="Noto Sans Symbols"/>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u="none" strike="noStrike" cap="none">
                          <a:solidFill>
                            <a:schemeClr val="lt1"/>
                          </a:solidFill>
                          <a:latin typeface="Calibri"/>
                          <a:ea typeface="Calibri"/>
                          <a:cs typeface="Calibri"/>
                          <a:sym typeface="Calibri"/>
                        </a:rPr>
                        <a:t>AP / PA / RO</a:t>
                      </a:r>
                      <a:endParaRPr sz="10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Noto Sans Symbols"/>
                          <a:ea typeface="Noto Sans Symbols"/>
                          <a:cs typeface="Noto Sans Symbols"/>
                          <a:sym typeface="Noto Sans Symbols"/>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Noto Sans Symbols"/>
                          <a:ea typeface="Noto Sans Symbols"/>
                          <a:cs typeface="Noto Sans Symbols"/>
                          <a:sym typeface="Noto Sans Symbols"/>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u="none" strike="noStrike" cap="none">
                          <a:solidFill>
                            <a:schemeClr val="lt1"/>
                          </a:solidFill>
                          <a:latin typeface="Calibri"/>
                          <a:ea typeface="Calibri"/>
                          <a:cs typeface="Calibri"/>
                          <a:sym typeface="Calibri"/>
                        </a:rPr>
                        <a:t>MA</a:t>
                      </a:r>
                      <a:endParaRPr sz="10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Noto Sans Symbols"/>
                          <a:ea typeface="Noto Sans Symbols"/>
                          <a:cs typeface="Noto Sans Symbols"/>
                          <a:sym typeface="Noto Sans Symbols"/>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Noto Sans Symbols"/>
                          <a:ea typeface="Noto Sans Symbols"/>
                          <a:cs typeface="Noto Sans Symbols"/>
                          <a:sym typeface="Noto Sans Symbols"/>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u="none" strike="noStrike" cap="none">
                          <a:solidFill>
                            <a:schemeClr val="lt1"/>
                          </a:solidFill>
                          <a:latin typeface="Calibri"/>
                          <a:ea typeface="Calibri"/>
                          <a:cs typeface="Calibri"/>
                          <a:sym typeface="Calibri"/>
                        </a:rPr>
                        <a:t>AM</a:t>
                      </a:r>
                      <a:endParaRPr sz="10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Noto Sans Symbols"/>
                          <a:ea typeface="Noto Sans Symbols"/>
                          <a:cs typeface="Noto Sans Symbols"/>
                          <a:sym typeface="Noto Sans Symbols"/>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Noto Sans Symbols"/>
                          <a:ea typeface="Noto Sans Symbols"/>
                          <a:cs typeface="Noto Sans Symbols"/>
                          <a:sym typeface="Noto Sans Symbols"/>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9"/>
                  </a:ext>
                </a:extLst>
              </a:tr>
              <a:tr h="332550">
                <a:tc>
                  <a:txBody>
                    <a:bodyPr/>
                    <a:lstStyle/>
                    <a:p>
                      <a:pPr marL="0" marR="0" lvl="0" indent="0" algn="ctr" rtl="0">
                        <a:lnSpc>
                          <a:spcPct val="100000"/>
                        </a:lnSpc>
                        <a:spcBef>
                          <a:spcPts val="0"/>
                        </a:spcBef>
                        <a:spcAft>
                          <a:spcPts val="0"/>
                        </a:spcAft>
                        <a:buClr>
                          <a:srgbClr val="000000"/>
                        </a:buClr>
                        <a:buSzPts val="1000"/>
                        <a:buFont typeface="Arial"/>
                        <a:buNone/>
                      </a:pPr>
                      <a:r>
                        <a:rPr lang="pt-BR" sz="1000" u="none" strike="noStrike" cap="none">
                          <a:solidFill>
                            <a:schemeClr val="lt1"/>
                          </a:solidFill>
                          <a:latin typeface="Calibri"/>
                          <a:ea typeface="Calibri"/>
                          <a:cs typeface="Calibri"/>
                          <a:sym typeface="Calibri"/>
                        </a:rPr>
                        <a:t>AC / RR / TO</a:t>
                      </a:r>
                      <a:endParaRPr sz="1000" u="none" strike="noStrike" cap="none">
                        <a:solidFill>
                          <a:schemeClr val="lt1"/>
                        </a:solidFill>
                        <a:latin typeface="Calibri"/>
                        <a:ea typeface="Calibri"/>
                        <a:cs typeface="Calibri"/>
                        <a:sym typeface="Calibri"/>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FFFFFF"/>
                          </a:solidFill>
                          <a:latin typeface="Calibri"/>
                          <a:ea typeface="Calibri"/>
                          <a:cs typeface="Calibri"/>
                          <a:sym typeface="Calibri"/>
                        </a:rPr>
                        <a:t>-</a:t>
                      </a:r>
                      <a:endParaRPr sz="1400" u="none" strike="noStrike" cap="none">
                        <a:solidFill>
                          <a:schemeClr val="lt1"/>
                        </a:solidFill>
                      </a:endParaRPr>
                    </a:p>
                  </a:txBody>
                  <a:tcPr marL="4900" marR="4900" marT="490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grpSp>
        <p:nvGrpSpPr>
          <p:cNvPr id="287" name="Google Shape;287;p2"/>
          <p:cNvGrpSpPr/>
          <p:nvPr/>
        </p:nvGrpSpPr>
        <p:grpSpPr>
          <a:xfrm>
            <a:off x="5455704" y="5453745"/>
            <a:ext cx="2420160" cy="843435"/>
            <a:chOff x="231626" y="2906919"/>
            <a:chExt cx="2420160" cy="843435"/>
          </a:xfrm>
        </p:grpSpPr>
        <p:sp>
          <p:nvSpPr>
            <p:cNvPr id="288" name="Google Shape;288;p2"/>
            <p:cNvSpPr txBox="1"/>
            <p:nvPr/>
          </p:nvSpPr>
          <p:spPr>
            <a:xfrm>
              <a:off x="231626" y="2936091"/>
              <a:ext cx="2418985" cy="67174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pt-BR" sz="1100" b="0" i="0" u="none" strike="noStrike" cap="none">
                  <a:solidFill>
                    <a:schemeClr val="lt1"/>
                  </a:solidFill>
                  <a:latin typeface="Calibri"/>
                  <a:ea typeface="Calibri"/>
                  <a:cs typeface="Calibri"/>
                  <a:sym typeface="Calibri"/>
                </a:rPr>
                <a:t>As opções de planos para contratação serão disponibilizadas de acordo com a UF/Município do CNPJ da empresa.</a:t>
              </a:r>
              <a:endParaRPr sz="1100" b="0" i="0" u="none" strike="noStrike" cap="none">
                <a:solidFill>
                  <a:schemeClr val="lt1"/>
                </a:solidFill>
                <a:latin typeface="Calibri"/>
                <a:ea typeface="Calibri"/>
                <a:cs typeface="Calibri"/>
                <a:sym typeface="Calibri"/>
              </a:endParaRPr>
            </a:p>
          </p:txBody>
        </p:sp>
        <p:sp>
          <p:nvSpPr>
            <p:cNvPr id="289" name="Google Shape;289;p2"/>
            <p:cNvSpPr/>
            <p:nvPr/>
          </p:nvSpPr>
          <p:spPr>
            <a:xfrm>
              <a:off x="232801" y="2906919"/>
              <a:ext cx="2418985" cy="843435"/>
            </a:xfrm>
            <a:prstGeom prst="roundRect">
              <a:avLst>
                <a:gd name="adj" fmla="val 16667"/>
              </a:avLst>
            </a:prstGeom>
            <a:no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pic>
        <p:nvPicPr>
          <p:cNvPr id="290" name="Google Shape;290;p2" descr="Ícone&#10;&#10;Descrição gerada automaticamente"/>
          <p:cNvPicPr preferRelativeResize="0"/>
          <p:nvPr/>
        </p:nvPicPr>
        <p:blipFill rotWithShape="1">
          <a:blip r:embed="rId4">
            <a:alphaModFix/>
          </a:blip>
          <a:srcRect/>
          <a:stretch/>
        </p:blipFill>
        <p:spPr>
          <a:xfrm>
            <a:off x="4642250" y="5731462"/>
            <a:ext cx="348480" cy="288000"/>
          </a:xfrm>
          <a:prstGeom prst="rect">
            <a:avLst/>
          </a:prstGeom>
          <a:noFill/>
          <a:ln>
            <a:noFill/>
          </a:ln>
        </p:spPr>
      </p:pic>
      <p:sp>
        <p:nvSpPr>
          <p:cNvPr id="291" name="Google Shape;291;p2"/>
          <p:cNvSpPr/>
          <p:nvPr/>
        </p:nvSpPr>
        <p:spPr>
          <a:xfrm>
            <a:off x="1791551" y="5702100"/>
            <a:ext cx="2306587" cy="30026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pt-BR" sz="1100" b="1" i="0" u="none" strike="noStrike" cap="none">
                <a:solidFill>
                  <a:srgbClr val="828282"/>
                </a:solidFill>
                <a:latin typeface="Calibri"/>
                <a:ea typeface="Calibri"/>
                <a:cs typeface="Calibri"/>
                <a:sym typeface="Calibri"/>
              </a:rPr>
              <a:t>PME (03  a 29 vidas)</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81"/>
          <p:cNvSpPr/>
          <p:nvPr/>
        </p:nvSpPr>
        <p:spPr>
          <a:xfrm>
            <a:off x="5216469" y="2438350"/>
            <a:ext cx="1440000" cy="2592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97" name="Google Shape;297;p81"/>
          <p:cNvSpPr/>
          <p:nvPr/>
        </p:nvSpPr>
        <p:spPr>
          <a:xfrm>
            <a:off x="5216475" y="5705050"/>
            <a:ext cx="144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98" name="Google Shape;298;p81"/>
          <p:cNvSpPr/>
          <p:nvPr/>
        </p:nvSpPr>
        <p:spPr>
          <a:xfrm>
            <a:off x="5216475" y="5112450"/>
            <a:ext cx="144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99" name="Google Shape;299;p81"/>
          <p:cNvSpPr/>
          <p:nvPr/>
        </p:nvSpPr>
        <p:spPr>
          <a:xfrm>
            <a:off x="5216475" y="4519825"/>
            <a:ext cx="14043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00" name="Google Shape;300;p81"/>
          <p:cNvSpPr/>
          <p:nvPr/>
        </p:nvSpPr>
        <p:spPr>
          <a:xfrm>
            <a:off x="5216475" y="3927225"/>
            <a:ext cx="144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01" name="Google Shape;301;p81"/>
          <p:cNvSpPr/>
          <p:nvPr/>
        </p:nvSpPr>
        <p:spPr>
          <a:xfrm>
            <a:off x="0" y="0"/>
            <a:ext cx="12192000" cy="1558275"/>
          </a:xfrm>
          <a:prstGeom prst="rect">
            <a:avLst/>
          </a:prstGeom>
          <a:solidFill>
            <a:srgbClr val="00E1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02" name="Google Shape;302;p81"/>
          <p:cNvSpPr txBox="1"/>
          <p:nvPr/>
        </p:nvSpPr>
        <p:spPr>
          <a:xfrm>
            <a:off x="770964" y="516403"/>
            <a:ext cx="5325036" cy="7584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pt-BR" sz="2800" b="1" i="0" u="none" strike="noStrike" cap="none">
                <a:solidFill>
                  <a:schemeClr val="lt1"/>
                </a:solidFill>
                <a:latin typeface="Calibri"/>
                <a:ea typeface="Calibri"/>
                <a:cs typeface="Calibri"/>
                <a:sym typeface="Calibri"/>
              </a:rPr>
              <a:t>Reembolso - PME</a:t>
            </a:r>
            <a:endParaRPr sz="14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Planos Nacionais (Ambulatorial, Hospitalar com Obstetrícia)</a:t>
            </a:r>
            <a:endParaRPr sz="1400" b="0" i="0" u="none" strike="noStrike" cap="none">
              <a:solidFill>
                <a:schemeClr val="lt1"/>
              </a:solidFill>
              <a:latin typeface="Calibri"/>
              <a:ea typeface="Calibri"/>
              <a:cs typeface="Calibri"/>
              <a:sym typeface="Calibri"/>
            </a:endParaRPr>
          </a:p>
        </p:txBody>
      </p:sp>
      <p:grpSp>
        <p:nvGrpSpPr>
          <p:cNvPr id="303" name="Google Shape;303;p81"/>
          <p:cNvGrpSpPr/>
          <p:nvPr/>
        </p:nvGrpSpPr>
        <p:grpSpPr>
          <a:xfrm>
            <a:off x="99109" y="689137"/>
            <a:ext cx="578948" cy="180000"/>
            <a:chOff x="99109" y="689137"/>
            <a:chExt cx="578948" cy="180000"/>
          </a:xfrm>
        </p:grpSpPr>
        <p:pic>
          <p:nvPicPr>
            <p:cNvPr id="304" name="Google Shape;304;p81" descr="Forma, Círculo&#10;&#10;Descrição gerada automaticamente"/>
            <p:cNvPicPr preferRelativeResize="0"/>
            <p:nvPr/>
          </p:nvPicPr>
          <p:blipFill rotWithShape="1">
            <a:blip r:embed="rId3">
              <a:alphaModFix/>
            </a:blip>
            <a:srcRect/>
            <a:stretch/>
          </p:blipFill>
          <p:spPr>
            <a:xfrm>
              <a:off x="99109" y="711854"/>
              <a:ext cx="152823" cy="144000"/>
            </a:xfrm>
            <a:prstGeom prst="rect">
              <a:avLst/>
            </a:prstGeom>
            <a:noFill/>
            <a:ln>
              <a:noFill/>
            </a:ln>
          </p:spPr>
        </p:pic>
        <p:pic>
          <p:nvPicPr>
            <p:cNvPr id="305" name="Google Shape;305;p81" descr="Forma&#10;&#10;Descrição gerada automaticamente"/>
            <p:cNvPicPr preferRelativeResize="0"/>
            <p:nvPr/>
          </p:nvPicPr>
          <p:blipFill rotWithShape="1">
            <a:blip r:embed="rId4">
              <a:alphaModFix/>
            </a:blip>
            <a:srcRect/>
            <a:stretch/>
          </p:blipFill>
          <p:spPr>
            <a:xfrm>
              <a:off x="287696" y="689137"/>
              <a:ext cx="191028" cy="180000"/>
            </a:xfrm>
            <a:prstGeom prst="rect">
              <a:avLst/>
            </a:prstGeom>
            <a:noFill/>
            <a:ln>
              <a:noFill/>
            </a:ln>
          </p:spPr>
        </p:pic>
        <p:pic>
          <p:nvPicPr>
            <p:cNvPr id="306" name="Google Shape;306;p81" descr="Ícone&#10;&#10;Descrição gerada automaticamente"/>
            <p:cNvPicPr preferRelativeResize="0"/>
            <p:nvPr/>
          </p:nvPicPr>
          <p:blipFill rotWithShape="1">
            <a:blip r:embed="rId5">
              <a:alphaModFix/>
            </a:blip>
            <a:srcRect/>
            <a:stretch/>
          </p:blipFill>
          <p:spPr>
            <a:xfrm>
              <a:off x="487029" y="689137"/>
              <a:ext cx="191028" cy="180000"/>
            </a:xfrm>
            <a:prstGeom prst="rect">
              <a:avLst/>
            </a:prstGeom>
            <a:noFill/>
            <a:ln>
              <a:noFill/>
            </a:ln>
          </p:spPr>
        </p:pic>
      </p:grpSp>
      <p:sp>
        <p:nvSpPr>
          <p:cNvPr id="307" name="Google Shape;307;p81"/>
          <p:cNvSpPr/>
          <p:nvPr/>
        </p:nvSpPr>
        <p:spPr>
          <a:xfrm>
            <a:off x="11191792" y="5705054"/>
            <a:ext cx="90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08" name="Google Shape;308;p81"/>
          <p:cNvSpPr/>
          <p:nvPr/>
        </p:nvSpPr>
        <p:spPr>
          <a:xfrm>
            <a:off x="11191792" y="5112443"/>
            <a:ext cx="90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09" name="Google Shape;309;p81"/>
          <p:cNvSpPr/>
          <p:nvPr/>
        </p:nvSpPr>
        <p:spPr>
          <a:xfrm>
            <a:off x="11191792" y="4518183"/>
            <a:ext cx="90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0" name="Google Shape;310;p81"/>
          <p:cNvSpPr/>
          <p:nvPr/>
        </p:nvSpPr>
        <p:spPr>
          <a:xfrm>
            <a:off x="11191792" y="3927223"/>
            <a:ext cx="900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1" name="Google Shape;311;p81"/>
          <p:cNvSpPr/>
          <p:nvPr/>
        </p:nvSpPr>
        <p:spPr>
          <a:xfrm>
            <a:off x="11191792" y="3334613"/>
            <a:ext cx="900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2" name="Google Shape;312;p81"/>
          <p:cNvSpPr/>
          <p:nvPr/>
        </p:nvSpPr>
        <p:spPr>
          <a:xfrm>
            <a:off x="6698155" y="3334613"/>
            <a:ext cx="14625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3" name="Google Shape;313;p81"/>
          <p:cNvSpPr/>
          <p:nvPr/>
        </p:nvSpPr>
        <p:spPr>
          <a:xfrm>
            <a:off x="5219787" y="3334613"/>
            <a:ext cx="1440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4" name="Google Shape;314;p81"/>
          <p:cNvSpPr/>
          <p:nvPr/>
        </p:nvSpPr>
        <p:spPr>
          <a:xfrm>
            <a:off x="11191792" y="2742003"/>
            <a:ext cx="900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5" name="Google Shape;315;p81"/>
          <p:cNvSpPr/>
          <p:nvPr/>
        </p:nvSpPr>
        <p:spPr>
          <a:xfrm>
            <a:off x="6693205" y="2742003"/>
            <a:ext cx="14724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6" name="Google Shape;316;p81"/>
          <p:cNvSpPr/>
          <p:nvPr/>
        </p:nvSpPr>
        <p:spPr>
          <a:xfrm>
            <a:off x="5216487" y="2742003"/>
            <a:ext cx="1440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7" name="Google Shape;317;p81"/>
          <p:cNvSpPr/>
          <p:nvPr/>
        </p:nvSpPr>
        <p:spPr>
          <a:xfrm>
            <a:off x="3919769" y="2753332"/>
            <a:ext cx="1260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8" name="Google Shape;318;p81"/>
          <p:cNvSpPr/>
          <p:nvPr/>
        </p:nvSpPr>
        <p:spPr>
          <a:xfrm>
            <a:off x="6693205" y="2438354"/>
            <a:ext cx="1472400" cy="2592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9" name="Google Shape;319;p81"/>
          <p:cNvSpPr/>
          <p:nvPr/>
        </p:nvSpPr>
        <p:spPr>
          <a:xfrm>
            <a:off x="3919775" y="1876316"/>
            <a:ext cx="1260000" cy="540000"/>
          </a:xfrm>
          <a:prstGeom prst="roundRect">
            <a:avLst>
              <a:gd name="adj" fmla="val 16667"/>
            </a:avLst>
          </a:prstGeom>
          <a:solidFill>
            <a:srgbClr val="001E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0" i="0" u="none" strike="noStrike" cap="none">
                <a:solidFill>
                  <a:schemeClr val="lt1"/>
                </a:solidFill>
                <a:latin typeface="Calibri"/>
                <a:ea typeface="Calibri"/>
                <a:cs typeface="Calibri"/>
                <a:sym typeface="Calibri"/>
              </a:rPr>
              <a:t>Exato</a:t>
            </a:r>
            <a:endParaRPr sz="1400" b="0" i="0" u="none" strike="noStrike" cap="none">
              <a:solidFill>
                <a:srgbClr val="000000"/>
              </a:solidFill>
              <a:latin typeface="Calibri"/>
              <a:ea typeface="Calibri"/>
              <a:cs typeface="Calibri"/>
              <a:sym typeface="Calibri"/>
            </a:endParaRPr>
          </a:p>
        </p:txBody>
      </p:sp>
      <p:sp>
        <p:nvSpPr>
          <p:cNvPr id="320" name="Google Shape;320;p81"/>
          <p:cNvSpPr/>
          <p:nvPr/>
        </p:nvSpPr>
        <p:spPr>
          <a:xfrm>
            <a:off x="5216475" y="1876459"/>
            <a:ext cx="1440000" cy="540000"/>
          </a:xfrm>
          <a:prstGeom prst="roundRect">
            <a:avLst>
              <a:gd name="adj" fmla="val 16667"/>
            </a:avLst>
          </a:prstGeom>
          <a:solidFill>
            <a:srgbClr val="001E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0" i="0" u="none" strike="noStrike" cap="none">
                <a:solidFill>
                  <a:schemeClr val="lt1"/>
                </a:solidFill>
                <a:latin typeface="Calibri"/>
                <a:ea typeface="Calibri"/>
                <a:cs typeface="Calibri"/>
                <a:sym typeface="Calibri"/>
              </a:rPr>
              <a:t>Clássico</a:t>
            </a:r>
            <a:br>
              <a:rPr lang="pt-BR" sz="1200" b="0" i="0" u="none" strike="noStrike" cap="none">
                <a:solidFill>
                  <a:schemeClr val="lt1"/>
                </a:solidFill>
                <a:latin typeface="Calibri"/>
                <a:ea typeface="Calibri"/>
                <a:cs typeface="Calibri"/>
                <a:sym typeface="Calibri"/>
              </a:rPr>
            </a:br>
            <a:r>
              <a:rPr lang="pt-BR" sz="1200" b="0" i="0" u="none" strike="noStrike" cap="none">
                <a:solidFill>
                  <a:schemeClr val="lt1"/>
                </a:solidFill>
                <a:latin typeface="Calibri"/>
                <a:ea typeface="Calibri"/>
                <a:cs typeface="Calibri"/>
                <a:sym typeface="Calibri"/>
              </a:rPr>
              <a:t>Cl</a:t>
            </a:r>
            <a:r>
              <a:rPr lang="pt-BR" sz="1200">
                <a:solidFill>
                  <a:schemeClr val="lt1"/>
                </a:solidFill>
                <a:latin typeface="Calibri"/>
                <a:ea typeface="Calibri"/>
                <a:cs typeface="Calibri"/>
                <a:sym typeface="Calibri"/>
              </a:rPr>
              <a:t>ássico 100</a:t>
            </a:r>
            <a:endParaRPr sz="1400" b="0" i="0" u="none" strike="noStrike" cap="none">
              <a:solidFill>
                <a:srgbClr val="000000"/>
              </a:solidFill>
              <a:latin typeface="Calibri"/>
              <a:ea typeface="Calibri"/>
              <a:cs typeface="Calibri"/>
              <a:sym typeface="Calibri"/>
            </a:endParaRPr>
          </a:p>
        </p:txBody>
      </p:sp>
      <p:sp>
        <p:nvSpPr>
          <p:cNvPr id="321" name="Google Shape;321;p81"/>
          <p:cNvSpPr/>
          <p:nvPr/>
        </p:nvSpPr>
        <p:spPr>
          <a:xfrm>
            <a:off x="6693200" y="1876458"/>
            <a:ext cx="1472400" cy="540000"/>
          </a:xfrm>
          <a:prstGeom prst="roundRect">
            <a:avLst>
              <a:gd name="adj" fmla="val 16667"/>
            </a:avLst>
          </a:prstGeom>
          <a:solidFill>
            <a:srgbClr val="001E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0" i="0" u="none" strike="noStrike" cap="none">
                <a:solidFill>
                  <a:schemeClr val="lt1"/>
                </a:solidFill>
                <a:latin typeface="Calibri"/>
                <a:ea typeface="Calibri"/>
                <a:cs typeface="Calibri"/>
                <a:sym typeface="Calibri"/>
              </a:rPr>
              <a:t>Especial 100</a:t>
            </a:r>
            <a:endParaRPr sz="1400" b="0" i="0" u="none" strike="noStrike" cap="none">
              <a:solidFill>
                <a:srgbClr val="000000"/>
              </a:solidFill>
              <a:latin typeface="Calibri"/>
              <a:ea typeface="Calibri"/>
              <a:cs typeface="Calibri"/>
              <a:sym typeface="Calibri"/>
            </a:endParaRPr>
          </a:p>
        </p:txBody>
      </p:sp>
      <p:sp>
        <p:nvSpPr>
          <p:cNvPr id="322" name="Google Shape;322;p81"/>
          <p:cNvSpPr/>
          <p:nvPr/>
        </p:nvSpPr>
        <p:spPr>
          <a:xfrm>
            <a:off x="11191800" y="1876461"/>
            <a:ext cx="900000" cy="540000"/>
          </a:xfrm>
          <a:prstGeom prst="roundRect">
            <a:avLst>
              <a:gd name="adj" fmla="val 16667"/>
            </a:avLst>
          </a:prstGeom>
          <a:solidFill>
            <a:srgbClr val="001E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0" i="0" u="none" strike="noStrike" cap="none">
                <a:solidFill>
                  <a:schemeClr val="lt1"/>
                </a:solidFill>
                <a:latin typeface="Calibri"/>
                <a:ea typeface="Calibri"/>
                <a:cs typeface="Calibri"/>
                <a:sym typeface="Calibri"/>
              </a:rPr>
              <a:t>Prestige</a:t>
            </a:r>
            <a:endParaRPr sz="1400" b="0" i="0" u="none" strike="noStrike" cap="none">
              <a:solidFill>
                <a:srgbClr val="000000"/>
              </a:solidFill>
              <a:latin typeface="Calibri"/>
              <a:ea typeface="Calibri"/>
              <a:cs typeface="Calibri"/>
              <a:sym typeface="Calibri"/>
            </a:endParaRPr>
          </a:p>
        </p:txBody>
      </p:sp>
      <p:sp>
        <p:nvSpPr>
          <p:cNvPr id="323" name="Google Shape;323;p81"/>
          <p:cNvSpPr/>
          <p:nvPr/>
        </p:nvSpPr>
        <p:spPr>
          <a:xfrm>
            <a:off x="4031367" y="2448714"/>
            <a:ext cx="468000" cy="25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pt-BR" sz="1050" b="1" i="0" u="none" strike="noStrike" cap="none">
                <a:solidFill>
                  <a:srgbClr val="E1531F"/>
                </a:solidFill>
                <a:latin typeface="Calibri"/>
                <a:ea typeface="Calibri"/>
                <a:cs typeface="Calibri"/>
                <a:sym typeface="Calibri"/>
              </a:rPr>
              <a:t>Enf.</a:t>
            </a:r>
            <a:endParaRPr sz="1400" b="0" i="0" u="none" strike="noStrike" cap="none">
              <a:solidFill>
                <a:srgbClr val="000000"/>
              </a:solidFill>
              <a:latin typeface="Calibri"/>
              <a:ea typeface="Calibri"/>
              <a:cs typeface="Calibri"/>
              <a:sym typeface="Calibri"/>
            </a:endParaRPr>
          </a:p>
        </p:txBody>
      </p:sp>
      <p:sp>
        <p:nvSpPr>
          <p:cNvPr id="324" name="Google Shape;324;p81"/>
          <p:cNvSpPr/>
          <p:nvPr/>
        </p:nvSpPr>
        <p:spPr>
          <a:xfrm>
            <a:off x="4649845" y="2448714"/>
            <a:ext cx="468000" cy="25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pt-BR" sz="1050" b="1" i="0" u="none" strike="noStrike" cap="none">
                <a:solidFill>
                  <a:srgbClr val="E1531F"/>
                </a:solidFill>
                <a:latin typeface="Calibri"/>
                <a:ea typeface="Calibri"/>
                <a:cs typeface="Calibri"/>
                <a:sym typeface="Calibri"/>
              </a:rPr>
              <a:t>Apt.</a:t>
            </a:r>
            <a:endParaRPr sz="1100" b="1" i="0" u="none" strike="noStrike" cap="none">
              <a:solidFill>
                <a:srgbClr val="E1531F"/>
              </a:solidFill>
              <a:latin typeface="Calibri"/>
              <a:ea typeface="Calibri"/>
              <a:cs typeface="Calibri"/>
              <a:sym typeface="Calibri"/>
            </a:endParaRPr>
          </a:p>
        </p:txBody>
      </p:sp>
      <p:sp>
        <p:nvSpPr>
          <p:cNvPr id="325" name="Google Shape;325;p81"/>
          <p:cNvSpPr/>
          <p:nvPr/>
        </p:nvSpPr>
        <p:spPr>
          <a:xfrm>
            <a:off x="5231149" y="2448725"/>
            <a:ext cx="1389600" cy="25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pt-BR" sz="1050" b="1" i="0" u="none" strike="noStrike" cap="none">
                <a:solidFill>
                  <a:srgbClr val="E1531F"/>
                </a:solidFill>
                <a:latin typeface="Calibri"/>
                <a:ea typeface="Calibri"/>
                <a:cs typeface="Calibri"/>
                <a:sym typeface="Calibri"/>
              </a:rPr>
              <a:t>Enf.</a:t>
            </a:r>
            <a:endParaRPr sz="1400" b="0" i="0" u="none" strike="noStrike" cap="none">
              <a:solidFill>
                <a:srgbClr val="000000"/>
              </a:solidFill>
              <a:latin typeface="Calibri"/>
              <a:ea typeface="Calibri"/>
              <a:cs typeface="Calibri"/>
              <a:sym typeface="Calibri"/>
            </a:endParaRPr>
          </a:p>
        </p:txBody>
      </p:sp>
      <p:sp>
        <p:nvSpPr>
          <p:cNvPr id="326" name="Google Shape;326;p81"/>
          <p:cNvSpPr/>
          <p:nvPr/>
        </p:nvSpPr>
        <p:spPr>
          <a:xfrm>
            <a:off x="6732949" y="2448714"/>
            <a:ext cx="720000" cy="25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pt-BR" sz="1050" b="1" i="0" u="none" strike="noStrike" cap="none">
                <a:solidFill>
                  <a:srgbClr val="E1531F"/>
                </a:solidFill>
                <a:latin typeface="Calibri"/>
                <a:ea typeface="Calibri"/>
                <a:cs typeface="Calibri"/>
                <a:sym typeface="Calibri"/>
              </a:rPr>
              <a:t>RC</a:t>
            </a:r>
            <a:endParaRPr sz="1400" b="0" i="0" u="none" strike="noStrike" cap="none">
              <a:solidFill>
                <a:srgbClr val="000000"/>
              </a:solidFill>
              <a:latin typeface="Calibri"/>
              <a:ea typeface="Calibri"/>
              <a:cs typeface="Calibri"/>
              <a:sym typeface="Calibri"/>
            </a:endParaRPr>
          </a:p>
        </p:txBody>
      </p:sp>
      <p:sp>
        <p:nvSpPr>
          <p:cNvPr id="327" name="Google Shape;327;p81"/>
          <p:cNvSpPr/>
          <p:nvPr/>
        </p:nvSpPr>
        <p:spPr>
          <a:xfrm>
            <a:off x="7452949" y="2448714"/>
            <a:ext cx="720000" cy="25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pt-BR" sz="1050" b="1" i="0" u="none" strike="noStrike" cap="none">
                <a:solidFill>
                  <a:srgbClr val="E1531F"/>
                </a:solidFill>
                <a:latin typeface="Calibri"/>
                <a:ea typeface="Calibri"/>
                <a:cs typeface="Calibri"/>
                <a:sym typeface="Calibri"/>
              </a:rPr>
              <a:t>R1</a:t>
            </a:r>
            <a:endParaRPr sz="1400" b="0" i="0" u="none" strike="noStrike" cap="none">
              <a:solidFill>
                <a:srgbClr val="000000"/>
              </a:solidFill>
              <a:latin typeface="Calibri"/>
              <a:ea typeface="Calibri"/>
              <a:cs typeface="Calibri"/>
              <a:sym typeface="Calibri"/>
            </a:endParaRPr>
          </a:p>
        </p:txBody>
      </p:sp>
      <p:sp>
        <p:nvSpPr>
          <p:cNvPr id="328" name="Google Shape;328;p81"/>
          <p:cNvSpPr/>
          <p:nvPr/>
        </p:nvSpPr>
        <p:spPr>
          <a:xfrm>
            <a:off x="4067367" y="3948820"/>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329" name="Google Shape;329;p81"/>
          <p:cNvSpPr/>
          <p:nvPr/>
        </p:nvSpPr>
        <p:spPr>
          <a:xfrm>
            <a:off x="4685845" y="3948820"/>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700" b="0" i="0" u="none" strike="noStrike" cap="none">
              <a:solidFill>
                <a:srgbClr val="E1531F"/>
              </a:solidFill>
              <a:latin typeface="Calibri"/>
              <a:ea typeface="Calibri"/>
              <a:cs typeface="Calibri"/>
              <a:sym typeface="Calibri"/>
            </a:endParaRPr>
          </a:p>
        </p:txBody>
      </p:sp>
      <p:sp>
        <p:nvSpPr>
          <p:cNvPr id="330" name="Google Shape;330;p81"/>
          <p:cNvSpPr/>
          <p:nvPr/>
        </p:nvSpPr>
        <p:spPr>
          <a:xfrm>
            <a:off x="5231150" y="3948825"/>
            <a:ext cx="14043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E1531F"/>
                </a:solidFill>
                <a:latin typeface="Calibri"/>
                <a:ea typeface="Calibri"/>
                <a:cs typeface="Calibri"/>
                <a:sym typeface="Calibri"/>
              </a:rPr>
              <a:t> </a:t>
            </a:r>
            <a:r>
              <a:rPr lang="pt-BR" sz="1400" b="0" i="0" u="none" strike="noStrike" cap="none">
                <a:solidFill>
                  <a:srgbClr val="E1531F"/>
                </a:solidFill>
                <a:latin typeface="Calibri"/>
                <a:ea typeface="Calibri"/>
                <a:cs typeface="Calibri"/>
                <a:sym typeface="Calibri"/>
              </a:rPr>
              <a:t>–</a:t>
            </a:r>
            <a:endParaRPr sz="1400" b="1" i="0" u="none" strike="noStrike" cap="none">
              <a:solidFill>
                <a:srgbClr val="E1531F"/>
              </a:solidFill>
              <a:latin typeface="Calibri"/>
              <a:ea typeface="Calibri"/>
              <a:cs typeface="Calibri"/>
              <a:sym typeface="Calibri"/>
            </a:endParaRPr>
          </a:p>
        </p:txBody>
      </p:sp>
      <p:sp>
        <p:nvSpPr>
          <p:cNvPr id="331" name="Google Shape;331;p81"/>
          <p:cNvSpPr/>
          <p:nvPr/>
        </p:nvSpPr>
        <p:spPr>
          <a:xfrm>
            <a:off x="6732949" y="3948820"/>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1" i="0" u="none" strike="noStrike" cap="none">
              <a:solidFill>
                <a:srgbClr val="E1531F"/>
              </a:solidFill>
              <a:latin typeface="Calibri"/>
              <a:ea typeface="Calibri"/>
              <a:cs typeface="Calibri"/>
              <a:sym typeface="Calibri"/>
            </a:endParaRPr>
          </a:p>
        </p:txBody>
      </p:sp>
      <p:sp>
        <p:nvSpPr>
          <p:cNvPr id="332" name="Google Shape;332;p81"/>
          <p:cNvSpPr/>
          <p:nvPr/>
        </p:nvSpPr>
        <p:spPr>
          <a:xfrm>
            <a:off x="7452949" y="3948820"/>
            <a:ext cx="756000" cy="54000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333" name="Google Shape;333;p81"/>
          <p:cNvSpPr/>
          <p:nvPr/>
        </p:nvSpPr>
        <p:spPr>
          <a:xfrm>
            <a:off x="11286067" y="3948820"/>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334" name="Google Shape;334;p81"/>
          <p:cNvSpPr/>
          <p:nvPr/>
        </p:nvSpPr>
        <p:spPr>
          <a:xfrm>
            <a:off x="5231150" y="4536225"/>
            <a:ext cx="13896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E1531F"/>
                </a:solidFill>
                <a:latin typeface="Calibri"/>
                <a:ea typeface="Calibri"/>
                <a:cs typeface="Calibri"/>
                <a:sym typeface="Calibri"/>
              </a:rPr>
              <a:t> </a:t>
            </a:r>
            <a:r>
              <a:rPr lang="pt-BR" sz="1400" b="0" i="0" u="none" strike="noStrike" cap="none">
                <a:solidFill>
                  <a:srgbClr val="E1531F"/>
                </a:solidFill>
                <a:latin typeface="Calibri"/>
                <a:ea typeface="Calibri"/>
                <a:cs typeface="Calibri"/>
                <a:sym typeface="Calibri"/>
              </a:rPr>
              <a:t>–</a:t>
            </a:r>
            <a:endParaRPr sz="1400" b="1" i="0" u="none" strike="noStrike" cap="none">
              <a:solidFill>
                <a:srgbClr val="E1531F"/>
              </a:solidFill>
              <a:latin typeface="Calibri"/>
              <a:ea typeface="Calibri"/>
              <a:cs typeface="Calibri"/>
              <a:sym typeface="Calibri"/>
            </a:endParaRPr>
          </a:p>
        </p:txBody>
      </p:sp>
      <p:sp>
        <p:nvSpPr>
          <p:cNvPr id="335" name="Google Shape;335;p81"/>
          <p:cNvSpPr/>
          <p:nvPr/>
        </p:nvSpPr>
        <p:spPr>
          <a:xfrm>
            <a:off x="6732949" y="4536217"/>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1" i="0" u="none" strike="noStrike" cap="none">
              <a:solidFill>
                <a:srgbClr val="E1531F"/>
              </a:solidFill>
              <a:latin typeface="Calibri"/>
              <a:ea typeface="Calibri"/>
              <a:cs typeface="Calibri"/>
              <a:sym typeface="Calibri"/>
            </a:endParaRPr>
          </a:p>
        </p:txBody>
      </p:sp>
      <p:sp>
        <p:nvSpPr>
          <p:cNvPr id="336" name="Google Shape;336;p81"/>
          <p:cNvSpPr/>
          <p:nvPr/>
        </p:nvSpPr>
        <p:spPr>
          <a:xfrm>
            <a:off x="7452949" y="4536217"/>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337" name="Google Shape;337;p81"/>
          <p:cNvSpPr/>
          <p:nvPr/>
        </p:nvSpPr>
        <p:spPr>
          <a:xfrm>
            <a:off x="3919769" y="2438354"/>
            <a:ext cx="1260000" cy="2592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8" name="Google Shape;338;p81"/>
          <p:cNvSpPr/>
          <p:nvPr/>
        </p:nvSpPr>
        <p:spPr>
          <a:xfrm>
            <a:off x="6693205" y="3927223"/>
            <a:ext cx="14724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9" name="Google Shape;339;p81"/>
          <p:cNvSpPr/>
          <p:nvPr/>
        </p:nvSpPr>
        <p:spPr>
          <a:xfrm>
            <a:off x="3919769" y="3934020"/>
            <a:ext cx="126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0" name="Google Shape;340;p81"/>
          <p:cNvSpPr/>
          <p:nvPr/>
        </p:nvSpPr>
        <p:spPr>
          <a:xfrm>
            <a:off x="6693205" y="4519833"/>
            <a:ext cx="14724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1" name="Google Shape;341;p81"/>
          <p:cNvSpPr/>
          <p:nvPr/>
        </p:nvSpPr>
        <p:spPr>
          <a:xfrm>
            <a:off x="3919769" y="4524364"/>
            <a:ext cx="126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2" name="Google Shape;342;p81"/>
          <p:cNvSpPr txBox="1"/>
          <p:nvPr/>
        </p:nvSpPr>
        <p:spPr>
          <a:xfrm>
            <a:off x="36848" y="4643229"/>
            <a:ext cx="20856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100" b="0" i="0" u="none" strike="noStrike" cap="none">
                <a:solidFill>
                  <a:srgbClr val="7F7F7F"/>
                </a:solidFill>
                <a:latin typeface="Calibri"/>
                <a:ea typeface="Calibri"/>
                <a:cs typeface="Calibri"/>
                <a:sym typeface="Calibri"/>
              </a:rPr>
              <a:t>Terapias </a:t>
            </a:r>
            <a:r>
              <a:rPr lang="pt-BR" sz="1100" b="1" i="0" u="none" strike="noStrike" cap="none">
                <a:solidFill>
                  <a:srgbClr val="7F7F7F"/>
                </a:solidFill>
                <a:latin typeface="Calibri"/>
                <a:ea typeface="Calibri"/>
                <a:cs typeface="Calibri"/>
                <a:sym typeface="Calibri"/>
              </a:rPr>
              <a:t>(Ambulatoriais)</a:t>
            </a:r>
            <a:endParaRPr sz="1400" b="0" i="0" u="none" strike="noStrike" cap="none">
              <a:solidFill>
                <a:srgbClr val="000000"/>
              </a:solidFill>
              <a:latin typeface="Calibri"/>
              <a:ea typeface="Calibri"/>
              <a:cs typeface="Calibri"/>
              <a:sym typeface="Calibri"/>
            </a:endParaRPr>
          </a:p>
        </p:txBody>
      </p:sp>
      <p:pic>
        <p:nvPicPr>
          <p:cNvPr id="343" name="Google Shape;343;p81"/>
          <p:cNvPicPr preferRelativeResize="0"/>
          <p:nvPr/>
        </p:nvPicPr>
        <p:blipFill rotWithShape="1">
          <a:blip r:embed="rId6">
            <a:alphaModFix/>
          </a:blip>
          <a:srcRect/>
          <a:stretch/>
        </p:blipFill>
        <p:spPr>
          <a:xfrm>
            <a:off x="1821194" y="4047807"/>
            <a:ext cx="653400" cy="540000"/>
          </a:xfrm>
          <a:prstGeom prst="rect">
            <a:avLst/>
          </a:prstGeom>
          <a:noFill/>
          <a:ln>
            <a:noFill/>
          </a:ln>
        </p:spPr>
      </p:pic>
      <p:pic>
        <p:nvPicPr>
          <p:cNvPr id="344" name="Google Shape;344;p81"/>
          <p:cNvPicPr preferRelativeResize="0"/>
          <p:nvPr/>
        </p:nvPicPr>
        <p:blipFill rotWithShape="1">
          <a:blip r:embed="rId6">
            <a:alphaModFix/>
          </a:blip>
          <a:srcRect/>
          <a:stretch/>
        </p:blipFill>
        <p:spPr>
          <a:xfrm>
            <a:off x="1821194" y="4636570"/>
            <a:ext cx="653400" cy="540000"/>
          </a:xfrm>
          <a:prstGeom prst="rect">
            <a:avLst/>
          </a:prstGeom>
          <a:noFill/>
          <a:ln>
            <a:noFill/>
          </a:ln>
        </p:spPr>
      </p:pic>
      <p:sp>
        <p:nvSpPr>
          <p:cNvPr id="345" name="Google Shape;345;p81"/>
          <p:cNvSpPr txBox="1"/>
          <p:nvPr/>
        </p:nvSpPr>
        <p:spPr>
          <a:xfrm>
            <a:off x="36848" y="3972964"/>
            <a:ext cx="20856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100" b="0" i="0" u="none" strike="noStrike" cap="none">
                <a:solidFill>
                  <a:srgbClr val="7F7F7F"/>
                </a:solidFill>
                <a:latin typeface="Calibri"/>
                <a:ea typeface="Calibri"/>
                <a:cs typeface="Calibri"/>
                <a:sym typeface="Calibri"/>
              </a:rPr>
              <a:t>Reembolso em </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pt-BR" sz="1100" b="0" i="0" u="none" strike="noStrike" cap="none">
                <a:solidFill>
                  <a:srgbClr val="7F7F7F"/>
                </a:solidFill>
                <a:latin typeface="Calibri"/>
                <a:ea typeface="Calibri"/>
                <a:cs typeface="Calibri"/>
                <a:sym typeface="Calibri"/>
              </a:rPr>
              <a:t>honorário médicos </a:t>
            </a:r>
            <a:r>
              <a:rPr lang="pt-BR" sz="1100" b="1" i="0" u="none" strike="noStrike" cap="none">
                <a:solidFill>
                  <a:srgbClr val="7F7F7F"/>
                </a:solidFill>
                <a:latin typeface="Calibri"/>
                <a:ea typeface="Calibri"/>
                <a:cs typeface="Calibri"/>
                <a:sym typeface="Calibri"/>
              </a:rPr>
              <a:t>(Internado)</a:t>
            </a:r>
            <a:endParaRPr sz="1400" b="0" i="0" u="none" strike="noStrike" cap="none">
              <a:solidFill>
                <a:srgbClr val="000000"/>
              </a:solidFill>
              <a:latin typeface="Calibri"/>
              <a:ea typeface="Calibri"/>
              <a:cs typeface="Calibri"/>
              <a:sym typeface="Calibri"/>
            </a:endParaRPr>
          </a:p>
        </p:txBody>
      </p:sp>
      <p:sp>
        <p:nvSpPr>
          <p:cNvPr id="346" name="Google Shape;346;p81"/>
          <p:cNvSpPr/>
          <p:nvPr/>
        </p:nvSpPr>
        <p:spPr>
          <a:xfrm>
            <a:off x="99784" y="3929419"/>
            <a:ext cx="24696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47" name="Google Shape;347;p81"/>
          <p:cNvSpPr/>
          <p:nvPr/>
        </p:nvSpPr>
        <p:spPr>
          <a:xfrm>
            <a:off x="103322" y="4518183"/>
            <a:ext cx="24696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48" name="Google Shape;348;p81"/>
          <p:cNvSpPr/>
          <p:nvPr/>
        </p:nvSpPr>
        <p:spPr>
          <a:xfrm>
            <a:off x="4067367" y="4536217"/>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349" name="Google Shape;349;p81"/>
          <p:cNvSpPr/>
          <p:nvPr/>
        </p:nvSpPr>
        <p:spPr>
          <a:xfrm>
            <a:off x="4685845" y="4536217"/>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700" b="0" i="0" u="none" strike="noStrike" cap="none">
              <a:solidFill>
                <a:srgbClr val="E1531F"/>
              </a:solidFill>
              <a:latin typeface="Calibri"/>
              <a:ea typeface="Calibri"/>
              <a:cs typeface="Calibri"/>
              <a:sym typeface="Calibri"/>
            </a:endParaRPr>
          </a:p>
        </p:txBody>
      </p:sp>
      <p:sp>
        <p:nvSpPr>
          <p:cNvPr id="350" name="Google Shape;350;p81"/>
          <p:cNvSpPr/>
          <p:nvPr/>
        </p:nvSpPr>
        <p:spPr>
          <a:xfrm>
            <a:off x="4067367" y="2759034"/>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351" name="Google Shape;351;p81"/>
          <p:cNvSpPr/>
          <p:nvPr/>
        </p:nvSpPr>
        <p:spPr>
          <a:xfrm>
            <a:off x="4685845" y="2759034"/>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700" b="0" i="0" u="none" strike="noStrike" cap="none">
              <a:solidFill>
                <a:srgbClr val="E1531F"/>
              </a:solidFill>
              <a:latin typeface="Calibri"/>
              <a:ea typeface="Calibri"/>
              <a:cs typeface="Calibri"/>
              <a:sym typeface="Calibri"/>
            </a:endParaRPr>
          </a:p>
        </p:txBody>
      </p:sp>
      <p:sp>
        <p:nvSpPr>
          <p:cNvPr id="352" name="Google Shape;352;p81"/>
          <p:cNvSpPr/>
          <p:nvPr/>
        </p:nvSpPr>
        <p:spPr>
          <a:xfrm>
            <a:off x="5184125" y="2759025"/>
            <a:ext cx="144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E1531F"/>
                </a:solidFill>
                <a:latin typeface="Calibri"/>
                <a:ea typeface="Calibri"/>
                <a:cs typeface="Calibri"/>
                <a:sym typeface="Calibri"/>
              </a:rPr>
              <a:t> </a:t>
            </a:r>
            <a:r>
              <a:rPr lang="pt-BR" sz="1400" b="0" i="0" u="none" strike="noStrike" cap="none">
                <a:solidFill>
                  <a:srgbClr val="E1531F"/>
                </a:solidFill>
                <a:latin typeface="Calibri"/>
                <a:ea typeface="Calibri"/>
                <a:cs typeface="Calibri"/>
                <a:sym typeface="Calibri"/>
              </a:rPr>
              <a:t>✓</a:t>
            </a:r>
            <a:endParaRPr sz="1400" b="1" i="0" u="none" strike="noStrike" cap="none">
              <a:solidFill>
                <a:srgbClr val="E1531F"/>
              </a:solidFill>
              <a:latin typeface="Calibri"/>
              <a:ea typeface="Calibri"/>
              <a:cs typeface="Calibri"/>
              <a:sym typeface="Calibri"/>
            </a:endParaRPr>
          </a:p>
        </p:txBody>
      </p:sp>
      <p:sp>
        <p:nvSpPr>
          <p:cNvPr id="353" name="Google Shape;353;p81"/>
          <p:cNvSpPr/>
          <p:nvPr/>
        </p:nvSpPr>
        <p:spPr>
          <a:xfrm>
            <a:off x="6731239" y="2759034"/>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1" i="0" u="none" strike="noStrike" cap="none">
              <a:solidFill>
                <a:srgbClr val="E1531F"/>
              </a:solidFill>
              <a:latin typeface="Calibri"/>
              <a:ea typeface="Calibri"/>
              <a:cs typeface="Calibri"/>
              <a:sym typeface="Calibri"/>
            </a:endParaRPr>
          </a:p>
        </p:txBody>
      </p:sp>
      <p:sp>
        <p:nvSpPr>
          <p:cNvPr id="354" name="Google Shape;354;p81"/>
          <p:cNvSpPr/>
          <p:nvPr/>
        </p:nvSpPr>
        <p:spPr>
          <a:xfrm>
            <a:off x="7451239" y="2759034"/>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355" name="Google Shape;355;p81"/>
          <p:cNvSpPr/>
          <p:nvPr/>
        </p:nvSpPr>
        <p:spPr>
          <a:xfrm>
            <a:off x="11286067" y="2759034"/>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356" name="Google Shape;356;p81"/>
          <p:cNvSpPr/>
          <p:nvPr/>
        </p:nvSpPr>
        <p:spPr>
          <a:xfrm>
            <a:off x="88549" y="2742003"/>
            <a:ext cx="24696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57" name="Google Shape;357;p81"/>
          <p:cNvSpPr txBox="1"/>
          <p:nvPr/>
        </p:nvSpPr>
        <p:spPr>
          <a:xfrm>
            <a:off x="-39350" y="2804600"/>
            <a:ext cx="23316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000" b="0" i="0" u="none" strike="noStrike" cap="none">
                <a:solidFill>
                  <a:srgbClr val="7F7F7F"/>
                </a:solidFill>
                <a:latin typeface="Calibri"/>
                <a:ea typeface="Calibri"/>
                <a:cs typeface="Calibri"/>
                <a:sym typeface="Calibri"/>
              </a:rPr>
              <a:t>Reembolso em consultas médicas de urgência e emergência em P.S</a:t>
            </a:r>
            <a:endParaRPr sz="1300" b="0" i="0" u="none" strike="noStrike" cap="none">
              <a:solidFill>
                <a:srgbClr val="000000"/>
              </a:solidFill>
              <a:latin typeface="Calibri"/>
              <a:ea typeface="Calibri"/>
              <a:cs typeface="Calibri"/>
              <a:sym typeface="Calibri"/>
            </a:endParaRPr>
          </a:p>
        </p:txBody>
      </p:sp>
      <p:pic>
        <p:nvPicPr>
          <p:cNvPr id="358" name="Google Shape;358;p81"/>
          <p:cNvPicPr preferRelativeResize="0"/>
          <p:nvPr/>
        </p:nvPicPr>
        <p:blipFill rotWithShape="1">
          <a:blip r:embed="rId6">
            <a:alphaModFix/>
          </a:blip>
          <a:srcRect/>
          <a:stretch/>
        </p:blipFill>
        <p:spPr>
          <a:xfrm>
            <a:off x="1819484" y="2880945"/>
            <a:ext cx="653400" cy="540000"/>
          </a:xfrm>
          <a:prstGeom prst="rect">
            <a:avLst/>
          </a:prstGeom>
          <a:noFill/>
          <a:ln>
            <a:noFill/>
          </a:ln>
        </p:spPr>
      </p:pic>
      <p:sp>
        <p:nvSpPr>
          <p:cNvPr id="359" name="Google Shape;359;p81"/>
          <p:cNvSpPr/>
          <p:nvPr/>
        </p:nvSpPr>
        <p:spPr>
          <a:xfrm>
            <a:off x="5229457" y="5130400"/>
            <a:ext cx="126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E1531F"/>
                </a:solidFill>
                <a:latin typeface="Calibri"/>
                <a:ea typeface="Calibri"/>
                <a:cs typeface="Calibri"/>
                <a:sym typeface="Calibri"/>
              </a:rPr>
              <a:t> </a:t>
            </a:r>
            <a:r>
              <a:rPr lang="pt-BR" sz="1400" b="0" i="0" u="none" strike="noStrike" cap="none">
                <a:solidFill>
                  <a:srgbClr val="E1531F"/>
                </a:solidFill>
                <a:latin typeface="Calibri"/>
                <a:ea typeface="Calibri"/>
                <a:cs typeface="Calibri"/>
                <a:sym typeface="Calibri"/>
              </a:rPr>
              <a:t>–</a:t>
            </a:r>
            <a:endParaRPr sz="1400" b="1" i="0" u="none" strike="noStrike" cap="none">
              <a:solidFill>
                <a:srgbClr val="E1531F"/>
              </a:solidFill>
              <a:latin typeface="Calibri"/>
              <a:ea typeface="Calibri"/>
              <a:cs typeface="Calibri"/>
              <a:sym typeface="Calibri"/>
            </a:endParaRPr>
          </a:p>
        </p:txBody>
      </p:sp>
      <p:sp>
        <p:nvSpPr>
          <p:cNvPr id="360" name="Google Shape;360;p81"/>
          <p:cNvSpPr/>
          <p:nvPr/>
        </p:nvSpPr>
        <p:spPr>
          <a:xfrm>
            <a:off x="6731239" y="5130409"/>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1" i="0" u="none" strike="noStrike" cap="none">
              <a:solidFill>
                <a:srgbClr val="E1531F"/>
              </a:solidFill>
              <a:latin typeface="Calibri"/>
              <a:ea typeface="Calibri"/>
              <a:cs typeface="Calibri"/>
              <a:sym typeface="Calibri"/>
            </a:endParaRPr>
          </a:p>
        </p:txBody>
      </p:sp>
      <p:sp>
        <p:nvSpPr>
          <p:cNvPr id="361" name="Google Shape;361;p81"/>
          <p:cNvSpPr/>
          <p:nvPr/>
        </p:nvSpPr>
        <p:spPr>
          <a:xfrm>
            <a:off x="7451239" y="5130409"/>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362" name="Google Shape;362;p81"/>
          <p:cNvSpPr/>
          <p:nvPr/>
        </p:nvSpPr>
        <p:spPr>
          <a:xfrm>
            <a:off x="6693205" y="5112443"/>
            <a:ext cx="14724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3" name="Google Shape;363;p81"/>
          <p:cNvSpPr/>
          <p:nvPr/>
        </p:nvSpPr>
        <p:spPr>
          <a:xfrm>
            <a:off x="3919769" y="5114708"/>
            <a:ext cx="126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4" name="Google Shape;364;p81"/>
          <p:cNvSpPr txBox="1"/>
          <p:nvPr/>
        </p:nvSpPr>
        <p:spPr>
          <a:xfrm>
            <a:off x="55898" y="5237421"/>
            <a:ext cx="20871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100" b="0" i="0" u="none" strike="noStrike" cap="none">
                <a:solidFill>
                  <a:srgbClr val="7F7F7F"/>
                </a:solidFill>
                <a:latin typeface="Calibri"/>
                <a:ea typeface="Calibri"/>
                <a:cs typeface="Calibri"/>
                <a:sym typeface="Calibri"/>
              </a:rPr>
              <a:t>Exames e demais procedimentos </a:t>
            </a:r>
            <a:endParaRPr sz="1400" b="0" i="0" u="none" strike="noStrike" cap="none">
              <a:solidFill>
                <a:srgbClr val="000000"/>
              </a:solidFill>
              <a:latin typeface="Calibri"/>
              <a:ea typeface="Calibri"/>
              <a:cs typeface="Calibri"/>
              <a:sym typeface="Calibri"/>
            </a:endParaRPr>
          </a:p>
        </p:txBody>
      </p:sp>
      <p:pic>
        <p:nvPicPr>
          <p:cNvPr id="365" name="Google Shape;365;p81"/>
          <p:cNvPicPr preferRelativeResize="0"/>
          <p:nvPr/>
        </p:nvPicPr>
        <p:blipFill rotWithShape="1">
          <a:blip r:embed="rId6">
            <a:alphaModFix/>
          </a:blip>
          <a:srcRect/>
          <a:stretch/>
        </p:blipFill>
        <p:spPr>
          <a:xfrm>
            <a:off x="1819484" y="5230762"/>
            <a:ext cx="653400" cy="540000"/>
          </a:xfrm>
          <a:prstGeom prst="rect">
            <a:avLst/>
          </a:prstGeom>
          <a:noFill/>
          <a:ln>
            <a:noFill/>
          </a:ln>
        </p:spPr>
      </p:pic>
      <p:sp>
        <p:nvSpPr>
          <p:cNvPr id="366" name="Google Shape;366;p81"/>
          <p:cNvSpPr/>
          <p:nvPr/>
        </p:nvSpPr>
        <p:spPr>
          <a:xfrm>
            <a:off x="101612" y="5112375"/>
            <a:ext cx="24696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67" name="Google Shape;367;p81"/>
          <p:cNvSpPr/>
          <p:nvPr/>
        </p:nvSpPr>
        <p:spPr>
          <a:xfrm>
            <a:off x="4067367" y="5130409"/>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368" name="Google Shape;368;p81"/>
          <p:cNvSpPr/>
          <p:nvPr/>
        </p:nvSpPr>
        <p:spPr>
          <a:xfrm>
            <a:off x="4685845" y="5130409"/>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700" b="0" i="0" u="none" strike="noStrike" cap="none">
              <a:solidFill>
                <a:srgbClr val="E1531F"/>
              </a:solidFill>
              <a:latin typeface="Calibri"/>
              <a:ea typeface="Calibri"/>
              <a:cs typeface="Calibri"/>
              <a:sym typeface="Calibri"/>
            </a:endParaRPr>
          </a:p>
        </p:txBody>
      </p:sp>
      <p:sp>
        <p:nvSpPr>
          <p:cNvPr id="369" name="Google Shape;369;p81"/>
          <p:cNvSpPr/>
          <p:nvPr/>
        </p:nvSpPr>
        <p:spPr>
          <a:xfrm>
            <a:off x="4067367" y="3351954"/>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370" name="Google Shape;370;p81"/>
          <p:cNvSpPr/>
          <p:nvPr/>
        </p:nvSpPr>
        <p:spPr>
          <a:xfrm>
            <a:off x="4685845" y="3351954"/>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700" b="0" i="0" u="none" strike="noStrike" cap="none">
              <a:solidFill>
                <a:srgbClr val="E1531F"/>
              </a:solidFill>
              <a:latin typeface="Calibri"/>
              <a:ea typeface="Calibri"/>
              <a:cs typeface="Calibri"/>
              <a:sym typeface="Calibri"/>
            </a:endParaRPr>
          </a:p>
        </p:txBody>
      </p:sp>
      <p:sp>
        <p:nvSpPr>
          <p:cNvPr id="371" name="Google Shape;371;p81"/>
          <p:cNvSpPr/>
          <p:nvPr/>
        </p:nvSpPr>
        <p:spPr>
          <a:xfrm>
            <a:off x="5219934" y="3351950"/>
            <a:ext cx="144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E1531F"/>
                </a:solidFill>
                <a:latin typeface="Calibri"/>
                <a:ea typeface="Calibri"/>
                <a:cs typeface="Calibri"/>
                <a:sym typeface="Calibri"/>
              </a:rPr>
              <a:t> </a:t>
            </a:r>
            <a:r>
              <a:rPr lang="pt-BR" sz="1400" b="0" i="0" u="none" strike="noStrike" cap="none">
                <a:solidFill>
                  <a:srgbClr val="E1531F"/>
                </a:solidFill>
                <a:latin typeface="Calibri"/>
                <a:ea typeface="Calibri"/>
                <a:cs typeface="Calibri"/>
                <a:sym typeface="Calibri"/>
              </a:rPr>
              <a:t>✓</a:t>
            </a:r>
            <a:endParaRPr sz="1400" b="1" i="0" u="none" strike="noStrike" cap="none">
              <a:solidFill>
                <a:srgbClr val="E1531F"/>
              </a:solidFill>
              <a:latin typeface="Calibri"/>
              <a:ea typeface="Calibri"/>
              <a:cs typeface="Calibri"/>
              <a:sym typeface="Calibri"/>
            </a:endParaRPr>
          </a:p>
        </p:txBody>
      </p:sp>
      <p:sp>
        <p:nvSpPr>
          <p:cNvPr id="372" name="Google Shape;372;p81"/>
          <p:cNvSpPr/>
          <p:nvPr/>
        </p:nvSpPr>
        <p:spPr>
          <a:xfrm>
            <a:off x="6721714" y="3351954"/>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1" i="0" u="none" strike="noStrike" cap="none">
              <a:solidFill>
                <a:srgbClr val="E1531F"/>
              </a:solidFill>
              <a:latin typeface="Calibri"/>
              <a:ea typeface="Calibri"/>
              <a:cs typeface="Calibri"/>
              <a:sym typeface="Calibri"/>
            </a:endParaRPr>
          </a:p>
        </p:txBody>
      </p:sp>
      <p:sp>
        <p:nvSpPr>
          <p:cNvPr id="373" name="Google Shape;373;p81"/>
          <p:cNvSpPr/>
          <p:nvPr/>
        </p:nvSpPr>
        <p:spPr>
          <a:xfrm>
            <a:off x="7441714" y="3351954"/>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374" name="Google Shape;374;p81"/>
          <p:cNvSpPr/>
          <p:nvPr/>
        </p:nvSpPr>
        <p:spPr>
          <a:xfrm>
            <a:off x="11286067" y="3351954"/>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375" name="Google Shape;375;p81"/>
          <p:cNvSpPr/>
          <p:nvPr/>
        </p:nvSpPr>
        <p:spPr>
          <a:xfrm>
            <a:off x="3921419" y="3343676"/>
            <a:ext cx="126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76" name="Google Shape;376;p81"/>
          <p:cNvSpPr txBox="1"/>
          <p:nvPr/>
        </p:nvSpPr>
        <p:spPr>
          <a:xfrm>
            <a:off x="36848" y="3395148"/>
            <a:ext cx="21729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100" b="0" i="0" u="none" strike="noStrike" cap="none">
                <a:solidFill>
                  <a:srgbClr val="7F7F7F"/>
                </a:solidFill>
                <a:latin typeface="Calibri"/>
                <a:ea typeface="Calibri"/>
                <a:cs typeface="Calibri"/>
                <a:sym typeface="Calibri"/>
              </a:rPr>
              <a:t>Reembolso em consultas médica eletiva</a:t>
            </a:r>
            <a:endParaRPr sz="1400" b="0" i="0" u="none" strike="noStrike" cap="none">
              <a:solidFill>
                <a:srgbClr val="000000"/>
              </a:solidFill>
              <a:latin typeface="Calibri"/>
              <a:ea typeface="Calibri"/>
              <a:cs typeface="Calibri"/>
              <a:sym typeface="Calibri"/>
            </a:endParaRPr>
          </a:p>
        </p:txBody>
      </p:sp>
      <p:sp>
        <p:nvSpPr>
          <p:cNvPr id="377" name="Google Shape;377;p81"/>
          <p:cNvSpPr/>
          <p:nvPr/>
        </p:nvSpPr>
        <p:spPr>
          <a:xfrm>
            <a:off x="88549" y="3332553"/>
            <a:ext cx="24696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pic>
        <p:nvPicPr>
          <p:cNvPr id="378" name="Google Shape;378;p81"/>
          <p:cNvPicPr preferRelativeResize="0"/>
          <p:nvPr/>
        </p:nvPicPr>
        <p:blipFill rotWithShape="1">
          <a:blip r:embed="rId6">
            <a:alphaModFix/>
          </a:blip>
          <a:srcRect/>
          <a:stretch/>
        </p:blipFill>
        <p:spPr>
          <a:xfrm>
            <a:off x="1821194" y="3457257"/>
            <a:ext cx="653400" cy="540000"/>
          </a:xfrm>
          <a:prstGeom prst="rect">
            <a:avLst/>
          </a:prstGeom>
          <a:noFill/>
          <a:ln>
            <a:noFill/>
          </a:ln>
        </p:spPr>
      </p:pic>
      <p:sp>
        <p:nvSpPr>
          <p:cNvPr id="379" name="Google Shape;379;p81"/>
          <p:cNvSpPr/>
          <p:nvPr/>
        </p:nvSpPr>
        <p:spPr>
          <a:xfrm>
            <a:off x="5235072" y="5723100"/>
            <a:ext cx="144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E1531F"/>
                </a:solidFill>
                <a:latin typeface="Calibri"/>
                <a:ea typeface="Calibri"/>
                <a:cs typeface="Calibri"/>
                <a:sym typeface="Calibri"/>
              </a:rPr>
              <a:t> </a:t>
            </a:r>
            <a:r>
              <a:rPr lang="pt-BR" sz="1400" b="0" i="0" u="none" strike="noStrike" cap="none">
                <a:solidFill>
                  <a:srgbClr val="E1531F"/>
                </a:solidFill>
                <a:latin typeface="Calibri"/>
                <a:ea typeface="Calibri"/>
                <a:cs typeface="Calibri"/>
                <a:sym typeface="Calibri"/>
              </a:rPr>
              <a:t>–</a:t>
            </a:r>
            <a:endParaRPr sz="1400" b="1" i="0" u="none" strike="noStrike" cap="none">
              <a:solidFill>
                <a:srgbClr val="E1531F"/>
              </a:solidFill>
              <a:latin typeface="Calibri"/>
              <a:ea typeface="Calibri"/>
              <a:cs typeface="Calibri"/>
              <a:sym typeface="Calibri"/>
            </a:endParaRPr>
          </a:p>
        </p:txBody>
      </p:sp>
      <p:sp>
        <p:nvSpPr>
          <p:cNvPr id="380" name="Google Shape;380;p81"/>
          <p:cNvSpPr/>
          <p:nvPr/>
        </p:nvSpPr>
        <p:spPr>
          <a:xfrm>
            <a:off x="6736876" y="5723088"/>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1" i="0" u="none" strike="noStrike" cap="none">
              <a:solidFill>
                <a:srgbClr val="E1531F"/>
              </a:solidFill>
              <a:latin typeface="Calibri"/>
              <a:ea typeface="Calibri"/>
              <a:cs typeface="Calibri"/>
              <a:sym typeface="Calibri"/>
            </a:endParaRPr>
          </a:p>
        </p:txBody>
      </p:sp>
      <p:sp>
        <p:nvSpPr>
          <p:cNvPr id="381" name="Google Shape;381;p81"/>
          <p:cNvSpPr/>
          <p:nvPr/>
        </p:nvSpPr>
        <p:spPr>
          <a:xfrm>
            <a:off x="7456876" y="5723088"/>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382" name="Google Shape;382;p81"/>
          <p:cNvSpPr/>
          <p:nvPr/>
        </p:nvSpPr>
        <p:spPr>
          <a:xfrm>
            <a:off x="6693205" y="5705054"/>
            <a:ext cx="14724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3" name="Google Shape;383;p81"/>
          <p:cNvSpPr/>
          <p:nvPr/>
        </p:nvSpPr>
        <p:spPr>
          <a:xfrm>
            <a:off x="9283072" y="4519833"/>
            <a:ext cx="1872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4" name="Google Shape;384;p81"/>
          <p:cNvSpPr/>
          <p:nvPr/>
        </p:nvSpPr>
        <p:spPr>
          <a:xfrm>
            <a:off x="9283072" y="3927223"/>
            <a:ext cx="1872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5" name="Google Shape;385;p81"/>
          <p:cNvSpPr/>
          <p:nvPr/>
        </p:nvSpPr>
        <p:spPr>
          <a:xfrm>
            <a:off x="9281422" y="3334613"/>
            <a:ext cx="1872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6" name="Google Shape;386;p81"/>
          <p:cNvSpPr/>
          <p:nvPr/>
        </p:nvSpPr>
        <p:spPr>
          <a:xfrm>
            <a:off x="9283072" y="2742003"/>
            <a:ext cx="1872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7" name="Google Shape;387;p81"/>
          <p:cNvSpPr/>
          <p:nvPr/>
        </p:nvSpPr>
        <p:spPr>
          <a:xfrm>
            <a:off x="9283072" y="2438354"/>
            <a:ext cx="1872000" cy="2592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8" name="Google Shape;388;p81"/>
          <p:cNvSpPr/>
          <p:nvPr/>
        </p:nvSpPr>
        <p:spPr>
          <a:xfrm>
            <a:off x="9283075" y="1876460"/>
            <a:ext cx="1872000" cy="540000"/>
          </a:xfrm>
          <a:prstGeom prst="roundRect">
            <a:avLst>
              <a:gd name="adj" fmla="val 16667"/>
            </a:avLst>
          </a:prstGeom>
          <a:solidFill>
            <a:srgbClr val="001E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0" i="0" u="none" strike="noStrike" cap="none">
                <a:solidFill>
                  <a:schemeClr val="lt1"/>
                </a:solidFill>
                <a:latin typeface="Calibri"/>
                <a:ea typeface="Calibri"/>
                <a:cs typeface="Calibri"/>
                <a:sym typeface="Calibri"/>
              </a:rPr>
              <a:t>Executivo</a:t>
            </a:r>
            <a:endParaRPr sz="1400" b="0" i="0" u="none" strike="noStrike" cap="none">
              <a:solidFill>
                <a:srgbClr val="000000"/>
              </a:solidFill>
              <a:latin typeface="Calibri"/>
              <a:ea typeface="Calibri"/>
              <a:cs typeface="Calibri"/>
              <a:sym typeface="Calibri"/>
            </a:endParaRPr>
          </a:p>
        </p:txBody>
      </p:sp>
      <p:sp>
        <p:nvSpPr>
          <p:cNvPr id="389" name="Google Shape;389;p81"/>
          <p:cNvSpPr/>
          <p:nvPr/>
        </p:nvSpPr>
        <p:spPr>
          <a:xfrm>
            <a:off x="9284391" y="2439189"/>
            <a:ext cx="468000" cy="25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pt-BR" sz="1050" b="1" i="0" u="none" strike="noStrike" cap="none">
                <a:solidFill>
                  <a:srgbClr val="E1531F"/>
                </a:solidFill>
                <a:latin typeface="Calibri"/>
                <a:ea typeface="Calibri"/>
                <a:cs typeface="Calibri"/>
                <a:sym typeface="Calibri"/>
              </a:rPr>
              <a:t>R1</a:t>
            </a:r>
            <a:endParaRPr sz="1400" b="0" i="0" u="none" strike="noStrike" cap="none">
              <a:solidFill>
                <a:srgbClr val="000000"/>
              </a:solidFill>
              <a:latin typeface="Calibri"/>
              <a:ea typeface="Calibri"/>
              <a:cs typeface="Calibri"/>
              <a:sym typeface="Calibri"/>
            </a:endParaRPr>
          </a:p>
        </p:txBody>
      </p:sp>
      <p:sp>
        <p:nvSpPr>
          <p:cNvPr id="390" name="Google Shape;390;p81"/>
          <p:cNvSpPr/>
          <p:nvPr/>
        </p:nvSpPr>
        <p:spPr>
          <a:xfrm>
            <a:off x="9980579" y="2439189"/>
            <a:ext cx="468000" cy="25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pt-BR" sz="1050" b="1" i="0" u="none" strike="noStrike" cap="none">
                <a:solidFill>
                  <a:srgbClr val="E1531F"/>
                </a:solidFill>
                <a:latin typeface="Calibri"/>
                <a:ea typeface="Calibri"/>
                <a:cs typeface="Calibri"/>
                <a:sym typeface="Calibri"/>
              </a:rPr>
              <a:t>R2</a:t>
            </a:r>
            <a:endParaRPr sz="1400" b="0" i="0" u="none" strike="noStrike" cap="none">
              <a:solidFill>
                <a:srgbClr val="000000"/>
              </a:solidFill>
              <a:latin typeface="Calibri"/>
              <a:ea typeface="Calibri"/>
              <a:cs typeface="Calibri"/>
              <a:sym typeface="Calibri"/>
            </a:endParaRPr>
          </a:p>
        </p:txBody>
      </p:sp>
      <p:sp>
        <p:nvSpPr>
          <p:cNvPr id="391" name="Google Shape;391;p81"/>
          <p:cNvSpPr/>
          <p:nvPr/>
        </p:nvSpPr>
        <p:spPr>
          <a:xfrm>
            <a:off x="10676766" y="2439189"/>
            <a:ext cx="468000" cy="25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pt-BR" sz="1050" b="1" i="0" u="none" strike="noStrike" cap="none">
                <a:solidFill>
                  <a:srgbClr val="E1531F"/>
                </a:solidFill>
                <a:latin typeface="Calibri"/>
                <a:ea typeface="Calibri"/>
                <a:cs typeface="Calibri"/>
                <a:sym typeface="Calibri"/>
              </a:rPr>
              <a:t>R3</a:t>
            </a:r>
            <a:endParaRPr sz="1400" b="0" i="0" u="none" strike="noStrike" cap="none">
              <a:solidFill>
                <a:srgbClr val="000000"/>
              </a:solidFill>
              <a:latin typeface="Calibri"/>
              <a:ea typeface="Calibri"/>
              <a:cs typeface="Calibri"/>
              <a:sym typeface="Calibri"/>
            </a:endParaRPr>
          </a:p>
        </p:txBody>
      </p:sp>
      <p:sp>
        <p:nvSpPr>
          <p:cNvPr id="392" name="Google Shape;392;p81"/>
          <p:cNvSpPr/>
          <p:nvPr/>
        </p:nvSpPr>
        <p:spPr>
          <a:xfrm>
            <a:off x="9332016" y="3948820"/>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393" name="Google Shape;393;p81"/>
          <p:cNvSpPr/>
          <p:nvPr/>
        </p:nvSpPr>
        <p:spPr>
          <a:xfrm>
            <a:off x="9994866" y="3948820"/>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394" name="Google Shape;394;p81"/>
          <p:cNvSpPr/>
          <p:nvPr/>
        </p:nvSpPr>
        <p:spPr>
          <a:xfrm>
            <a:off x="10714866" y="3948820"/>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395" name="Google Shape;395;p81"/>
          <p:cNvSpPr/>
          <p:nvPr/>
        </p:nvSpPr>
        <p:spPr>
          <a:xfrm>
            <a:off x="9330306" y="2759034"/>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396" name="Google Shape;396;p81"/>
          <p:cNvSpPr/>
          <p:nvPr/>
        </p:nvSpPr>
        <p:spPr>
          <a:xfrm>
            <a:off x="9993156" y="2759034"/>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397" name="Google Shape;397;p81"/>
          <p:cNvSpPr/>
          <p:nvPr/>
        </p:nvSpPr>
        <p:spPr>
          <a:xfrm>
            <a:off x="10713156" y="2759034"/>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398" name="Google Shape;398;p81"/>
          <p:cNvSpPr/>
          <p:nvPr/>
        </p:nvSpPr>
        <p:spPr>
          <a:xfrm>
            <a:off x="9330306" y="5130409"/>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399" name="Google Shape;399;p81"/>
          <p:cNvSpPr/>
          <p:nvPr/>
        </p:nvSpPr>
        <p:spPr>
          <a:xfrm>
            <a:off x="9993156" y="5130409"/>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400" name="Google Shape;400;p81"/>
          <p:cNvSpPr/>
          <p:nvPr/>
        </p:nvSpPr>
        <p:spPr>
          <a:xfrm>
            <a:off x="10713156" y="5130409"/>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401" name="Google Shape;401;p81"/>
          <p:cNvSpPr/>
          <p:nvPr/>
        </p:nvSpPr>
        <p:spPr>
          <a:xfrm>
            <a:off x="9283072" y="5112443"/>
            <a:ext cx="1872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02" name="Google Shape;402;p81"/>
          <p:cNvSpPr/>
          <p:nvPr/>
        </p:nvSpPr>
        <p:spPr>
          <a:xfrm>
            <a:off x="9310507" y="3351954"/>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403" name="Google Shape;403;p81"/>
          <p:cNvSpPr/>
          <p:nvPr/>
        </p:nvSpPr>
        <p:spPr>
          <a:xfrm>
            <a:off x="9973357" y="3351954"/>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404" name="Google Shape;404;p81"/>
          <p:cNvSpPr/>
          <p:nvPr/>
        </p:nvSpPr>
        <p:spPr>
          <a:xfrm>
            <a:off x="10693357" y="3351954"/>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405" name="Google Shape;405;p81"/>
          <p:cNvSpPr/>
          <p:nvPr/>
        </p:nvSpPr>
        <p:spPr>
          <a:xfrm>
            <a:off x="9335943" y="5723088"/>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406" name="Google Shape;406;p81"/>
          <p:cNvSpPr/>
          <p:nvPr/>
        </p:nvSpPr>
        <p:spPr>
          <a:xfrm>
            <a:off x="9998793" y="5723088"/>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407" name="Google Shape;407;p81"/>
          <p:cNvSpPr/>
          <p:nvPr/>
        </p:nvSpPr>
        <p:spPr>
          <a:xfrm>
            <a:off x="10718793" y="5723088"/>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408" name="Google Shape;408;p81"/>
          <p:cNvSpPr/>
          <p:nvPr/>
        </p:nvSpPr>
        <p:spPr>
          <a:xfrm>
            <a:off x="9283072" y="5705054"/>
            <a:ext cx="1872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09" name="Google Shape;409;p81"/>
          <p:cNvSpPr/>
          <p:nvPr/>
        </p:nvSpPr>
        <p:spPr>
          <a:xfrm>
            <a:off x="3919769" y="5705054"/>
            <a:ext cx="126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10" name="Google Shape;410;p81"/>
          <p:cNvSpPr txBox="1"/>
          <p:nvPr/>
        </p:nvSpPr>
        <p:spPr>
          <a:xfrm>
            <a:off x="61535" y="5830100"/>
            <a:ext cx="20871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100" b="0" i="0" u="none" strike="noStrike" cap="none">
                <a:solidFill>
                  <a:srgbClr val="7F7F7F"/>
                </a:solidFill>
                <a:latin typeface="Calibri"/>
                <a:ea typeface="Calibri"/>
                <a:cs typeface="Calibri"/>
                <a:sym typeface="Calibri"/>
              </a:rPr>
              <a:t>Diárias</a:t>
            </a:r>
            <a:endParaRPr sz="1400" b="0" i="0" u="none" strike="noStrike" cap="none">
              <a:solidFill>
                <a:srgbClr val="000000"/>
              </a:solidFill>
              <a:latin typeface="Calibri"/>
              <a:ea typeface="Calibri"/>
              <a:cs typeface="Calibri"/>
              <a:sym typeface="Calibri"/>
            </a:endParaRPr>
          </a:p>
        </p:txBody>
      </p:sp>
      <p:pic>
        <p:nvPicPr>
          <p:cNvPr id="411" name="Google Shape;411;p81"/>
          <p:cNvPicPr preferRelativeResize="0"/>
          <p:nvPr/>
        </p:nvPicPr>
        <p:blipFill rotWithShape="1">
          <a:blip r:embed="rId6">
            <a:alphaModFix/>
          </a:blip>
          <a:srcRect/>
          <a:stretch/>
        </p:blipFill>
        <p:spPr>
          <a:xfrm>
            <a:off x="1825121" y="5823441"/>
            <a:ext cx="653400" cy="540000"/>
          </a:xfrm>
          <a:prstGeom prst="rect">
            <a:avLst/>
          </a:prstGeom>
          <a:noFill/>
          <a:ln>
            <a:noFill/>
          </a:ln>
        </p:spPr>
      </p:pic>
      <p:sp>
        <p:nvSpPr>
          <p:cNvPr id="412" name="Google Shape;412;p81"/>
          <p:cNvSpPr/>
          <p:nvPr/>
        </p:nvSpPr>
        <p:spPr>
          <a:xfrm>
            <a:off x="107249" y="5705054"/>
            <a:ext cx="24696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413" name="Google Shape;413;p81"/>
          <p:cNvSpPr/>
          <p:nvPr/>
        </p:nvSpPr>
        <p:spPr>
          <a:xfrm>
            <a:off x="4067367" y="5723088"/>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414" name="Google Shape;414;p81"/>
          <p:cNvSpPr/>
          <p:nvPr/>
        </p:nvSpPr>
        <p:spPr>
          <a:xfrm>
            <a:off x="4685845" y="5723088"/>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700" b="0" i="0" u="none" strike="noStrike" cap="none">
              <a:solidFill>
                <a:srgbClr val="E1531F"/>
              </a:solidFill>
              <a:latin typeface="Calibri"/>
              <a:ea typeface="Calibri"/>
              <a:cs typeface="Calibri"/>
              <a:sym typeface="Calibri"/>
            </a:endParaRPr>
          </a:p>
        </p:txBody>
      </p:sp>
      <p:sp>
        <p:nvSpPr>
          <p:cNvPr id="415" name="Google Shape;415;p81"/>
          <p:cNvSpPr/>
          <p:nvPr/>
        </p:nvSpPr>
        <p:spPr>
          <a:xfrm>
            <a:off x="8202354" y="5705054"/>
            <a:ext cx="1044000" cy="540000"/>
          </a:xfrm>
          <a:prstGeom prst="roundRect">
            <a:avLst>
              <a:gd name="adj" fmla="val 16667"/>
            </a:avLst>
          </a:prstGeom>
          <a:solidFill>
            <a:schemeClr val="lt1"/>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16" name="Google Shape;416;p81"/>
          <p:cNvSpPr/>
          <p:nvPr/>
        </p:nvSpPr>
        <p:spPr>
          <a:xfrm>
            <a:off x="8202354" y="5112443"/>
            <a:ext cx="1044000" cy="540000"/>
          </a:xfrm>
          <a:prstGeom prst="roundRect">
            <a:avLst>
              <a:gd name="adj" fmla="val 16667"/>
            </a:avLst>
          </a:prstGeom>
          <a:solidFill>
            <a:schemeClr val="lt1"/>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17" name="Google Shape;417;p81"/>
          <p:cNvSpPr/>
          <p:nvPr/>
        </p:nvSpPr>
        <p:spPr>
          <a:xfrm>
            <a:off x="8202354" y="4519833"/>
            <a:ext cx="1044000" cy="540000"/>
          </a:xfrm>
          <a:prstGeom prst="roundRect">
            <a:avLst>
              <a:gd name="adj" fmla="val 16667"/>
            </a:avLst>
          </a:prstGeom>
          <a:solidFill>
            <a:schemeClr val="lt1"/>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18" name="Google Shape;418;p81"/>
          <p:cNvSpPr/>
          <p:nvPr/>
        </p:nvSpPr>
        <p:spPr>
          <a:xfrm>
            <a:off x="8202354" y="3927223"/>
            <a:ext cx="1044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19" name="Google Shape;419;p81"/>
          <p:cNvSpPr/>
          <p:nvPr/>
        </p:nvSpPr>
        <p:spPr>
          <a:xfrm>
            <a:off x="8199054" y="3334613"/>
            <a:ext cx="1044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20" name="Google Shape;420;p81"/>
          <p:cNvSpPr/>
          <p:nvPr/>
        </p:nvSpPr>
        <p:spPr>
          <a:xfrm>
            <a:off x="8202354" y="2742003"/>
            <a:ext cx="1044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21" name="Google Shape;421;p81"/>
          <p:cNvSpPr/>
          <p:nvPr/>
        </p:nvSpPr>
        <p:spPr>
          <a:xfrm>
            <a:off x="8202350" y="1876461"/>
            <a:ext cx="1044000" cy="540000"/>
          </a:xfrm>
          <a:prstGeom prst="roundRect">
            <a:avLst>
              <a:gd name="adj" fmla="val 16667"/>
            </a:avLst>
          </a:prstGeom>
          <a:solidFill>
            <a:srgbClr val="001E6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pt-BR" sz="1100" b="0" i="0" u="none" strike="noStrike" cap="none">
                <a:solidFill>
                  <a:schemeClr val="lt1"/>
                </a:solidFill>
                <a:latin typeface="Calibri"/>
                <a:ea typeface="Calibri"/>
                <a:cs typeface="Calibri"/>
                <a:sym typeface="Calibri"/>
              </a:rPr>
              <a:t>Especial Mais</a:t>
            </a:r>
            <a:endParaRPr sz="1300" b="0" i="0" u="none" strike="noStrike" cap="none">
              <a:solidFill>
                <a:srgbClr val="000000"/>
              </a:solidFill>
              <a:latin typeface="Calibri"/>
              <a:ea typeface="Calibri"/>
              <a:cs typeface="Calibri"/>
              <a:sym typeface="Calibri"/>
            </a:endParaRPr>
          </a:p>
        </p:txBody>
      </p:sp>
      <p:sp>
        <p:nvSpPr>
          <p:cNvPr id="422" name="Google Shape;422;p81"/>
          <p:cNvSpPr/>
          <p:nvPr/>
        </p:nvSpPr>
        <p:spPr>
          <a:xfrm>
            <a:off x="8545947" y="3948820"/>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423" name="Google Shape;423;p81"/>
          <p:cNvSpPr/>
          <p:nvPr/>
        </p:nvSpPr>
        <p:spPr>
          <a:xfrm>
            <a:off x="8545947" y="2759034"/>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424" name="Google Shape;424;p81"/>
          <p:cNvSpPr/>
          <p:nvPr/>
        </p:nvSpPr>
        <p:spPr>
          <a:xfrm>
            <a:off x="8545947" y="3351954"/>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425" name="Google Shape;425;p81"/>
          <p:cNvSpPr/>
          <p:nvPr/>
        </p:nvSpPr>
        <p:spPr>
          <a:xfrm>
            <a:off x="8202354" y="2438354"/>
            <a:ext cx="1044000" cy="2592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26" name="Google Shape;426;p81"/>
          <p:cNvSpPr/>
          <p:nvPr/>
        </p:nvSpPr>
        <p:spPr>
          <a:xfrm>
            <a:off x="11191792" y="2438354"/>
            <a:ext cx="900000" cy="2592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27" name="Google Shape;427;p81"/>
          <p:cNvSpPr/>
          <p:nvPr/>
        </p:nvSpPr>
        <p:spPr>
          <a:xfrm>
            <a:off x="8545947" y="4536217"/>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428" name="Google Shape;428;p81"/>
          <p:cNvSpPr/>
          <p:nvPr/>
        </p:nvSpPr>
        <p:spPr>
          <a:xfrm>
            <a:off x="8545947" y="5130409"/>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429" name="Google Shape;429;p81"/>
          <p:cNvSpPr/>
          <p:nvPr/>
        </p:nvSpPr>
        <p:spPr>
          <a:xfrm>
            <a:off x="8545947" y="5723088"/>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430" name="Google Shape;430;p81"/>
          <p:cNvSpPr/>
          <p:nvPr/>
        </p:nvSpPr>
        <p:spPr>
          <a:xfrm>
            <a:off x="2623051" y="2742003"/>
            <a:ext cx="1260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31" name="Google Shape;431;p81"/>
          <p:cNvSpPr/>
          <p:nvPr/>
        </p:nvSpPr>
        <p:spPr>
          <a:xfrm>
            <a:off x="2623050" y="1876461"/>
            <a:ext cx="1260000" cy="540000"/>
          </a:xfrm>
          <a:prstGeom prst="roundRect">
            <a:avLst>
              <a:gd name="adj" fmla="val 16667"/>
            </a:avLst>
          </a:prstGeom>
          <a:solidFill>
            <a:srgbClr val="001E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0" i="0" u="none" strike="noStrike" cap="none">
                <a:solidFill>
                  <a:schemeClr val="lt1"/>
                </a:solidFill>
                <a:latin typeface="Calibri"/>
                <a:ea typeface="Calibri"/>
                <a:cs typeface="Calibri"/>
                <a:sym typeface="Calibri"/>
              </a:rPr>
              <a:t>Direto Nacional</a:t>
            </a:r>
            <a:endParaRPr sz="1400" b="0" i="0" u="none" strike="noStrike" cap="none">
              <a:solidFill>
                <a:srgbClr val="000000"/>
              </a:solidFill>
              <a:latin typeface="Calibri"/>
              <a:ea typeface="Calibri"/>
              <a:cs typeface="Calibri"/>
              <a:sym typeface="Calibri"/>
            </a:endParaRPr>
          </a:p>
        </p:txBody>
      </p:sp>
      <p:sp>
        <p:nvSpPr>
          <p:cNvPr id="432" name="Google Shape;432;p81"/>
          <p:cNvSpPr/>
          <p:nvPr/>
        </p:nvSpPr>
        <p:spPr>
          <a:xfrm>
            <a:off x="2726442" y="2458239"/>
            <a:ext cx="468000" cy="25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pt-BR" sz="1050" b="1" i="0" u="none" strike="noStrike" cap="none">
                <a:solidFill>
                  <a:srgbClr val="E1531F"/>
                </a:solidFill>
                <a:latin typeface="Calibri"/>
                <a:ea typeface="Calibri"/>
                <a:cs typeface="Calibri"/>
                <a:sym typeface="Calibri"/>
              </a:rPr>
              <a:t>Enf.</a:t>
            </a:r>
            <a:endParaRPr sz="1400" b="0" i="0" u="none" strike="noStrike" cap="none">
              <a:solidFill>
                <a:srgbClr val="000000"/>
              </a:solidFill>
              <a:latin typeface="Calibri"/>
              <a:ea typeface="Calibri"/>
              <a:cs typeface="Calibri"/>
              <a:sym typeface="Calibri"/>
            </a:endParaRPr>
          </a:p>
        </p:txBody>
      </p:sp>
      <p:sp>
        <p:nvSpPr>
          <p:cNvPr id="433" name="Google Shape;433;p81"/>
          <p:cNvSpPr/>
          <p:nvPr/>
        </p:nvSpPr>
        <p:spPr>
          <a:xfrm>
            <a:off x="3344920" y="2458239"/>
            <a:ext cx="468000" cy="25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pt-BR" sz="1050" b="1" i="0" u="none" strike="noStrike" cap="none">
                <a:solidFill>
                  <a:srgbClr val="E1531F"/>
                </a:solidFill>
                <a:latin typeface="Calibri"/>
                <a:ea typeface="Calibri"/>
                <a:cs typeface="Calibri"/>
                <a:sym typeface="Calibri"/>
              </a:rPr>
              <a:t>Apt.</a:t>
            </a:r>
            <a:endParaRPr sz="1100" b="1" i="0" u="none" strike="noStrike" cap="none">
              <a:solidFill>
                <a:srgbClr val="E1531F"/>
              </a:solidFill>
              <a:latin typeface="Calibri"/>
              <a:ea typeface="Calibri"/>
              <a:cs typeface="Calibri"/>
              <a:sym typeface="Calibri"/>
            </a:endParaRPr>
          </a:p>
        </p:txBody>
      </p:sp>
      <p:sp>
        <p:nvSpPr>
          <p:cNvPr id="434" name="Google Shape;434;p81"/>
          <p:cNvSpPr/>
          <p:nvPr/>
        </p:nvSpPr>
        <p:spPr>
          <a:xfrm>
            <a:off x="2762442" y="3948820"/>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435" name="Google Shape;435;p81"/>
          <p:cNvSpPr/>
          <p:nvPr/>
        </p:nvSpPr>
        <p:spPr>
          <a:xfrm>
            <a:off x="3380920" y="3948820"/>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700" b="0" i="0" u="none" strike="noStrike" cap="none">
              <a:solidFill>
                <a:srgbClr val="E1531F"/>
              </a:solidFill>
              <a:latin typeface="Calibri"/>
              <a:ea typeface="Calibri"/>
              <a:cs typeface="Calibri"/>
              <a:sym typeface="Calibri"/>
            </a:endParaRPr>
          </a:p>
        </p:txBody>
      </p:sp>
      <p:sp>
        <p:nvSpPr>
          <p:cNvPr id="436" name="Google Shape;436;p81"/>
          <p:cNvSpPr/>
          <p:nvPr/>
        </p:nvSpPr>
        <p:spPr>
          <a:xfrm>
            <a:off x="2623051" y="2438354"/>
            <a:ext cx="1260000" cy="2592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37" name="Google Shape;437;p81"/>
          <p:cNvSpPr/>
          <p:nvPr/>
        </p:nvSpPr>
        <p:spPr>
          <a:xfrm>
            <a:off x="2623051" y="3927223"/>
            <a:ext cx="126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38" name="Google Shape;438;p81"/>
          <p:cNvSpPr/>
          <p:nvPr/>
        </p:nvSpPr>
        <p:spPr>
          <a:xfrm>
            <a:off x="2623051" y="4519833"/>
            <a:ext cx="126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39" name="Google Shape;439;p81"/>
          <p:cNvSpPr/>
          <p:nvPr/>
        </p:nvSpPr>
        <p:spPr>
          <a:xfrm>
            <a:off x="2762442" y="4536217"/>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440" name="Google Shape;440;p81"/>
          <p:cNvSpPr/>
          <p:nvPr/>
        </p:nvSpPr>
        <p:spPr>
          <a:xfrm>
            <a:off x="3380920" y="4536217"/>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700" b="0" i="0" u="none" strike="noStrike" cap="none">
              <a:solidFill>
                <a:srgbClr val="E1531F"/>
              </a:solidFill>
              <a:latin typeface="Calibri"/>
              <a:ea typeface="Calibri"/>
              <a:cs typeface="Calibri"/>
              <a:sym typeface="Calibri"/>
            </a:endParaRPr>
          </a:p>
        </p:txBody>
      </p:sp>
      <p:sp>
        <p:nvSpPr>
          <p:cNvPr id="441" name="Google Shape;441;p81"/>
          <p:cNvSpPr/>
          <p:nvPr/>
        </p:nvSpPr>
        <p:spPr>
          <a:xfrm>
            <a:off x="2762442" y="2759034"/>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442" name="Google Shape;442;p81"/>
          <p:cNvSpPr/>
          <p:nvPr/>
        </p:nvSpPr>
        <p:spPr>
          <a:xfrm>
            <a:off x="3380920" y="2759034"/>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700" b="0" i="0" u="none" strike="noStrike" cap="none">
              <a:solidFill>
                <a:srgbClr val="E1531F"/>
              </a:solidFill>
              <a:latin typeface="Calibri"/>
              <a:ea typeface="Calibri"/>
              <a:cs typeface="Calibri"/>
              <a:sym typeface="Calibri"/>
            </a:endParaRPr>
          </a:p>
        </p:txBody>
      </p:sp>
      <p:sp>
        <p:nvSpPr>
          <p:cNvPr id="443" name="Google Shape;443;p81"/>
          <p:cNvSpPr/>
          <p:nvPr/>
        </p:nvSpPr>
        <p:spPr>
          <a:xfrm>
            <a:off x="2623051" y="5112443"/>
            <a:ext cx="126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44" name="Google Shape;444;p81"/>
          <p:cNvSpPr/>
          <p:nvPr/>
        </p:nvSpPr>
        <p:spPr>
          <a:xfrm>
            <a:off x="2762442" y="5130409"/>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445" name="Google Shape;445;p81"/>
          <p:cNvSpPr/>
          <p:nvPr/>
        </p:nvSpPr>
        <p:spPr>
          <a:xfrm>
            <a:off x="3380920" y="5130409"/>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700" b="0" i="0" u="none" strike="noStrike" cap="none">
              <a:solidFill>
                <a:srgbClr val="E1531F"/>
              </a:solidFill>
              <a:latin typeface="Calibri"/>
              <a:ea typeface="Calibri"/>
              <a:cs typeface="Calibri"/>
              <a:sym typeface="Calibri"/>
            </a:endParaRPr>
          </a:p>
        </p:txBody>
      </p:sp>
      <p:sp>
        <p:nvSpPr>
          <p:cNvPr id="446" name="Google Shape;446;p81"/>
          <p:cNvSpPr/>
          <p:nvPr/>
        </p:nvSpPr>
        <p:spPr>
          <a:xfrm>
            <a:off x="2762442" y="3351954"/>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447" name="Google Shape;447;p81"/>
          <p:cNvSpPr/>
          <p:nvPr/>
        </p:nvSpPr>
        <p:spPr>
          <a:xfrm>
            <a:off x="3380920" y="3351954"/>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700" b="0" i="0" u="none" strike="noStrike" cap="none">
              <a:solidFill>
                <a:srgbClr val="E1531F"/>
              </a:solidFill>
              <a:latin typeface="Calibri"/>
              <a:ea typeface="Calibri"/>
              <a:cs typeface="Calibri"/>
              <a:sym typeface="Calibri"/>
            </a:endParaRPr>
          </a:p>
        </p:txBody>
      </p:sp>
      <p:sp>
        <p:nvSpPr>
          <p:cNvPr id="448" name="Google Shape;448;p81"/>
          <p:cNvSpPr/>
          <p:nvPr/>
        </p:nvSpPr>
        <p:spPr>
          <a:xfrm>
            <a:off x="2623051" y="3334613"/>
            <a:ext cx="126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49" name="Google Shape;449;p81"/>
          <p:cNvSpPr/>
          <p:nvPr/>
        </p:nvSpPr>
        <p:spPr>
          <a:xfrm>
            <a:off x="2623051" y="5705054"/>
            <a:ext cx="126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50" name="Google Shape;450;p81"/>
          <p:cNvSpPr/>
          <p:nvPr/>
        </p:nvSpPr>
        <p:spPr>
          <a:xfrm>
            <a:off x="2762442" y="5723088"/>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451" name="Google Shape;451;p81"/>
          <p:cNvSpPr/>
          <p:nvPr/>
        </p:nvSpPr>
        <p:spPr>
          <a:xfrm>
            <a:off x="3380920" y="5723088"/>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700" b="0" i="0" u="none" strike="noStrike" cap="none">
              <a:solidFill>
                <a:srgbClr val="E1531F"/>
              </a:solidFill>
              <a:latin typeface="Calibri"/>
              <a:ea typeface="Calibri"/>
              <a:cs typeface="Calibri"/>
              <a:sym typeface="Calibri"/>
            </a:endParaRPr>
          </a:p>
        </p:txBody>
      </p:sp>
      <p:sp>
        <p:nvSpPr>
          <p:cNvPr id="452" name="Google Shape;452;p81"/>
          <p:cNvSpPr/>
          <p:nvPr/>
        </p:nvSpPr>
        <p:spPr>
          <a:xfrm>
            <a:off x="9328596" y="4522528"/>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453" name="Google Shape;453;p81"/>
          <p:cNvSpPr/>
          <p:nvPr/>
        </p:nvSpPr>
        <p:spPr>
          <a:xfrm>
            <a:off x="9991446" y="4522528"/>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454" name="Google Shape;454;p81"/>
          <p:cNvSpPr/>
          <p:nvPr/>
        </p:nvSpPr>
        <p:spPr>
          <a:xfrm>
            <a:off x="10711446" y="4522528"/>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455" name="Google Shape;455;p81"/>
          <p:cNvSpPr/>
          <p:nvPr/>
        </p:nvSpPr>
        <p:spPr>
          <a:xfrm>
            <a:off x="11451183" y="5128699"/>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456" name="Google Shape;456;p81"/>
          <p:cNvSpPr/>
          <p:nvPr/>
        </p:nvSpPr>
        <p:spPr>
          <a:xfrm>
            <a:off x="11456820" y="5721378"/>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
        <p:nvSpPr>
          <p:cNvPr id="457" name="Google Shape;457;p81"/>
          <p:cNvSpPr/>
          <p:nvPr/>
        </p:nvSpPr>
        <p:spPr>
          <a:xfrm>
            <a:off x="11449473" y="4520818"/>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0" i="0" u="none" strike="noStrike" cap="none">
              <a:solidFill>
                <a:srgbClr val="E1531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2"/>
          <p:cNvSpPr/>
          <p:nvPr/>
        </p:nvSpPr>
        <p:spPr>
          <a:xfrm>
            <a:off x="5216487" y="2438354"/>
            <a:ext cx="1440000" cy="2592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63" name="Google Shape;463;p82"/>
          <p:cNvSpPr/>
          <p:nvPr/>
        </p:nvSpPr>
        <p:spPr>
          <a:xfrm>
            <a:off x="5216487" y="5112443"/>
            <a:ext cx="144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64" name="Google Shape;464;p82"/>
          <p:cNvSpPr/>
          <p:nvPr/>
        </p:nvSpPr>
        <p:spPr>
          <a:xfrm>
            <a:off x="5216487" y="4519833"/>
            <a:ext cx="144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65" name="Google Shape;465;p82"/>
          <p:cNvSpPr/>
          <p:nvPr/>
        </p:nvSpPr>
        <p:spPr>
          <a:xfrm>
            <a:off x="5216487" y="3927223"/>
            <a:ext cx="144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66" name="Google Shape;466;p82"/>
          <p:cNvSpPr/>
          <p:nvPr/>
        </p:nvSpPr>
        <p:spPr>
          <a:xfrm>
            <a:off x="0" y="0"/>
            <a:ext cx="12192000" cy="1558275"/>
          </a:xfrm>
          <a:prstGeom prst="rect">
            <a:avLst/>
          </a:prstGeom>
          <a:solidFill>
            <a:srgbClr val="00E1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467" name="Google Shape;467;p82"/>
          <p:cNvGrpSpPr/>
          <p:nvPr/>
        </p:nvGrpSpPr>
        <p:grpSpPr>
          <a:xfrm>
            <a:off x="99109" y="689137"/>
            <a:ext cx="578948" cy="180000"/>
            <a:chOff x="99109" y="689137"/>
            <a:chExt cx="578948" cy="180000"/>
          </a:xfrm>
        </p:grpSpPr>
        <p:pic>
          <p:nvPicPr>
            <p:cNvPr id="468" name="Google Shape;468;p82" descr="Forma, Círculo&#10;&#10;Descrição gerada automaticamente"/>
            <p:cNvPicPr preferRelativeResize="0"/>
            <p:nvPr/>
          </p:nvPicPr>
          <p:blipFill rotWithShape="1">
            <a:blip r:embed="rId3">
              <a:alphaModFix/>
            </a:blip>
            <a:srcRect/>
            <a:stretch/>
          </p:blipFill>
          <p:spPr>
            <a:xfrm>
              <a:off x="99109" y="711854"/>
              <a:ext cx="152823" cy="144000"/>
            </a:xfrm>
            <a:prstGeom prst="rect">
              <a:avLst/>
            </a:prstGeom>
            <a:noFill/>
            <a:ln>
              <a:noFill/>
            </a:ln>
          </p:spPr>
        </p:pic>
        <p:pic>
          <p:nvPicPr>
            <p:cNvPr id="469" name="Google Shape;469;p82" descr="Forma&#10;&#10;Descrição gerada automaticamente"/>
            <p:cNvPicPr preferRelativeResize="0"/>
            <p:nvPr/>
          </p:nvPicPr>
          <p:blipFill rotWithShape="1">
            <a:blip r:embed="rId4">
              <a:alphaModFix/>
            </a:blip>
            <a:srcRect/>
            <a:stretch/>
          </p:blipFill>
          <p:spPr>
            <a:xfrm>
              <a:off x="287696" y="689137"/>
              <a:ext cx="191028" cy="180000"/>
            </a:xfrm>
            <a:prstGeom prst="rect">
              <a:avLst/>
            </a:prstGeom>
            <a:noFill/>
            <a:ln>
              <a:noFill/>
            </a:ln>
          </p:spPr>
        </p:pic>
        <p:pic>
          <p:nvPicPr>
            <p:cNvPr id="470" name="Google Shape;470;p82" descr="Ícone&#10;&#10;Descrição gerada automaticamente"/>
            <p:cNvPicPr preferRelativeResize="0"/>
            <p:nvPr/>
          </p:nvPicPr>
          <p:blipFill rotWithShape="1">
            <a:blip r:embed="rId5">
              <a:alphaModFix/>
            </a:blip>
            <a:srcRect/>
            <a:stretch/>
          </p:blipFill>
          <p:spPr>
            <a:xfrm>
              <a:off x="487029" y="689137"/>
              <a:ext cx="191028" cy="180000"/>
            </a:xfrm>
            <a:prstGeom prst="rect">
              <a:avLst/>
            </a:prstGeom>
            <a:noFill/>
            <a:ln>
              <a:noFill/>
            </a:ln>
          </p:spPr>
        </p:pic>
      </p:grpSp>
      <p:sp>
        <p:nvSpPr>
          <p:cNvPr id="471" name="Google Shape;471;p82"/>
          <p:cNvSpPr/>
          <p:nvPr/>
        </p:nvSpPr>
        <p:spPr>
          <a:xfrm>
            <a:off x="7386274" y="3934158"/>
            <a:ext cx="792000" cy="54000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R$ 2.470,00</a:t>
            </a:r>
            <a:endParaRPr sz="800" b="0" i="0" u="none" strike="noStrike" cap="none">
              <a:solidFill>
                <a:srgbClr val="E1531F"/>
              </a:solidFill>
              <a:latin typeface="Calibri"/>
              <a:ea typeface="Calibri"/>
              <a:cs typeface="Calibri"/>
              <a:sym typeface="Calibri"/>
            </a:endParaRPr>
          </a:p>
        </p:txBody>
      </p:sp>
      <p:sp>
        <p:nvSpPr>
          <p:cNvPr id="472" name="Google Shape;472;p82"/>
          <p:cNvSpPr/>
          <p:nvPr/>
        </p:nvSpPr>
        <p:spPr>
          <a:xfrm>
            <a:off x="7395575" y="4525477"/>
            <a:ext cx="792000" cy="54000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R$ 2.170,00</a:t>
            </a:r>
            <a:endParaRPr sz="800" b="0" i="0" u="none" strike="noStrike" cap="none">
              <a:solidFill>
                <a:srgbClr val="E1531F"/>
              </a:solidFill>
              <a:latin typeface="Calibri"/>
              <a:ea typeface="Calibri"/>
              <a:cs typeface="Calibri"/>
              <a:sym typeface="Calibri"/>
            </a:endParaRPr>
          </a:p>
        </p:txBody>
      </p:sp>
      <p:sp>
        <p:nvSpPr>
          <p:cNvPr id="473" name="Google Shape;473;p82"/>
          <p:cNvSpPr/>
          <p:nvPr/>
        </p:nvSpPr>
        <p:spPr>
          <a:xfrm>
            <a:off x="7403750" y="5118744"/>
            <a:ext cx="792000" cy="54000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R$ 3.650,00</a:t>
            </a:r>
            <a:endParaRPr sz="800" b="0" i="0" u="none" strike="noStrike" cap="none">
              <a:solidFill>
                <a:srgbClr val="E1531F"/>
              </a:solidFill>
              <a:latin typeface="Calibri"/>
              <a:ea typeface="Calibri"/>
              <a:cs typeface="Calibri"/>
              <a:sym typeface="Calibri"/>
            </a:endParaRPr>
          </a:p>
        </p:txBody>
      </p:sp>
      <p:sp>
        <p:nvSpPr>
          <p:cNvPr id="474" name="Google Shape;474;p82"/>
          <p:cNvSpPr/>
          <p:nvPr/>
        </p:nvSpPr>
        <p:spPr>
          <a:xfrm>
            <a:off x="11191792" y="5112443"/>
            <a:ext cx="900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75" name="Google Shape;475;p82"/>
          <p:cNvSpPr/>
          <p:nvPr/>
        </p:nvSpPr>
        <p:spPr>
          <a:xfrm>
            <a:off x="11191792" y="4518183"/>
            <a:ext cx="900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76" name="Google Shape;476;p82"/>
          <p:cNvSpPr/>
          <p:nvPr/>
        </p:nvSpPr>
        <p:spPr>
          <a:xfrm>
            <a:off x="11191792" y="3927223"/>
            <a:ext cx="900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77" name="Google Shape;477;p82"/>
          <p:cNvSpPr/>
          <p:nvPr/>
        </p:nvSpPr>
        <p:spPr>
          <a:xfrm>
            <a:off x="11191792" y="3334613"/>
            <a:ext cx="900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78" name="Google Shape;478;p82"/>
          <p:cNvSpPr/>
          <p:nvPr/>
        </p:nvSpPr>
        <p:spPr>
          <a:xfrm>
            <a:off x="6698155" y="3334613"/>
            <a:ext cx="14625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79" name="Google Shape;479;p82"/>
          <p:cNvSpPr/>
          <p:nvPr/>
        </p:nvSpPr>
        <p:spPr>
          <a:xfrm>
            <a:off x="5219787" y="3334613"/>
            <a:ext cx="1440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0" name="Google Shape;480;p82"/>
          <p:cNvSpPr/>
          <p:nvPr/>
        </p:nvSpPr>
        <p:spPr>
          <a:xfrm>
            <a:off x="11191792" y="2742003"/>
            <a:ext cx="900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1" name="Google Shape;481;p82"/>
          <p:cNvSpPr/>
          <p:nvPr/>
        </p:nvSpPr>
        <p:spPr>
          <a:xfrm>
            <a:off x="6693205" y="2742003"/>
            <a:ext cx="14724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2" name="Google Shape;482;p82"/>
          <p:cNvSpPr/>
          <p:nvPr/>
        </p:nvSpPr>
        <p:spPr>
          <a:xfrm>
            <a:off x="5216487" y="2742003"/>
            <a:ext cx="1440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3" name="Google Shape;483;p82"/>
          <p:cNvSpPr/>
          <p:nvPr/>
        </p:nvSpPr>
        <p:spPr>
          <a:xfrm>
            <a:off x="3919769" y="2753332"/>
            <a:ext cx="1260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4" name="Google Shape;484;p82"/>
          <p:cNvSpPr/>
          <p:nvPr/>
        </p:nvSpPr>
        <p:spPr>
          <a:xfrm>
            <a:off x="6693205" y="2438354"/>
            <a:ext cx="1472400" cy="2592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5" name="Google Shape;485;p82"/>
          <p:cNvSpPr/>
          <p:nvPr/>
        </p:nvSpPr>
        <p:spPr>
          <a:xfrm>
            <a:off x="4031367" y="2448714"/>
            <a:ext cx="468000" cy="25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pt-BR" sz="1050" b="1" i="0" u="none" strike="noStrike" cap="none">
                <a:solidFill>
                  <a:srgbClr val="E1531F"/>
                </a:solidFill>
                <a:latin typeface="Calibri"/>
                <a:ea typeface="Calibri"/>
                <a:cs typeface="Calibri"/>
                <a:sym typeface="Calibri"/>
              </a:rPr>
              <a:t>Enf.</a:t>
            </a:r>
            <a:endParaRPr sz="1400" b="0" i="0" u="none" strike="noStrike" cap="none">
              <a:solidFill>
                <a:srgbClr val="000000"/>
              </a:solidFill>
              <a:latin typeface="Calibri"/>
              <a:ea typeface="Calibri"/>
              <a:cs typeface="Calibri"/>
              <a:sym typeface="Calibri"/>
            </a:endParaRPr>
          </a:p>
        </p:txBody>
      </p:sp>
      <p:sp>
        <p:nvSpPr>
          <p:cNvPr id="486" name="Google Shape;486;p82"/>
          <p:cNvSpPr/>
          <p:nvPr/>
        </p:nvSpPr>
        <p:spPr>
          <a:xfrm>
            <a:off x="4649845" y="2448714"/>
            <a:ext cx="468000" cy="25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pt-BR" sz="1050" b="1" i="0" u="none" strike="noStrike" cap="none">
                <a:solidFill>
                  <a:srgbClr val="E1531F"/>
                </a:solidFill>
                <a:latin typeface="Calibri"/>
                <a:ea typeface="Calibri"/>
                <a:cs typeface="Calibri"/>
                <a:sym typeface="Calibri"/>
              </a:rPr>
              <a:t>Apt.</a:t>
            </a:r>
            <a:endParaRPr sz="1100" b="1" i="0" u="none" strike="noStrike" cap="none">
              <a:solidFill>
                <a:srgbClr val="E1531F"/>
              </a:solidFill>
              <a:latin typeface="Calibri"/>
              <a:ea typeface="Calibri"/>
              <a:cs typeface="Calibri"/>
              <a:sym typeface="Calibri"/>
            </a:endParaRPr>
          </a:p>
        </p:txBody>
      </p:sp>
      <p:sp>
        <p:nvSpPr>
          <p:cNvPr id="487" name="Google Shape;487;p82"/>
          <p:cNvSpPr/>
          <p:nvPr/>
        </p:nvSpPr>
        <p:spPr>
          <a:xfrm>
            <a:off x="5231149" y="2448725"/>
            <a:ext cx="1440000" cy="25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pt-BR" sz="1050" b="1" i="0" u="none" strike="noStrike" cap="none">
                <a:solidFill>
                  <a:srgbClr val="E1531F"/>
                </a:solidFill>
                <a:latin typeface="Calibri"/>
                <a:ea typeface="Calibri"/>
                <a:cs typeface="Calibri"/>
                <a:sym typeface="Calibri"/>
              </a:rPr>
              <a:t>Enf.</a:t>
            </a:r>
            <a:endParaRPr sz="1400" b="0" i="0" u="none" strike="noStrike" cap="none">
              <a:solidFill>
                <a:srgbClr val="000000"/>
              </a:solidFill>
              <a:latin typeface="Calibri"/>
              <a:ea typeface="Calibri"/>
              <a:cs typeface="Calibri"/>
              <a:sym typeface="Calibri"/>
            </a:endParaRPr>
          </a:p>
        </p:txBody>
      </p:sp>
      <p:sp>
        <p:nvSpPr>
          <p:cNvPr id="488" name="Google Shape;488;p82"/>
          <p:cNvSpPr/>
          <p:nvPr/>
        </p:nvSpPr>
        <p:spPr>
          <a:xfrm>
            <a:off x="6732949" y="2448714"/>
            <a:ext cx="720000" cy="25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pt-BR" sz="1050" b="1" i="0" u="none" strike="noStrike" cap="none">
                <a:solidFill>
                  <a:srgbClr val="E1531F"/>
                </a:solidFill>
                <a:latin typeface="Calibri"/>
                <a:ea typeface="Calibri"/>
                <a:cs typeface="Calibri"/>
                <a:sym typeface="Calibri"/>
              </a:rPr>
              <a:t>RC</a:t>
            </a:r>
            <a:endParaRPr sz="1400" b="0" i="0" u="none" strike="noStrike" cap="none">
              <a:solidFill>
                <a:srgbClr val="000000"/>
              </a:solidFill>
              <a:latin typeface="Calibri"/>
              <a:ea typeface="Calibri"/>
              <a:cs typeface="Calibri"/>
              <a:sym typeface="Calibri"/>
            </a:endParaRPr>
          </a:p>
        </p:txBody>
      </p:sp>
      <p:sp>
        <p:nvSpPr>
          <p:cNvPr id="489" name="Google Shape;489;p82"/>
          <p:cNvSpPr/>
          <p:nvPr/>
        </p:nvSpPr>
        <p:spPr>
          <a:xfrm>
            <a:off x="7452949" y="2448714"/>
            <a:ext cx="720000" cy="25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pt-BR" sz="1050" b="1" i="0" u="none" strike="noStrike" cap="none">
                <a:solidFill>
                  <a:srgbClr val="E1531F"/>
                </a:solidFill>
                <a:latin typeface="Calibri"/>
                <a:ea typeface="Calibri"/>
                <a:cs typeface="Calibri"/>
                <a:sym typeface="Calibri"/>
              </a:rPr>
              <a:t>R1</a:t>
            </a:r>
            <a:endParaRPr sz="1400" b="0" i="0" u="none" strike="noStrike" cap="none">
              <a:solidFill>
                <a:srgbClr val="000000"/>
              </a:solidFill>
              <a:latin typeface="Calibri"/>
              <a:ea typeface="Calibri"/>
              <a:cs typeface="Calibri"/>
              <a:sym typeface="Calibri"/>
            </a:endParaRPr>
          </a:p>
        </p:txBody>
      </p:sp>
      <p:sp>
        <p:nvSpPr>
          <p:cNvPr id="490" name="Google Shape;490;p82"/>
          <p:cNvSpPr/>
          <p:nvPr/>
        </p:nvSpPr>
        <p:spPr>
          <a:xfrm>
            <a:off x="4067367" y="3948820"/>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491" name="Google Shape;491;p82"/>
          <p:cNvSpPr/>
          <p:nvPr/>
        </p:nvSpPr>
        <p:spPr>
          <a:xfrm>
            <a:off x="4685845" y="3948820"/>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700" b="0" i="0" u="none" strike="noStrike" cap="none">
              <a:solidFill>
                <a:srgbClr val="E1531F"/>
              </a:solidFill>
              <a:latin typeface="Calibri"/>
              <a:ea typeface="Calibri"/>
              <a:cs typeface="Calibri"/>
              <a:sym typeface="Calibri"/>
            </a:endParaRPr>
          </a:p>
        </p:txBody>
      </p:sp>
      <p:sp>
        <p:nvSpPr>
          <p:cNvPr id="492" name="Google Shape;492;p82"/>
          <p:cNvSpPr/>
          <p:nvPr/>
        </p:nvSpPr>
        <p:spPr>
          <a:xfrm>
            <a:off x="5231149" y="3948825"/>
            <a:ext cx="13911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E1531F"/>
                </a:solidFill>
                <a:latin typeface="Calibri"/>
                <a:ea typeface="Calibri"/>
                <a:cs typeface="Calibri"/>
                <a:sym typeface="Calibri"/>
              </a:rPr>
              <a:t> </a:t>
            </a:r>
            <a:r>
              <a:rPr lang="pt-BR" sz="1400" b="0" i="0" u="none" strike="noStrike" cap="none">
                <a:solidFill>
                  <a:srgbClr val="E1531F"/>
                </a:solidFill>
                <a:latin typeface="Calibri"/>
                <a:ea typeface="Calibri"/>
                <a:cs typeface="Calibri"/>
                <a:sym typeface="Calibri"/>
              </a:rPr>
              <a:t>–</a:t>
            </a:r>
            <a:endParaRPr sz="1400" b="1" i="0" u="none" strike="noStrike" cap="none">
              <a:solidFill>
                <a:srgbClr val="E1531F"/>
              </a:solidFill>
              <a:latin typeface="Calibri"/>
              <a:ea typeface="Calibri"/>
              <a:cs typeface="Calibri"/>
              <a:sym typeface="Calibri"/>
            </a:endParaRPr>
          </a:p>
        </p:txBody>
      </p:sp>
      <p:sp>
        <p:nvSpPr>
          <p:cNvPr id="493" name="Google Shape;493;p82"/>
          <p:cNvSpPr/>
          <p:nvPr/>
        </p:nvSpPr>
        <p:spPr>
          <a:xfrm>
            <a:off x="6732949" y="3948820"/>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1" i="0" u="none" strike="noStrike" cap="none">
              <a:solidFill>
                <a:srgbClr val="E1531F"/>
              </a:solidFill>
              <a:latin typeface="Calibri"/>
              <a:ea typeface="Calibri"/>
              <a:cs typeface="Calibri"/>
              <a:sym typeface="Calibri"/>
            </a:endParaRPr>
          </a:p>
        </p:txBody>
      </p:sp>
      <p:sp>
        <p:nvSpPr>
          <p:cNvPr id="494" name="Google Shape;494;p82"/>
          <p:cNvSpPr/>
          <p:nvPr/>
        </p:nvSpPr>
        <p:spPr>
          <a:xfrm>
            <a:off x="5231149" y="4536225"/>
            <a:ext cx="13698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E1531F"/>
                </a:solidFill>
                <a:latin typeface="Calibri"/>
                <a:ea typeface="Calibri"/>
                <a:cs typeface="Calibri"/>
                <a:sym typeface="Calibri"/>
              </a:rPr>
              <a:t> </a:t>
            </a:r>
            <a:r>
              <a:rPr lang="pt-BR" sz="1400" b="0" i="0" u="none" strike="noStrike" cap="none">
                <a:solidFill>
                  <a:srgbClr val="E1531F"/>
                </a:solidFill>
                <a:latin typeface="Calibri"/>
                <a:ea typeface="Calibri"/>
                <a:cs typeface="Calibri"/>
                <a:sym typeface="Calibri"/>
              </a:rPr>
              <a:t>–</a:t>
            </a:r>
            <a:endParaRPr sz="1400" b="1" i="0" u="none" strike="noStrike" cap="none">
              <a:solidFill>
                <a:srgbClr val="E1531F"/>
              </a:solidFill>
              <a:latin typeface="Calibri"/>
              <a:ea typeface="Calibri"/>
              <a:cs typeface="Calibri"/>
              <a:sym typeface="Calibri"/>
            </a:endParaRPr>
          </a:p>
        </p:txBody>
      </p:sp>
      <p:sp>
        <p:nvSpPr>
          <p:cNvPr id="495" name="Google Shape;495;p82"/>
          <p:cNvSpPr/>
          <p:nvPr/>
        </p:nvSpPr>
        <p:spPr>
          <a:xfrm>
            <a:off x="6732949" y="4536217"/>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1" i="0" u="none" strike="noStrike" cap="none">
              <a:solidFill>
                <a:srgbClr val="E1531F"/>
              </a:solidFill>
              <a:latin typeface="Calibri"/>
              <a:ea typeface="Calibri"/>
              <a:cs typeface="Calibri"/>
              <a:sym typeface="Calibri"/>
            </a:endParaRPr>
          </a:p>
        </p:txBody>
      </p:sp>
      <p:sp>
        <p:nvSpPr>
          <p:cNvPr id="496" name="Google Shape;496;p82"/>
          <p:cNvSpPr/>
          <p:nvPr/>
        </p:nvSpPr>
        <p:spPr>
          <a:xfrm>
            <a:off x="3919769" y="2438354"/>
            <a:ext cx="1260000" cy="2592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97" name="Google Shape;497;p82"/>
          <p:cNvSpPr/>
          <p:nvPr/>
        </p:nvSpPr>
        <p:spPr>
          <a:xfrm>
            <a:off x="6693205" y="3927223"/>
            <a:ext cx="14724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98" name="Google Shape;498;p82"/>
          <p:cNvSpPr/>
          <p:nvPr/>
        </p:nvSpPr>
        <p:spPr>
          <a:xfrm>
            <a:off x="3919769" y="3934020"/>
            <a:ext cx="126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99" name="Google Shape;499;p82"/>
          <p:cNvSpPr/>
          <p:nvPr/>
        </p:nvSpPr>
        <p:spPr>
          <a:xfrm>
            <a:off x="6693205" y="4519833"/>
            <a:ext cx="14724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00" name="Google Shape;500;p82"/>
          <p:cNvSpPr/>
          <p:nvPr/>
        </p:nvSpPr>
        <p:spPr>
          <a:xfrm>
            <a:off x="3919769" y="4524364"/>
            <a:ext cx="126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01" name="Google Shape;501;p82"/>
          <p:cNvPicPr preferRelativeResize="0"/>
          <p:nvPr/>
        </p:nvPicPr>
        <p:blipFill rotWithShape="1">
          <a:blip r:embed="rId6">
            <a:alphaModFix/>
          </a:blip>
          <a:srcRect/>
          <a:stretch/>
        </p:blipFill>
        <p:spPr>
          <a:xfrm>
            <a:off x="1821194" y="4047807"/>
            <a:ext cx="653400" cy="540000"/>
          </a:xfrm>
          <a:prstGeom prst="rect">
            <a:avLst/>
          </a:prstGeom>
          <a:noFill/>
          <a:ln>
            <a:noFill/>
          </a:ln>
        </p:spPr>
      </p:pic>
      <p:pic>
        <p:nvPicPr>
          <p:cNvPr id="502" name="Google Shape;502;p82"/>
          <p:cNvPicPr preferRelativeResize="0"/>
          <p:nvPr/>
        </p:nvPicPr>
        <p:blipFill rotWithShape="1">
          <a:blip r:embed="rId6">
            <a:alphaModFix/>
          </a:blip>
          <a:srcRect/>
          <a:stretch/>
        </p:blipFill>
        <p:spPr>
          <a:xfrm>
            <a:off x="1821194" y="4636570"/>
            <a:ext cx="653400" cy="540000"/>
          </a:xfrm>
          <a:prstGeom prst="rect">
            <a:avLst/>
          </a:prstGeom>
          <a:noFill/>
          <a:ln>
            <a:noFill/>
          </a:ln>
        </p:spPr>
      </p:pic>
      <p:sp>
        <p:nvSpPr>
          <p:cNvPr id="503" name="Google Shape;503;p82"/>
          <p:cNvSpPr/>
          <p:nvPr/>
        </p:nvSpPr>
        <p:spPr>
          <a:xfrm>
            <a:off x="99784" y="3929419"/>
            <a:ext cx="24696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504" name="Google Shape;504;p82"/>
          <p:cNvSpPr/>
          <p:nvPr/>
        </p:nvSpPr>
        <p:spPr>
          <a:xfrm>
            <a:off x="103322" y="4518183"/>
            <a:ext cx="24696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505" name="Google Shape;505;p82"/>
          <p:cNvSpPr/>
          <p:nvPr/>
        </p:nvSpPr>
        <p:spPr>
          <a:xfrm>
            <a:off x="4067367" y="4536217"/>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506" name="Google Shape;506;p82"/>
          <p:cNvSpPr/>
          <p:nvPr/>
        </p:nvSpPr>
        <p:spPr>
          <a:xfrm>
            <a:off x="4685845" y="4536217"/>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700" b="0" i="0" u="none" strike="noStrike" cap="none">
              <a:solidFill>
                <a:srgbClr val="E1531F"/>
              </a:solidFill>
              <a:latin typeface="Calibri"/>
              <a:ea typeface="Calibri"/>
              <a:cs typeface="Calibri"/>
              <a:sym typeface="Calibri"/>
            </a:endParaRPr>
          </a:p>
        </p:txBody>
      </p:sp>
      <p:sp>
        <p:nvSpPr>
          <p:cNvPr id="507" name="Google Shape;507;p82"/>
          <p:cNvSpPr/>
          <p:nvPr/>
        </p:nvSpPr>
        <p:spPr>
          <a:xfrm>
            <a:off x="11276542" y="2759034"/>
            <a:ext cx="75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R$ 1.000,35</a:t>
            </a:r>
            <a:endParaRPr sz="800" b="0" i="0" u="none" strike="noStrike" cap="none">
              <a:solidFill>
                <a:srgbClr val="E1531F"/>
              </a:solidFill>
              <a:latin typeface="Calibri"/>
              <a:ea typeface="Calibri"/>
              <a:cs typeface="Calibri"/>
              <a:sym typeface="Calibri"/>
            </a:endParaRPr>
          </a:p>
        </p:txBody>
      </p:sp>
      <p:sp>
        <p:nvSpPr>
          <p:cNvPr id="508" name="Google Shape;508;p82"/>
          <p:cNvSpPr/>
          <p:nvPr/>
        </p:nvSpPr>
        <p:spPr>
          <a:xfrm>
            <a:off x="88549" y="2742003"/>
            <a:ext cx="24696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509" name="Google Shape;509;p82"/>
          <p:cNvSpPr txBox="1"/>
          <p:nvPr/>
        </p:nvSpPr>
        <p:spPr>
          <a:xfrm>
            <a:off x="-39350" y="2804600"/>
            <a:ext cx="23694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000" b="0" i="0" u="none" strike="noStrike" cap="none">
                <a:solidFill>
                  <a:srgbClr val="7F7F7F"/>
                </a:solidFill>
                <a:latin typeface="Calibri"/>
                <a:ea typeface="Calibri"/>
                <a:cs typeface="Calibri"/>
                <a:sym typeface="Calibri"/>
              </a:rPr>
              <a:t>Reembolso em consultas médicas de urgência e emergência em P.S</a:t>
            </a:r>
            <a:endParaRPr sz="1300" b="0" i="0" u="none" strike="noStrike" cap="none">
              <a:solidFill>
                <a:srgbClr val="000000"/>
              </a:solidFill>
              <a:latin typeface="Calibri"/>
              <a:ea typeface="Calibri"/>
              <a:cs typeface="Calibri"/>
              <a:sym typeface="Calibri"/>
            </a:endParaRPr>
          </a:p>
        </p:txBody>
      </p:sp>
      <p:pic>
        <p:nvPicPr>
          <p:cNvPr id="510" name="Google Shape;510;p82"/>
          <p:cNvPicPr preferRelativeResize="0"/>
          <p:nvPr/>
        </p:nvPicPr>
        <p:blipFill rotWithShape="1">
          <a:blip r:embed="rId6">
            <a:alphaModFix/>
          </a:blip>
          <a:srcRect/>
          <a:stretch/>
        </p:blipFill>
        <p:spPr>
          <a:xfrm>
            <a:off x="1819484" y="2880945"/>
            <a:ext cx="653400" cy="540000"/>
          </a:xfrm>
          <a:prstGeom prst="rect">
            <a:avLst/>
          </a:prstGeom>
          <a:noFill/>
          <a:ln>
            <a:noFill/>
          </a:ln>
        </p:spPr>
      </p:pic>
      <p:sp>
        <p:nvSpPr>
          <p:cNvPr id="511" name="Google Shape;511;p82"/>
          <p:cNvSpPr/>
          <p:nvPr/>
        </p:nvSpPr>
        <p:spPr>
          <a:xfrm>
            <a:off x="5229458" y="5130400"/>
            <a:ext cx="13911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E1531F"/>
                </a:solidFill>
                <a:latin typeface="Calibri"/>
                <a:ea typeface="Calibri"/>
                <a:cs typeface="Calibri"/>
                <a:sym typeface="Calibri"/>
              </a:rPr>
              <a:t> </a:t>
            </a:r>
            <a:r>
              <a:rPr lang="pt-BR" sz="1400" b="0" i="0" u="none" strike="noStrike" cap="none">
                <a:solidFill>
                  <a:srgbClr val="E1531F"/>
                </a:solidFill>
                <a:latin typeface="Calibri"/>
                <a:ea typeface="Calibri"/>
                <a:cs typeface="Calibri"/>
                <a:sym typeface="Calibri"/>
              </a:rPr>
              <a:t>–</a:t>
            </a:r>
            <a:endParaRPr sz="1400" b="1" i="0" u="none" strike="noStrike" cap="none">
              <a:solidFill>
                <a:srgbClr val="E1531F"/>
              </a:solidFill>
              <a:latin typeface="Calibri"/>
              <a:ea typeface="Calibri"/>
              <a:cs typeface="Calibri"/>
              <a:sym typeface="Calibri"/>
            </a:endParaRPr>
          </a:p>
        </p:txBody>
      </p:sp>
      <p:sp>
        <p:nvSpPr>
          <p:cNvPr id="512" name="Google Shape;512;p82"/>
          <p:cNvSpPr/>
          <p:nvPr/>
        </p:nvSpPr>
        <p:spPr>
          <a:xfrm>
            <a:off x="6731239" y="5130409"/>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1400" b="1" i="0" u="none" strike="noStrike" cap="none">
              <a:solidFill>
                <a:srgbClr val="E1531F"/>
              </a:solidFill>
              <a:latin typeface="Calibri"/>
              <a:ea typeface="Calibri"/>
              <a:cs typeface="Calibri"/>
              <a:sym typeface="Calibri"/>
            </a:endParaRPr>
          </a:p>
        </p:txBody>
      </p:sp>
      <p:sp>
        <p:nvSpPr>
          <p:cNvPr id="513" name="Google Shape;513;p82"/>
          <p:cNvSpPr/>
          <p:nvPr/>
        </p:nvSpPr>
        <p:spPr>
          <a:xfrm>
            <a:off x="6693205" y="5112443"/>
            <a:ext cx="14724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14" name="Google Shape;514;p82"/>
          <p:cNvSpPr/>
          <p:nvPr/>
        </p:nvSpPr>
        <p:spPr>
          <a:xfrm>
            <a:off x="3919769" y="5114708"/>
            <a:ext cx="126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15" name="Google Shape;515;p82"/>
          <p:cNvPicPr preferRelativeResize="0"/>
          <p:nvPr/>
        </p:nvPicPr>
        <p:blipFill rotWithShape="1">
          <a:blip r:embed="rId6">
            <a:alphaModFix/>
          </a:blip>
          <a:srcRect/>
          <a:stretch/>
        </p:blipFill>
        <p:spPr>
          <a:xfrm>
            <a:off x="1819484" y="5230762"/>
            <a:ext cx="653400" cy="540000"/>
          </a:xfrm>
          <a:prstGeom prst="rect">
            <a:avLst/>
          </a:prstGeom>
          <a:noFill/>
          <a:ln>
            <a:noFill/>
          </a:ln>
        </p:spPr>
      </p:pic>
      <p:sp>
        <p:nvSpPr>
          <p:cNvPr id="516" name="Google Shape;516;p82"/>
          <p:cNvSpPr/>
          <p:nvPr/>
        </p:nvSpPr>
        <p:spPr>
          <a:xfrm>
            <a:off x="101612" y="5112375"/>
            <a:ext cx="24696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517" name="Google Shape;517;p82"/>
          <p:cNvSpPr/>
          <p:nvPr/>
        </p:nvSpPr>
        <p:spPr>
          <a:xfrm>
            <a:off x="4067367" y="5130409"/>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518" name="Google Shape;518;p82"/>
          <p:cNvSpPr/>
          <p:nvPr/>
        </p:nvSpPr>
        <p:spPr>
          <a:xfrm>
            <a:off x="4685845" y="5130409"/>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700" b="0" i="0" u="none" strike="noStrike" cap="none">
              <a:solidFill>
                <a:srgbClr val="E1531F"/>
              </a:solidFill>
              <a:latin typeface="Calibri"/>
              <a:ea typeface="Calibri"/>
              <a:cs typeface="Calibri"/>
              <a:sym typeface="Calibri"/>
            </a:endParaRPr>
          </a:p>
        </p:txBody>
      </p:sp>
      <p:sp>
        <p:nvSpPr>
          <p:cNvPr id="519" name="Google Shape;519;p82"/>
          <p:cNvSpPr/>
          <p:nvPr/>
        </p:nvSpPr>
        <p:spPr>
          <a:xfrm>
            <a:off x="4067367" y="3351954"/>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520" name="Google Shape;520;p82"/>
          <p:cNvSpPr/>
          <p:nvPr/>
        </p:nvSpPr>
        <p:spPr>
          <a:xfrm>
            <a:off x="4685845" y="3351954"/>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700" b="0" i="0" u="none" strike="noStrike" cap="none">
              <a:solidFill>
                <a:srgbClr val="E1531F"/>
              </a:solidFill>
              <a:latin typeface="Calibri"/>
              <a:ea typeface="Calibri"/>
              <a:cs typeface="Calibri"/>
              <a:sym typeface="Calibri"/>
            </a:endParaRPr>
          </a:p>
        </p:txBody>
      </p:sp>
      <p:sp>
        <p:nvSpPr>
          <p:cNvPr id="521" name="Google Shape;521;p82"/>
          <p:cNvSpPr/>
          <p:nvPr/>
        </p:nvSpPr>
        <p:spPr>
          <a:xfrm>
            <a:off x="3921419" y="3343676"/>
            <a:ext cx="126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22" name="Google Shape;522;p82"/>
          <p:cNvSpPr txBox="1"/>
          <p:nvPr/>
        </p:nvSpPr>
        <p:spPr>
          <a:xfrm>
            <a:off x="36848" y="3395148"/>
            <a:ext cx="21729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100" b="0" i="0" u="none" strike="noStrike" cap="none">
                <a:solidFill>
                  <a:srgbClr val="7F7F7F"/>
                </a:solidFill>
                <a:latin typeface="Calibri"/>
                <a:ea typeface="Calibri"/>
                <a:cs typeface="Calibri"/>
                <a:sym typeface="Calibri"/>
              </a:rPr>
              <a:t>Reembolso em consultas médica eletiva</a:t>
            </a:r>
            <a:endParaRPr sz="1400" b="0" i="0" u="none" strike="noStrike" cap="none">
              <a:solidFill>
                <a:srgbClr val="000000"/>
              </a:solidFill>
              <a:latin typeface="Calibri"/>
              <a:ea typeface="Calibri"/>
              <a:cs typeface="Calibri"/>
              <a:sym typeface="Calibri"/>
            </a:endParaRPr>
          </a:p>
        </p:txBody>
      </p:sp>
      <p:sp>
        <p:nvSpPr>
          <p:cNvPr id="523" name="Google Shape;523;p82"/>
          <p:cNvSpPr/>
          <p:nvPr/>
        </p:nvSpPr>
        <p:spPr>
          <a:xfrm>
            <a:off x="88549" y="3332553"/>
            <a:ext cx="24696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pic>
        <p:nvPicPr>
          <p:cNvPr id="524" name="Google Shape;524;p82"/>
          <p:cNvPicPr preferRelativeResize="0"/>
          <p:nvPr/>
        </p:nvPicPr>
        <p:blipFill rotWithShape="1">
          <a:blip r:embed="rId6">
            <a:alphaModFix/>
          </a:blip>
          <a:srcRect/>
          <a:stretch/>
        </p:blipFill>
        <p:spPr>
          <a:xfrm>
            <a:off x="1821194" y="3457257"/>
            <a:ext cx="653400" cy="540000"/>
          </a:xfrm>
          <a:prstGeom prst="rect">
            <a:avLst/>
          </a:prstGeom>
          <a:noFill/>
          <a:ln>
            <a:noFill/>
          </a:ln>
        </p:spPr>
      </p:pic>
      <p:sp>
        <p:nvSpPr>
          <p:cNvPr id="525" name="Google Shape;525;p82"/>
          <p:cNvSpPr/>
          <p:nvPr/>
        </p:nvSpPr>
        <p:spPr>
          <a:xfrm>
            <a:off x="9283072" y="4519833"/>
            <a:ext cx="1872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26" name="Google Shape;526;p82"/>
          <p:cNvSpPr/>
          <p:nvPr/>
        </p:nvSpPr>
        <p:spPr>
          <a:xfrm>
            <a:off x="9283072" y="3927223"/>
            <a:ext cx="1872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27" name="Google Shape;527;p82"/>
          <p:cNvSpPr/>
          <p:nvPr/>
        </p:nvSpPr>
        <p:spPr>
          <a:xfrm>
            <a:off x="9281422" y="3334613"/>
            <a:ext cx="1872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28" name="Google Shape;528;p82"/>
          <p:cNvSpPr/>
          <p:nvPr/>
        </p:nvSpPr>
        <p:spPr>
          <a:xfrm>
            <a:off x="9283072" y="2742003"/>
            <a:ext cx="1872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29" name="Google Shape;529;p82"/>
          <p:cNvSpPr/>
          <p:nvPr/>
        </p:nvSpPr>
        <p:spPr>
          <a:xfrm>
            <a:off x="9283072" y="2438354"/>
            <a:ext cx="1872000" cy="2592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30" name="Google Shape;530;p82"/>
          <p:cNvSpPr/>
          <p:nvPr/>
        </p:nvSpPr>
        <p:spPr>
          <a:xfrm>
            <a:off x="9351066" y="2439189"/>
            <a:ext cx="468000" cy="25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pt-BR" sz="1050" b="1" i="0" u="none" strike="noStrike" cap="none">
                <a:solidFill>
                  <a:srgbClr val="E1531F"/>
                </a:solidFill>
                <a:latin typeface="Calibri"/>
                <a:ea typeface="Calibri"/>
                <a:cs typeface="Calibri"/>
                <a:sym typeface="Calibri"/>
              </a:rPr>
              <a:t>R1</a:t>
            </a:r>
            <a:endParaRPr sz="1400" b="0" i="0" u="none" strike="noStrike" cap="none">
              <a:solidFill>
                <a:srgbClr val="000000"/>
              </a:solidFill>
              <a:latin typeface="Calibri"/>
              <a:ea typeface="Calibri"/>
              <a:cs typeface="Calibri"/>
              <a:sym typeface="Calibri"/>
            </a:endParaRPr>
          </a:p>
        </p:txBody>
      </p:sp>
      <p:sp>
        <p:nvSpPr>
          <p:cNvPr id="531" name="Google Shape;531;p82"/>
          <p:cNvSpPr/>
          <p:nvPr/>
        </p:nvSpPr>
        <p:spPr>
          <a:xfrm>
            <a:off x="9980579" y="2439189"/>
            <a:ext cx="468000" cy="25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pt-BR" sz="1050" b="1" i="0" u="none" strike="noStrike" cap="none">
                <a:solidFill>
                  <a:srgbClr val="E1531F"/>
                </a:solidFill>
                <a:latin typeface="Calibri"/>
                <a:ea typeface="Calibri"/>
                <a:cs typeface="Calibri"/>
                <a:sym typeface="Calibri"/>
              </a:rPr>
              <a:t>R2</a:t>
            </a:r>
            <a:endParaRPr sz="1400" b="0" i="0" u="none" strike="noStrike" cap="none">
              <a:solidFill>
                <a:srgbClr val="000000"/>
              </a:solidFill>
              <a:latin typeface="Calibri"/>
              <a:ea typeface="Calibri"/>
              <a:cs typeface="Calibri"/>
              <a:sym typeface="Calibri"/>
            </a:endParaRPr>
          </a:p>
        </p:txBody>
      </p:sp>
      <p:sp>
        <p:nvSpPr>
          <p:cNvPr id="532" name="Google Shape;532;p82"/>
          <p:cNvSpPr/>
          <p:nvPr/>
        </p:nvSpPr>
        <p:spPr>
          <a:xfrm>
            <a:off x="10648191" y="2439189"/>
            <a:ext cx="468000" cy="25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pt-BR" sz="1050" b="1" i="0" u="none" strike="noStrike" cap="none">
                <a:solidFill>
                  <a:srgbClr val="E1531F"/>
                </a:solidFill>
                <a:latin typeface="Calibri"/>
                <a:ea typeface="Calibri"/>
                <a:cs typeface="Calibri"/>
                <a:sym typeface="Calibri"/>
              </a:rPr>
              <a:t>R3</a:t>
            </a:r>
            <a:endParaRPr sz="1400" b="0" i="0" u="none" strike="noStrike" cap="none">
              <a:solidFill>
                <a:srgbClr val="000000"/>
              </a:solidFill>
              <a:latin typeface="Calibri"/>
              <a:ea typeface="Calibri"/>
              <a:cs typeface="Calibri"/>
              <a:sym typeface="Calibri"/>
            </a:endParaRPr>
          </a:p>
        </p:txBody>
      </p:sp>
      <p:sp>
        <p:nvSpPr>
          <p:cNvPr id="533" name="Google Shape;533;p82"/>
          <p:cNvSpPr/>
          <p:nvPr/>
        </p:nvSpPr>
        <p:spPr>
          <a:xfrm>
            <a:off x="9283072" y="5112443"/>
            <a:ext cx="1872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34" name="Google Shape;534;p82"/>
          <p:cNvSpPr/>
          <p:nvPr/>
        </p:nvSpPr>
        <p:spPr>
          <a:xfrm>
            <a:off x="8202354" y="5112443"/>
            <a:ext cx="1044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35" name="Google Shape;535;p82"/>
          <p:cNvSpPr/>
          <p:nvPr/>
        </p:nvSpPr>
        <p:spPr>
          <a:xfrm>
            <a:off x="8202354" y="4519833"/>
            <a:ext cx="1044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36" name="Google Shape;536;p82"/>
          <p:cNvSpPr/>
          <p:nvPr/>
        </p:nvSpPr>
        <p:spPr>
          <a:xfrm>
            <a:off x="8202354" y="3927223"/>
            <a:ext cx="1044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37" name="Google Shape;537;p82"/>
          <p:cNvSpPr/>
          <p:nvPr/>
        </p:nvSpPr>
        <p:spPr>
          <a:xfrm>
            <a:off x="8199054" y="3334613"/>
            <a:ext cx="1044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38" name="Google Shape;538;p82"/>
          <p:cNvSpPr/>
          <p:nvPr/>
        </p:nvSpPr>
        <p:spPr>
          <a:xfrm>
            <a:off x="8202354" y="2742003"/>
            <a:ext cx="1044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39" name="Google Shape;539;p82"/>
          <p:cNvSpPr/>
          <p:nvPr/>
        </p:nvSpPr>
        <p:spPr>
          <a:xfrm>
            <a:off x="8202354" y="2438354"/>
            <a:ext cx="1044000" cy="2592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40" name="Google Shape;540;p82"/>
          <p:cNvSpPr/>
          <p:nvPr/>
        </p:nvSpPr>
        <p:spPr>
          <a:xfrm>
            <a:off x="11191792" y="2438354"/>
            <a:ext cx="900000" cy="2592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41" name="Google Shape;541;p82"/>
          <p:cNvSpPr/>
          <p:nvPr/>
        </p:nvSpPr>
        <p:spPr>
          <a:xfrm>
            <a:off x="2623051" y="2742003"/>
            <a:ext cx="1260000" cy="540000"/>
          </a:xfrm>
          <a:prstGeom prst="roundRect">
            <a:avLst>
              <a:gd name="adj" fmla="val 16667"/>
            </a:avLst>
          </a:prstGeom>
          <a:solidFill>
            <a:srgbClr val="F2F2F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42" name="Google Shape;542;p82"/>
          <p:cNvSpPr/>
          <p:nvPr/>
        </p:nvSpPr>
        <p:spPr>
          <a:xfrm>
            <a:off x="2726442" y="2458239"/>
            <a:ext cx="468000" cy="25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pt-BR" sz="1050" b="1" i="0" u="none" strike="noStrike" cap="none">
                <a:solidFill>
                  <a:srgbClr val="E1531F"/>
                </a:solidFill>
                <a:latin typeface="Calibri"/>
                <a:ea typeface="Calibri"/>
                <a:cs typeface="Calibri"/>
                <a:sym typeface="Calibri"/>
              </a:rPr>
              <a:t>Enf.</a:t>
            </a:r>
            <a:endParaRPr sz="1400" b="0" i="0" u="none" strike="noStrike" cap="none">
              <a:solidFill>
                <a:srgbClr val="000000"/>
              </a:solidFill>
              <a:latin typeface="Calibri"/>
              <a:ea typeface="Calibri"/>
              <a:cs typeface="Calibri"/>
              <a:sym typeface="Calibri"/>
            </a:endParaRPr>
          </a:p>
        </p:txBody>
      </p:sp>
      <p:sp>
        <p:nvSpPr>
          <p:cNvPr id="543" name="Google Shape;543;p82"/>
          <p:cNvSpPr/>
          <p:nvPr/>
        </p:nvSpPr>
        <p:spPr>
          <a:xfrm>
            <a:off x="3344920" y="2458239"/>
            <a:ext cx="468000" cy="25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pt-BR" sz="1050" b="1" i="0" u="none" strike="noStrike" cap="none">
                <a:solidFill>
                  <a:srgbClr val="E1531F"/>
                </a:solidFill>
                <a:latin typeface="Calibri"/>
                <a:ea typeface="Calibri"/>
                <a:cs typeface="Calibri"/>
                <a:sym typeface="Calibri"/>
              </a:rPr>
              <a:t>Apt.</a:t>
            </a:r>
            <a:endParaRPr sz="1100" b="1" i="0" u="none" strike="noStrike" cap="none">
              <a:solidFill>
                <a:srgbClr val="E1531F"/>
              </a:solidFill>
              <a:latin typeface="Calibri"/>
              <a:ea typeface="Calibri"/>
              <a:cs typeface="Calibri"/>
              <a:sym typeface="Calibri"/>
            </a:endParaRPr>
          </a:p>
        </p:txBody>
      </p:sp>
      <p:sp>
        <p:nvSpPr>
          <p:cNvPr id="544" name="Google Shape;544;p82"/>
          <p:cNvSpPr/>
          <p:nvPr/>
        </p:nvSpPr>
        <p:spPr>
          <a:xfrm>
            <a:off x="2762442" y="3948820"/>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545" name="Google Shape;545;p82"/>
          <p:cNvSpPr/>
          <p:nvPr/>
        </p:nvSpPr>
        <p:spPr>
          <a:xfrm>
            <a:off x="3380920" y="3948820"/>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700" b="0" i="0" u="none" strike="noStrike" cap="none">
              <a:solidFill>
                <a:srgbClr val="E1531F"/>
              </a:solidFill>
              <a:latin typeface="Calibri"/>
              <a:ea typeface="Calibri"/>
              <a:cs typeface="Calibri"/>
              <a:sym typeface="Calibri"/>
            </a:endParaRPr>
          </a:p>
        </p:txBody>
      </p:sp>
      <p:sp>
        <p:nvSpPr>
          <p:cNvPr id="546" name="Google Shape;546;p82"/>
          <p:cNvSpPr/>
          <p:nvPr/>
        </p:nvSpPr>
        <p:spPr>
          <a:xfrm>
            <a:off x="2623051" y="2438354"/>
            <a:ext cx="1260000" cy="2592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47" name="Google Shape;547;p82"/>
          <p:cNvSpPr/>
          <p:nvPr/>
        </p:nvSpPr>
        <p:spPr>
          <a:xfrm>
            <a:off x="2623051" y="3927223"/>
            <a:ext cx="126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48" name="Google Shape;548;p82"/>
          <p:cNvSpPr/>
          <p:nvPr/>
        </p:nvSpPr>
        <p:spPr>
          <a:xfrm>
            <a:off x="2623051" y="4519833"/>
            <a:ext cx="126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49" name="Google Shape;549;p82"/>
          <p:cNvSpPr/>
          <p:nvPr/>
        </p:nvSpPr>
        <p:spPr>
          <a:xfrm>
            <a:off x="2762442" y="4536217"/>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550" name="Google Shape;550;p82"/>
          <p:cNvSpPr/>
          <p:nvPr/>
        </p:nvSpPr>
        <p:spPr>
          <a:xfrm>
            <a:off x="3380920" y="4536217"/>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700" b="0" i="0" u="none" strike="noStrike" cap="none">
              <a:solidFill>
                <a:srgbClr val="E1531F"/>
              </a:solidFill>
              <a:latin typeface="Calibri"/>
              <a:ea typeface="Calibri"/>
              <a:cs typeface="Calibri"/>
              <a:sym typeface="Calibri"/>
            </a:endParaRPr>
          </a:p>
        </p:txBody>
      </p:sp>
      <p:sp>
        <p:nvSpPr>
          <p:cNvPr id="551" name="Google Shape;551;p82"/>
          <p:cNvSpPr/>
          <p:nvPr/>
        </p:nvSpPr>
        <p:spPr>
          <a:xfrm>
            <a:off x="2623051" y="5112443"/>
            <a:ext cx="126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52" name="Google Shape;552;p82"/>
          <p:cNvSpPr/>
          <p:nvPr/>
        </p:nvSpPr>
        <p:spPr>
          <a:xfrm>
            <a:off x="2762442" y="5130409"/>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553" name="Google Shape;553;p82"/>
          <p:cNvSpPr/>
          <p:nvPr/>
        </p:nvSpPr>
        <p:spPr>
          <a:xfrm>
            <a:off x="3380920" y="5130409"/>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700" b="0" i="0" u="none" strike="noStrike" cap="none">
              <a:solidFill>
                <a:srgbClr val="E1531F"/>
              </a:solidFill>
              <a:latin typeface="Calibri"/>
              <a:ea typeface="Calibri"/>
              <a:cs typeface="Calibri"/>
              <a:sym typeface="Calibri"/>
            </a:endParaRPr>
          </a:p>
        </p:txBody>
      </p:sp>
      <p:sp>
        <p:nvSpPr>
          <p:cNvPr id="554" name="Google Shape;554;p82"/>
          <p:cNvSpPr/>
          <p:nvPr/>
        </p:nvSpPr>
        <p:spPr>
          <a:xfrm>
            <a:off x="2762442" y="3351954"/>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 –</a:t>
            </a:r>
            <a:endParaRPr sz="1400" b="0" i="0" u="none" strike="noStrike" cap="none">
              <a:solidFill>
                <a:srgbClr val="E1531F"/>
              </a:solidFill>
              <a:latin typeface="Calibri"/>
              <a:ea typeface="Calibri"/>
              <a:cs typeface="Calibri"/>
              <a:sym typeface="Calibri"/>
            </a:endParaRPr>
          </a:p>
        </p:txBody>
      </p:sp>
      <p:sp>
        <p:nvSpPr>
          <p:cNvPr id="555" name="Google Shape;555;p82"/>
          <p:cNvSpPr/>
          <p:nvPr/>
        </p:nvSpPr>
        <p:spPr>
          <a:xfrm>
            <a:off x="3380920" y="3351954"/>
            <a:ext cx="39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E1531F"/>
                </a:solidFill>
                <a:latin typeface="Calibri"/>
                <a:ea typeface="Calibri"/>
                <a:cs typeface="Calibri"/>
                <a:sym typeface="Calibri"/>
              </a:rPr>
              <a:t>–</a:t>
            </a:r>
            <a:endParaRPr sz="700" b="0" i="0" u="none" strike="noStrike" cap="none">
              <a:solidFill>
                <a:srgbClr val="E1531F"/>
              </a:solidFill>
              <a:latin typeface="Calibri"/>
              <a:ea typeface="Calibri"/>
              <a:cs typeface="Calibri"/>
              <a:sym typeface="Calibri"/>
            </a:endParaRPr>
          </a:p>
        </p:txBody>
      </p:sp>
      <p:sp>
        <p:nvSpPr>
          <p:cNvPr id="556" name="Google Shape;556;p82"/>
          <p:cNvSpPr/>
          <p:nvPr/>
        </p:nvSpPr>
        <p:spPr>
          <a:xfrm>
            <a:off x="2623051" y="3334613"/>
            <a:ext cx="1260000" cy="540000"/>
          </a:xfrm>
          <a:prstGeom prst="roundRect">
            <a:avLst>
              <a:gd name="adj" fmla="val 16667"/>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57" name="Google Shape;557;p82"/>
          <p:cNvSpPr/>
          <p:nvPr/>
        </p:nvSpPr>
        <p:spPr>
          <a:xfrm>
            <a:off x="11276542" y="3349295"/>
            <a:ext cx="75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R$ 1.000,35</a:t>
            </a:r>
            <a:endParaRPr sz="800" b="0" i="0" u="none" strike="noStrike" cap="none">
              <a:solidFill>
                <a:srgbClr val="E1531F"/>
              </a:solidFill>
              <a:latin typeface="Calibri"/>
              <a:ea typeface="Calibri"/>
              <a:cs typeface="Calibri"/>
              <a:sym typeface="Calibri"/>
            </a:endParaRPr>
          </a:p>
        </p:txBody>
      </p:sp>
      <p:sp>
        <p:nvSpPr>
          <p:cNvPr id="558" name="Google Shape;558;p82"/>
          <p:cNvSpPr txBox="1"/>
          <p:nvPr/>
        </p:nvSpPr>
        <p:spPr>
          <a:xfrm>
            <a:off x="141623" y="4586079"/>
            <a:ext cx="20856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100" b="0" i="0" u="none" strike="noStrike" cap="none">
                <a:solidFill>
                  <a:srgbClr val="7F7F7F"/>
                </a:solidFill>
                <a:latin typeface="Calibri"/>
                <a:ea typeface="Calibri"/>
                <a:cs typeface="Calibri"/>
                <a:sym typeface="Calibri"/>
              </a:rPr>
              <a:t>Parto Normal </a:t>
            </a:r>
            <a:r>
              <a:rPr lang="pt-BR" sz="900" b="0" i="0" u="none" strike="noStrike" cap="none">
                <a:solidFill>
                  <a:srgbClr val="7F7F7F"/>
                </a:solidFill>
                <a:latin typeface="Calibri"/>
                <a:ea typeface="Calibri"/>
                <a:cs typeface="Calibri"/>
                <a:sym typeface="Calibri"/>
              </a:rPr>
              <a:t>(Cirurgião, Anestesia e </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rgbClr val="7F7F7F"/>
                </a:solidFill>
                <a:latin typeface="Calibri"/>
                <a:ea typeface="Calibri"/>
                <a:cs typeface="Calibri"/>
                <a:sym typeface="Calibri"/>
              </a:rPr>
              <a:t>Atendimento ao RN)</a:t>
            </a:r>
            <a:endParaRPr sz="1400" b="0" i="0" u="none" strike="noStrike" cap="none">
              <a:solidFill>
                <a:srgbClr val="000000"/>
              </a:solidFill>
              <a:latin typeface="Calibri"/>
              <a:ea typeface="Calibri"/>
              <a:cs typeface="Calibri"/>
              <a:sym typeface="Calibri"/>
            </a:endParaRPr>
          </a:p>
        </p:txBody>
      </p:sp>
      <p:sp>
        <p:nvSpPr>
          <p:cNvPr id="559" name="Google Shape;559;p82"/>
          <p:cNvSpPr txBox="1"/>
          <p:nvPr/>
        </p:nvSpPr>
        <p:spPr>
          <a:xfrm>
            <a:off x="141623" y="3944389"/>
            <a:ext cx="2085600" cy="477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100" b="0" i="0" u="none" strike="noStrike" cap="none">
                <a:solidFill>
                  <a:srgbClr val="7F7F7F"/>
                </a:solidFill>
                <a:latin typeface="Calibri"/>
                <a:ea typeface="Calibri"/>
                <a:cs typeface="Calibri"/>
                <a:sym typeface="Calibri"/>
              </a:rPr>
              <a:t>Parto Cesária</a:t>
            </a:r>
            <a:r>
              <a:rPr lang="pt-BR" sz="1600" b="0" i="0" u="none" strike="noStrike" cap="none">
                <a:solidFill>
                  <a:srgbClr val="7F7F7F"/>
                </a:solidFill>
                <a:latin typeface="Calibri"/>
                <a:ea typeface="Calibri"/>
                <a:cs typeface="Calibri"/>
                <a:sym typeface="Calibri"/>
              </a:rPr>
              <a:t> </a:t>
            </a:r>
            <a:r>
              <a:rPr lang="pt-BR" sz="900" b="0" i="0" u="none" strike="noStrike" cap="none">
                <a:solidFill>
                  <a:srgbClr val="7F7F7F"/>
                </a:solidFill>
                <a:latin typeface="Calibri"/>
                <a:ea typeface="Calibri"/>
                <a:cs typeface="Calibri"/>
                <a:sym typeface="Calibri"/>
              </a:rPr>
              <a:t>(Cirurgião, Auxiliar, Anestesia e Atendimento ao RN)</a:t>
            </a:r>
            <a:endParaRPr sz="1400" b="0" i="0" u="none" strike="noStrike" cap="none">
              <a:solidFill>
                <a:srgbClr val="000000"/>
              </a:solidFill>
              <a:latin typeface="Calibri"/>
              <a:ea typeface="Calibri"/>
              <a:cs typeface="Calibri"/>
              <a:sym typeface="Calibri"/>
            </a:endParaRPr>
          </a:p>
        </p:txBody>
      </p:sp>
      <p:sp>
        <p:nvSpPr>
          <p:cNvPr id="560" name="Google Shape;560;p82"/>
          <p:cNvSpPr txBox="1"/>
          <p:nvPr/>
        </p:nvSpPr>
        <p:spPr>
          <a:xfrm>
            <a:off x="160673" y="5123121"/>
            <a:ext cx="2087100" cy="569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pt-BR" sz="1100" b="0" i="0" u="none" strike="noStrike" cap="none">
                <a:solidFill>
                  <a:srgbClr val="7F7F7F"/>
                </a:solidFill>
                <a:latin typeface="Calibri"/>
                <a:ea typeface="Calibri"/>
                <a:cs typeface="Calibri"/>
                <a:sym typeface="Calibri"/>
              </a:rPr>
              <a:t>Revascularização do Miocárdio / Ponte de Safena </a:t>
            </a:r>
            <a:r>
              <a:rPr lang="pt-BR" sz="900" b="0" i="0" u="none" strike="noStrike" cap="none">
                <a:solidFill>
                  <a:srgbClr val="7F7F7F"/>
                </a:solidFill>
                <a:latin typeface="Calibri"/>
                <a:ea typeface="Calibri"/>
                <a:cs typeface="Calibri"/>
                <a:sym typeface="Calibri"/>
              </a:rPr>
              <a:t>(Cirurgião, Auxiliares e Anestesia)</a:t>
            </a:r>
            <a:endParaRPr sz="1050" b="0" i="0" u="none" strike="noStrike" cap="none">
              <a:solidFill>
                <a:srgbClr val="7F7F7F"/>
              </a:solidFill>
              <a:latin typeface="Calibri"/>
              <a:ea typeface="Calibri"/>
              <a:cs typeface="Calibri"/>
              <a:sym typeface="Calibri"/>
            </a:endParaRPr>
          </a:p>
        </p:txBody>
      </p:sp>
      <p:sp>
        <p:nvSpPr>
          <p:cNvPr id="561" name="Google Shape;561;p82"/>
          <p:cNvSpPr/>
          <p:nvPr/>
        </p:nvSpPr>
        <p:spPr>
          <a:xfrm>
            <a:off x="11252111" y="3953957"/>
            <a:ext cx="792000" cy="529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R$ 18.525,00</a:t>
            </a:r>
            <a:endParaRPr sz="800" b="0" i="0" u="none" strike="noStrike" cap="none">
              <a:solidFill>
                <a:srgbClr val="E1531F"/>
              </a:solidFill>
              <a:latin typeface="Calibri"/>
              <a:ea typeface="Calibri"/>
              <a:cs typeface="Calibri"/>
              <a:sym typeface="Calibri"/>
            </a:endParaRPr>
          </a:p>
        </p:txBody>
      </p:sp>
      <p:sp>
        <p:nvSpPr>
          <p:cNvPr id="562" name="Google Shape;562;p82"/>
          <p:cNvSpPr/>
          <p:nvPr/>
        </p:nvSpPr>
        <p:spPr>
          <a:xfrm>
            <a:off x="11280686" y="4524288"/>
            <a:ext cx="792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R$ 16.275,00</a:t>
            </a:r>
            <a:endParaRPr sz="800" b="0" i="0" u="none" strike="noStrike" cap="none">
              <a:solidFill>
                <a:srgbClr val="E1531F"/>
              </a:solidFill>
              <a:latin typeface="Calibri"/>
              <a:ea typeface="Calibri"/>
              <a:cs typeface="Calibri"/>
              <a:sym typeface="Calibri"/>
            </a:endParaRPr>
          </a:p>
        </p:txBody>
      </p:sp>
      <p:sp>
        <p:nvSpPr>
          <p:cNvPr id="563" name="Google Shape;563;p82"/>
          <p:cNvSpPr/>
          <p:nvPr/>
        </p:nvSpPr>
        <p:spPr>
          <a:xfrm>
            <a:off x="11278976" y="5118480"/>
            <a:ext cx="792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R$ 27.375,00</a:t>
            </a:r>
            <a:endParaRPr sz="800" b="0" i="0" u="none" strike="noStrike" cap="none">
              <a:solidFill>
                <a:srgbClr val="E1531F"/>
              </a:solidFill>
              <a:latin typeface="Calibri"/>
              <a:ea typeface="Calibri"/>
              <a:cs typeface="Calibri"/>
              <a:sym typeface="Calibri"/>
            </a:endParaRPr>
          </a:p>
        </p:txBody>
      </p:sp>
      <p:sp>
        <p:nvSpPr>
          <p:cNvPr id="564" name="Google Shape;564;p82"/>
          <p:cNvSpPr/>
          <p:nvPr/>
        </p:nvSpPr>
        <p:spPr>
          <a:xfrm>
            <a:off x="9236766" y="3943683"/>
            <a:ext cx="75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R$ 6.545.50</a:t>
            </a:r>
            <a:endParaRPr sz="800" b="0" i="0" u="none" strike="noStrike" cap="none">
              <a:solidFill>
                <a:srgbClr val="E1531F"/>
              </a:solidFill>
              <a:latin typeface="Calibri"/>
              <a:ea typeface="Calibri"/>
              <a:cs typeface="Calibri"/>
              <a:sym typeface="Calibri"/>
            </a:endParaRPr>
          </a:p>
        </p:txBody>
      </p:sp>
      <p:sp>
        <p:nvSpPr>
          <p:cNvPr id="565" name="Google Shape;565;p82"/>
          <p:cNvSpPr/>
          <p:nvPr/>
        </p:nvSpPr>
        <p:spPr>
          <a:xfrm>
            <a:off x="9842466" y="3943683"/>
            <a:ext cx="792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R$ 13.091,00</a:t>
            </a:r>
            <a:endParaRPr sz="800" b="0" i="0" u="none" strike="noStrike" cap="none">
              <a:solidFill>
                <a:srgbClr val="E1531F"/>
              </a:solidFill>
              <a:latin typeface="Calibri"/>
              <a:ea typeface="Calibri"/>
              <a:cs typeface="Calibri"/>
              <a:sym typeface="Calibri"/>
            </a:endParaRPr>
          </a:p>
        </p:txBody>
      </p:sp>
      <p:sp>
        <p:nvSpPr>
          <p:cNvPr id="566" name="Google Shape;566;p82"/>
          <p:cNvSpPr/>
          <p:nvPr/>
        </p:nvSpPr>
        <p:spPr>
          <a:xfrm>
            <a:off x="10448166" y="3943683"/>
            <a:ext cx="792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R$ 15.684,50</a:t>
            </a:r>
            <a:endParaRPr sz="800" b="0" i="0" u="none" strike="noStrike" cap="none">
              <a:solidFill>
                <a:srgbClr val="E1531F"/>
              </a:solidFill>
              <a:latin typeface="Calibri"/>
              <a:ea typeface="Calibri"/>
              <a:cs typeface="Calibri"/>
              <a:sym typeface="Calibri"/>
            </a:endParaRPr>
          </a:p>
        </p:txBody>
      </p:sp>
      <p:sp>
        <p:nvSpPr>
          <p:cNvPr id="567" name="Google Shape;567;p82"/>
          <p:cNvSpPr/>
          <p:nvPr/>
        </p:nvSpPr>
        <p:spPr>
          <a:xfrm>
            <a:off x="9236766" y="4524288"/>
            <a:ext cx="75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R$ 5.750,50</a:t>
            </a:r>
            <a:endParaRPr sz="1400" b="0" i="0" u="none" strike="noStrike" cap="none">
              <a:solidFill>
                <a:srgbClr val="000000"/>
              </a:solidFill>
              <a:latin typeface="Calibri"/>
              <a:ea typeface="Calibri"/>
              <a:cs typeface="Calibri"/>
              <a:sym typeface="Calibri"/>
            </a:endParaRPr>
          </a:p>
        </p:txBody>
      </p:sp>
      <p:sp>
        <p:nvSpPr>
          <p:cNvPr id="568" name="Google Shape;568;p82"/>
          <p:cNvSpPr/>
          <p:nvPr/>
        </p:nvSpPr>
        <p:spPr>
          <a:xfrm>
            <a:off x="9842466" y="4524288"/>
            <a:ext cx="792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R$ 11.501,00</a:t>
            </a:r>
            <a:endParaRPr sz="800" b="0" i="0" u="none" strike="noStrike" cap="none">
              <a:solidFill>
                <a:srgbClr val="E1531F"/>
              </a:solidFill>
              <a:latin typeface="Calibri"/>
              <a:ea typeface="Calibri"/>
              <a:cs typeface="Calibri"/>
              <a:sym typeface="Calibri"/>
            </a:endParaRPr>
          </a:p>
        </p:txBody>
      </p:sp>
      <p:sp>
        <p:nvSpPr>
          <p:cNvPr id="569" name="Google Shape;569;p82"/>
          <p:cNvSpPr/>
          <p:nvPr/>
        </p:nvSpPr>
        <p:spPr>
          <a:xfrm>
            <a:off x="10438641" y="4524288"/>
            <a:ext cx="792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R$ 13.779,50</a:t>
            </a:r>
            <a:endParaRPr sz="800" b="0" i="0" u="none" strike="noStrike" cap="none">
              <a:solidFill>
                <a:srgbClr val="E1531F"/>
              </a:solidFill>
              <a:latin typeface="Calibri"/>
              <a:ea typeface="Calibri"/>
              <a:cs typeface="Calibri"/>
              <a:sym typeface="Calibri"/>
            </a:endParaRPr>
          </a:p>
        </p:txBody>
      </p:sp>
      <p:sp>
        <p:nvSpPr>
          <p:cNvPr id="570" name="Google Shape;570;p82"/>
          <p:cNvSpPr/>
          <p:nvPr/>
        </p:nvSpPr>
        <p:spPr>
          <a:xfrm>
            <a:off x="9235056" y="2756267"/>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R$ 500,40</a:t>
            </a:r>
            <a:endParaRPr sz="800" b="0" i="0" u="none" strike="noStrike" cap="none">
              <a:solidFill>
                <a:srgbClr val="E1531F"/>
              </a:solidFill>
              <a:latin typeface="Calibri"/>
              <a:ea typeface="Calibri"/>
              <a:cs typeface="Calibri"/>
              <a:sym typeface="Calibri"/>
            </a:endParaRPr>
          </a:p>
        </p:txBody>
      </p:sp>
      <p:sp>
        <p:nvSpPr>
          <p:cNvPr id="571" name="Google Shape;571;p82"/>
          <p:cNvSpPr/>
          <p:nvPr/>
        </p:nvSpPr>
        <p:spPr>
          <a:xfrm>
            <a:off x="9859806" y="2756267"/>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R$ 660,15</a:t>
            </a:r>
            <a:endParaRPr sz="800" b="0" i="0" u="none" strike="noStrike" cap="none">
              <a:solidFill>
                <a:srgbClr val="E1531F"/>
              </a:solidFill>
              <a:latin typeface="Calibri"/>
              <a:ea typeface="Calibri"/>
              <a:cs typeface="Calibri"/>
              <a:sym typeface="Calibri"/>
            </a:endParaRPr>
          </a:p>
        </p:txBody>
      </p:sp>
      <p:sp>
        <p:nvSpPr>
          <p:cNvPr id="572" name="Google Shape;572;p82"/>
          <p:cNvSpPr/>
          <p:nvPr/>
        </p:nvSpPr>
        <p:spPr>
          <a:xfrm>
            <a:off x="10522656" y="2756267"/>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R$ 880,20</a:t>
            </a:r>
            <a:endParaRPr sz="800" b="0" i="0" u="none" strike="noStrike" cap="none">
              <a:solidFill>
                <a:srgbClr val="E1531F"/>
              </a:solidFill>
              <a:latin typeface="Calibri"/>
              <a:ea typeface="Calibri"/>
              <a:cs typeface="Calibri"/>
              <a:sym typeface="Calibri"/>
            </a:endParaRPr>
          </a:p>
        </p:txBody>
      </p:sp>
      <p:sp>
        <p:nvSpPr>
          <p:cNvPr id="573" name="Google Shape;573;p82"/>
          <p:cNvSpPr/>
          <p:nvPr/>
        </p:nvSpPr>
        <p:spPr>
          <a:xfrm>
            <a:off x="9215257" y="3346817"/>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R$ 500,40</a:t>
            </a:r>
            <a:endParaRPr sz="800" b="0" i="0" u="none" strike="noStrike" cap="none">
              <a:solidFill>
                <a:srgbClr val="E1531F"/>
              </a:solidFill>
              <a:latin typeface="Calibri"/>
              <a:ea typeface="Calibri"/>
              <a:cs typeface="Calibri"/>
              <a:sym typeface="Calibri"/>
            </a:endParaRPr>
          </a:p>
        </p:txBody>
      </p:sp>
      <p:sp>
        <p:nvSpPr>
          <p:cNvPr id="574" name="Google Shape;574;p82"/>
          <p:cNvSpPr/>
          <p:nvPr/>
        </p:nvSpPr>
        <p:spPr>
          <a:xfrm>
            <a:off x="9840007" y="3346817"/>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R$ 660,15</a:t>
            </a:r>
            <a:endParaRPr sz="800" b="0" i="0" u="none" strike="noStrike" cap="none">
              <a:solidFill>
                <a:srgbClr val="E1531F"/>
              </a:solidFill>
              <a:latin typeface="Calibri"/>
              <a:ea typeface="Calibri"/>
              <a:cs typeface="Calibri"/>
              <a:sym typeface="Calibri"/>
            </a:endParaRPr>
          </a:p>
        </p:txBody>
      </p:sp>
      <p:sp>
        <p:nvSpPr>
          <p:cNvPr id="575" name="Google Shape;575;p82"/>
          <p:cNvSpPr/>
          <p:nvPr/>
        </p:nvSpPr>
        <p:spPr>
          <a:xfrm>
            <a:off x="10502857" y="3346817"/>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R$ 880,20</a:t>
            </a:r>
            <a:endParaRPr sz="800" b="0" i="0" u="none" strike="noStrike" cap="none">
              <a:solidFill>
                <a:srgbClr val="E1531F"/>
              </a:solidFill>
              <a:latin typeface="Calibri"/>
              <a:ea typeface="Calibri"/>
              <a:cs typeface="Calibri"/>
              <a:sym typeface="Calibri"/>
            </a:endParaRPr>
          </a:p>
        </p:txBody>
      </p:sp>
      <p:sp>
        <p:nvSpPr>
          <p:cNvPr id="576" name="Google Shape;576;p82"/>
          <p:cNvSpPr/>
          <p:nvPr/>
        </p:nvSpPr>
        <p:spPr>
          <a:xfrm>
            <a:off x="9217892" y="5124183"/>
            <a:ext cx="756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R$ 9.672,50</a:t>
            </a:r>
            <a:endParaRPr sz="1400" b="0" i="0" u="none" strike="noStrike" cap="none">
              <a:solidFill>
                <a:srgbClr val="000000"/>
              </a:solidFill>
              <a:latin typeface="Calibri"/>
              <a:ea typeface="Calibri"/>
              <a:cs typeface="Calibri"/>
              <a:sym typeface="Calibri"/>
            </a:endParaRPr>
          </a:p>
        </p:txBody>
      </p:sp>
      <p:sp>
        <p:nvSpPr>
          <p:cNvPr id="577" name="Google Shape;577;p82"/>
          <p:cNvSpPr/>
          <p:nvPr/>
        </p:nvSpPr>
        <p:spPr>
          <a:xfrm>
            <a:off x="9823592" y="5124183"/>
            <a:ext cx="792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R$ 19.345,00</a:t>
            </a:r>
            <a:endParaRPr sz="800" b="0" i="0" u="none" strike="noStrike" cap="none">
              <a:solidFill>
                <a:srgbClr val="E1531F"/>
              </a:solidFill>
              <a:latin typeface="Calibri"/>
              <a:ea typeface="Calibri"/>
              <a:cs typeface="Calibri"/>
              <a:sym typeface="Calibri"/>
            </a:endParaRPr>
          </a:p>
        </p:txBody>
      </p:sp>
      <p:sp>
        <p:nvSpPr>
          <p:cNvPr id="578" name="Google Shape;578;p82"/>
          <p:cNvSpPr/>
          <p:nvPr/>
        </p:nvSpPr>
        <p:spPr>
          <a:xfrm>
            <a:off x="10438817" y="5124183"/>
            <a:ext cx="792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R$ 23.177,50</a:t>
            </a:r>
            <a:endParaRPr sz="800" b="0" i="0" u="none" strike="noStrike" cap="none">
              <a:solidFill>
                <a:srgbClr val="E1531F"/>
              </a:solidFill>
              <a:latin typeface="Calibri"/>
              <a:ea typeface="Calibri"/>
              <a:cs typeface="Calibri"/>
              <a:sym typeface="Calibri"/>
            </a:endParaRPr>
          </a:p>
        </p:txBody>
      </p:sp>
      <p:sp>
        <p:nvSpPr>
          <p:cNvPr id="579" name="Google Shape;579;p82"/>
          <p:cNvSpPr/>
          <p:nvPr/>
        </p:nvSpPr>
        <p:spPr>
          <a:xfrm>
            <a:off x="8329025" y="4525477"/>
            <a:ext cx="792000" cy="5400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R$ 2.170,00</a:t>
            </a:r>
            <a:endParaRPr sz="800" b="0" i="0" u="none" strike="noStrike" cap="none">
              <a:solidFill>
                <a:srgbClr val="E1531F"/>
              </a:solidFill>
              <a:latin typeface="Calibri"/>
              <a:ea typeface="Calibri"/>
              <a:cs typeface="Calibri"/>
              <a:sym typeface="Calibri"/>
            </a:endParaRPr>
          </a:p>
        </p:txBody>
      </p:sp>
      <p:sp>
        <p:nvSpPr>
          <p:cNvPr id="580" name="Google Shape;580;p82"/>
          <p:cNvSpPr/>
          <p:nvPr/>
        </p:nvSpPr>
        <p:spPr>
          <a:xfrm>
            <a:off x="8337200" y="5128269"/>
            <a:ext cx="792000" cy="5400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R$ 3.650,00</a:t>
            </a:r>
            <a:endParaRPr sz="800" b="0" i="0" u="none" strike="noStrike" cap="none">
              <a:solidFill>
                <a:srgbClr val="E1531F"/>
              </a:solidFill>
              <a:latin typeface="Calibri"/>
              <a:ea typeface="Calibri"/>
              <a:cs typeface="Calibri"/>
              <a:sym typeface="Calibri"/>
            </a:endParaRPr>
          </a:p>
        </p:txBody>
      </p:sp>
      <p:sp>
        <p:nvSpPr>
          <p:cNvPr id="581" name="Google Shape;581;p82"/>
          <p:cNvSpPr/>
          <p:nvPr/>
        </p:nvSpPr>
        <p:spPr>
          <a:xfrm>
            <a:off x="8319724" y="3943683"/>
            <a:ext cx="792000" cy="5400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R$ 2.470,00</a:t>
            </a:r>
            <a:endParaRPr sz="800" b="0" i="0" u="none" strike="noStrike" cap="none">
              <a:solidFill>
                <a:srgbClr val="E1531F"/>
              </a:solidFill>
              <a:latin typeface="Calibri"/>
              <a:ea typeface="Calibri"/>
              <a:cs typeface="Calibri"/>
              <a:sym typeface="Calibri"/>
            </a:endParaRPr>
          </a:p>
        </p:txBody>
      </p:sp>
      <p:sp>
        <p:nvSpPr>
          <p:cNvPr id="582" name="Google Shape;582;p82"/>
          <p:cNvSpPr/>
          <p:nvPr/>
        </p:nvSpPr>
        <p:spPr>
          <a:xfrm>
            <a:off x="8365639" y="2756267"/>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R$ 330,75</a:t>
            </a:r>
            <a:endParaRPr sz="800" b="0" i="0" u="none" strike="noStrike" cap="none">
              <a:solidFill>
                <a:srgbClr val="E1531F"/>
              </a:solidFill>
              <a:latin typeface="Calibri"/>
              <a:ea typeface="Calibri"/>
              <a:cs typeface="Calibri"/>
              <a:sym typeface="Calibri"/>
            </a:endParaRPr>
          </a:p>
        </p:txBody>
      </p:sp>
      <p:sp>
        <p:nvSpPr>
          <p:cNvPr id="583" name="Google Shape;583;p82"/>
          <p:cNvSpPr/>
          <p:nvPr/>
        </p:nvSpPr>
        <p:spPr>
          <a:xfrm>
            <a:off x="8356114" y="3346817"/>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R$ 330,75</a:t>
            </a:r>
            <a:endParaRPr sz="800" b="0" i="0" u="none" strike="noStrike" cap="none">
              <a:solidFill>
                <a:srgbClr val="E1531F"/>
              </a:solidFill>
              <a:latin typeface="Calibri"/>
              <a:ea typeface="Calibri"/>
              <a:cs typeface="Calibri"/>
              <a:sym typeface="Calibri"/>
            </a:endParaRPr>
          </a:p>
        </p:txBody>
      </p:sp>
      <p:sp>
        <p:nvSpPr>
          <p:cNvPr id="584" name="Google Shape;584;p82"/>
          <p:cNvSpPr/>
          <p:nvPr/>
        </p:nvSpPr>
        <p:spPr>
          <a:xfrm>
            <a:off x="7432189" y="2756267"/>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R$ 180,00</a:t>
            </a:r>
            <a:endParaRPr sz="800" b="0" i="0" u="none" strike="noStrike" cap="none">
              <a:solidFill>
                <a:srgbClr val="E1531F"/>
              </a:solidFill>
              <a:latin typeface="Calibri"/>
              <a:ea typeface="Calibri"/>
              <a:cs typeface="Calibri"/>
              <a:sym typeface="Calibri"/>
            </a:endParaRPr>
          </a:p>
        </p:txBody>
      </p:sp>
      <p:sp>
        <p:nvSpPr>
          <p:cNvPr id="585" name="Google Shape;585;p82"/>
          <p:cNvSpPr/>
          <p:nvPr/>
        </p:nvSpPr>
        <p:spPr>
          <a:xfrm>
            <a:off x="7422664" y="3346817"/>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R$ 180,00</a:t>
            </a:r>
            <a:endParaRPr sz="800" b="0" i="0" u="none" strike="noStrike" cap="none">
              <a:solidFill>
                <a:srgbClr val="E1531F"/>
              </a:solidFill>
              <a:latin typeface="Calibri"/>
              <a:ea typeface="Calibri"/>
              <a:cs typeface="Calibri"/>
              <a:sym typeface="Calibri"/>
            </a:endParaRPr>
          </a:p>
        </p:txBody>
      </p:sp>
      <p:sp>
        <p:nvSpPr>
          <p:cNvPr id="586" name="Google Shape;586;p82"/>
          <p:cNvSpPr/>
          <p:nvPr/>
        </p:nvSpPr>
        <p:spPr>
          <a:xfrm>
            <a:off x="6721714" y="2756267"/>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R$ 150,30</a:t>
            </a:r>
            <a:endParaRPr sz="800" b="1" i="0" u="none" strike="noStrike" cap="none">
              <a:solidFill>
                <a:srgbClr val="E1531F"/>
              </a:solidFill>
              <a:latin typeface="Calibri"/>
              <a:ea typeface="Calibri"/>
              <a:cs typeface="Calibri"/>
              <a:sym typeface="Calibri"/>
            </a:endParaRPr>
          </a:p>
        </p:txBody>
      </p:sp>
      <p:sp>
        <p:nvSpPr>
          <p:cNvPr id="587" name="Google Shape;587;p82"/>
          <p:cNvSpPr/>
          <p:nvPr/>
        </p:nvSpPr>
        <p:spPr>
          <a:xfrm>
            <a:off x="6712189" y="3346817"/>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R$ 150,30</a:t>
            </a:r>
            <a:endParaRPr sz="800" b="1" i="0" u="none" strike="noStrike" cap="none">
              <a:solidFill>
                <a:srgbClr val="E1531F"/>
              </a:solidFill>
              <a:latin typeface="Calibri"/>
              <a:ea typeface="Calibri"/>
              <a:cs typeface="Calibri"/>
              <a:sym typeface="Calibri"/>
            </a:endParaRPr>
          </a:p>
        </p:txBody>
      </p:sp>
      <p:sp>
        <p:nvSpPr>
          <p:cNvPr id="588" name="Google Shape;588;p82"/>
          <p:cNvSpPr/>
          <p:nvPr/>
        </p:nvSpPr>
        <p:spPr>
          <a:xfrm>
            <a:off x="5229458" y="2756275"/>
            <a:ext cx="13911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1" i="0" u="none" strike="noStrike" cap="none">
                <a:solidFill>
                  <a:srgbClr val="E1531F"/>
                </a:solidFill>
                <a:latin typeface="Calibri"/>
                <a:ea typeface="Calibri"/>
                <a:cs typeface="Calibri"/>
                <a:sym typeface="Calibri"/>
              </a:rPr>
              <a:t> </a:t>
            </a:r>
            <a:r>
              <a:rPr lang="pt-BR" sz="800" b="0" i="0" u="none" strike="noStrike" cap="none">
                <a:solidFill>
                  <a:srgbClr val="E1531F"/>
                </a:solidFill>
                <a:latin typeface="Calibri"/>
                <a:ea typeface="Calibri"/>
                <a:cs typeface="Calibri"/>
                <a:sym typeface="Calibri"/>
              </a:rPr>
              <a:t>R$ 110,25</a:t>
            </a:r>
            <a:endParaRPr sz="800" b="1" i="0" u="none" strike="noStrike" cap="none">
              <a:solidFill>
                <a:srgbClr val="E1531F"/>
              </a:solidFill>
              <a:latin typeface="Calibri"/>
              <a:ea typeface="Calibri"/>
              <a:cs typeface="Calibri"/>
              <a:sym typeface="Calibri"/>
            </a:endParaRPr>
          </a:p>
        </p:txBody>
      </p:sp>
      <p:sp>
        <p:nvSpPr>
          <p:cNvPr id="589" name="Google Shape;589;p82"/>
          <p:cNvSpPr/>
          <p:nvPr/>
        </p:nvSpPr>
        <p:spPr>
          <a:xfrm>
            <a:off x="5219933" y="3346825"/>
            <a:ext cx="13911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1" i="0" u="none" strike="noStrike" cap="none">
                <a:solidFill>
                  <a:srgbClr val="E1531F"/>
                </a:solidFill>
                <a:latin typeface="Calibri"/>
                <a:ea typeface="Calibri"/>
                <a:cs typeface="Calibri"/>
                <a:sym typeface="Calibri"/>
              </a:rPr>
              <a:t> </a:t>
            </a:r>
            <a:r>
              <a:rPr lang="pt-BR" sz="800" b="0" i="0" u="none" strike="noStrike" cap="none">
                <a:solidFill>
                  <a:srgbClr val="E1531F"/>
                </a:solidFill>
                <a:latin typeface="Calibri"/>
                <a:ea typeface="Calibri"/>
                <a:cs typeface="Calibri"/>
                <a:sym typeface="Calibri"/>
              </a:rPr>
              <a:t>R$ 110,25</a:t>
            </a:r>
            <a:endParaRPr sz="800" b="1" i="0" u="none" strike="noStrike" cap="none">
              <a:solidFill>
                <a:srgbClr val="E1531F"/>
              </a:solidFill>
              <a:latin typeface="Calibri"/>
              <a:ea typeface="Calibri"/>
              <a:cs typeface="Calibri"/>
              <a:sym typeface="Calibri"/>
            </a:endParaRPr>
          </a:p>
        </p:txBody>
      </p:sp>
      <p:sp>
        <p:nvSpPr>
          <p:cNvPr id="590" name="Google Shape;590;p82"/>
          <p:cNvSpPr/>
          <p:nvPr/>
        </p:nvSpPr>
        <p:spPr>
          <a:xfrm>
            <a:off x="3893799" y="2754024"/>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 R$ 90,00</a:t>
            </a:r>
            <a:endParaRPr sz="800" b="0" i="0" u="none" strike="noStrike" cap="none">
              <a:solidFill>
                <a:srgbClr val="E1531F"/>
              </a:solidFill>
              <a:latin typeface="Calibri"/>
              <a:ea typeface="Calibri"/>
              <a:cs typeface="Calibri"/>
              <a:sym typeface="Calibri"/>
            </a:endParaRPr>
          </a:p>
        </p:txBody>
      </p:sp>
      <p:sp>
        <p:nvSpPr>
          <p:cNvPr id="591" name="Google Shape;591;p82"/>
          <p:cNvSpPr/>
          <p:nvPr/>
        </p:nvSpPr>
        <p:spPr>
          <a:xfrm>
            <a:off x="4544215" y="2766541"/>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R$ 90,00</a:t>
            </a:r>
            <a:endParaRPr sz="1400" b="0" i="0" u="none" strike="noStrike" cap="none">
              <a:solidFill>
                <a:srgbClr val="000000"/>
              </a:solidFill>
              <a:latin typeface="Calibri"/>
              <a:ea typeface="Calibri"/>
              <a:cs typeface="Calibri"/>
              <a:sym typeface="Calibri"/>
            </a:endParaRPr>
          </a:p>
        </p:txBody>
      </p:sp>
      <p:sp>
        <p:nvSpPr>
          <p:cNvPr id="592" name="Google Shape;592;p82"/>
          <p:cNvSpPr/>
          <p:nvPr/>
        </p:nvSpPr>
        <p:spPr>
          <a:xfrm>
            <a:off x="2598399" y="2744499"/>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 R$ 90,00</a:t>
            </a:r>
            <a:endParaRPr sz="800" b="0" i="0" u="none" strike="noStrike" cap="none">
              <a:solidFill>
                <a:srgbClr val="E1531F"/>
              </a:solidFill>
              <a:latin typeface="Calibri"/>
              <a:ea typeface="Calibri"/>
              <a:cs typeface="Calibri"/>
              <a:sym typeface="Calibri"/>
            </a:endParaRPr>
          </a:p>
        </p:txBody>
      </p:sp>
      <p:sp>
        <p:nvSpPr>
          <p:cNvPr id="593" name="Google Shape;593;p82"/>
          <p:cNvSpPr/>
          <p:nvPr/>
        </p:nvSpPr>
        <p:spPr>
          <a:xfrm>
            <a:off x="3248815" y="2757016"/>
            <a:ext cx="720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rgbClr val="E1531F"/>
                </a:solidFill>
                <a:latin typeface="Calibri"/>
                <a:ea typeface="Calibri"/>
                <a:cs typeface="Calibri"/>
                <a:sym typeface="Calibri"/>
              </a:rPr>
              <a:t>R$ 90,00</a:t>
            </a:r>
            <a:endParaRPr sz="1400" b="0" i="0" u="none" strike="noStrike" cap="none">
              <a:solidFill>
                <a:srgbClr val="000000"/>
              </a:solidFill>
              <a:latin typeface="Calibri"/>
              <a:ea typeface="Calibri"/>
              <a:cs typeface="Calibri"/>
              <a:sym typeface="Calibri"/>
            </a:endParaRPr>
          </a:p>
        </p:txBody>
      </p:sp>
      <p:sp>
        <p:nvSpPr>
          <p:cNvPr id="594" name="Google Shape;594;p82"/>
          <p:cNvSpPr/>
          <p:nvPr/>
        </p:nvSpPr>
        <p:spPr>
          <a:xfrm>
            <a:off x="3919775" y="1876316"/>
            <a:ext cx="1260000" cy="540000"/>
          </a:xfrm>
          <a:prstGeom prst="roundRect">
            <a:avLst>
              <a:gd name="adj" fmla="val 16667"/>
            </a:avLst>
          </a:prstGeom>
          <a:solidFill>
            <a:srgbClr val="001E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0" i="0" u="none" strike="noStrike" cap="none">
                <a:solidFill>
                  <a:schemeClr val="lt1"/>
                </a:solidFill>
                <a:latin typeface="Calibri"/>
                <a:ea typeface="Calibri"/>
                <a:cs typeface="Calibri"/>
                <a:sym typeface="Calibri"/>
              </a:rPr>
              <a:t>Exato</a:t>
            </a:r>
            <a:endParaRPr sz="1400" b="0" i="0" u="none" strike="noStrike" cap="none">
              <a:solidFill>
                <a:srgbClr val="000000"/>
              </a:solidFill>
              <a:latin typeface="Calibri"/>
              <a:ea typeface="Calibri"/>
              <a:cs typeface="Calibri"/>
              <a:sym typeface="Calibri"/>
            </a:endParaRPr>
          </a:p>
        </p:txBody>
      </p:sp>
      <p:sp>
        <p:nvSpPr>
          <p:cNvPr id="595" name="Google Shape;595;p82"/>
          <p:cNvSpPr/>
          <p:nvPr/>
        </p:nvSpPr>
        <p:spPr>
          <a:xfrm>
            <a:off x="5216475" y="1876459"/>
            <a:ext cx="1440000" cy="540000"/>
          </a:xfrm>
          <a:prstGeom prst="roundRect">
            <a:avLst>
              <a:gd name="adj" fmla="val 16667"/>
            </a:avLst>
          </a:prstGeom>
          <a:solidFill>
            <a:srgbClr val="001E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0" i="0" u="none" strike="noStrike" cap="none">
                <a:solidFill>
                  <a:schemeClr val="lt1"/>
                </a:solidFill>
                <a:latin typeface="Calibri"/>
                <a:ea typeface="Calibri"/>
                <a:cs typeface="Calibri"/>
                <a:sym typeface="Calibri"/>
              </a:rPr>
              <a:t>Clássico</a:t>
            </a:r>
            <a:br>
              <a:rPr lang="pt-BR" sz="1200" b="0" i="0" u="none" strike="noStrike" cap="none">
                <a:solidFill>
                  <a:schemeClr val="lt1"/>
                </a:solidFill>
                <a:latin typeface="Calibri"/>
                <a:ea typeface="Calibri"/>
                <a:cs typeface="Calibri"/>
                <a:sym typeface="Calibri"/>
              </a:rPr>
            </a:br>
            <a:r>
              <a:rPr lang="pt-BR" sz="1200">
                <a:solidFill>
                  <a:schemeClr val="lt1"/>
                </a:solidFill>
                <a:latin typeface="Calibri"/>
                <a:ea typeface="Calibri"/>
                <a:cs typeface="Calibri"/>
                <a:sym typeface="Calibri"/>
              </a:rPr>
              <a:t>Clássico 100</a:t>
            </a:r>
            <a:endParaRPr sz="1400" b="0" i="0" u="none" strike="noStrike" cap="none">
              <a:solidFill>
                <a:srgbClr val="000000"/>
              </a:solidFill>
              <a:latin typeface="Calibri"/>
              <a:ea typeface="Calibri"/>
              <a:cs typeface="Calibri"/>
              <a:sym typeface="Calibri"/>
            </a:endParaRPr>
          </a:p>
        </p:txBody>
      </p:sp>
      <p:sp>
        <p:nvSpPr>
          <p:cNvPr id="596" name="Google Shape;596;p82"/>
          <p:cNvSpPr/>
          <p:nvPr/>
        </p:nvSpPr>
        <p:spPr>
          <a:xfrm>
            <a:off x="6693200" y="1876458"/>
            <a:ext cx="1472400" cy="540000"/>
          </a:xfrm>
          <a:prstGeom prst="roundRect">
            <a:avLst>
              <a:gd name="adj" fmla="val 16667"/>
            </a:avLst>
          </a:prstGeom>
          <a:solidFill>
            <a:srgbClr val="001E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0" i="0" u="none" strike="noStrike" cap="none">
                <a:solidFill>
                  <a:schemeClr val="lt1"/>
                </a:solidFill>
                <a:latin typeface="Calibri"/>
                <a:ea typeface="Calibri"/>
                <a:cs typeface="Calibri"/>
                <a:sym typeface="Calibri"/>
              </a:rPr>
              <a:t>Especial 100</a:t>
            </a:r>
            <a:endParaRPr sz="1400" b="0" i="0" u="none" strike="noStrike" cap="none">
              <a:solidFill>
                <a:srgbClr val="000000"/>
              </a:solidFill>
              <a:latin typeface="Calibri"/>
              <a:ea typeface="Calibri"/>
              <a:cs typeface="Calibri"/>
              <a:sym typeface="Calibri"/>
            </a:endParaRPr>
          </a:p>
        </p:txBody>
      </p:sp>
      <p:sp>
        <p:nvSpPr>
          <p:cNvPr id="597" name="Google Shape;597;p82"/>
          <p:cNvSpPr/>
          <p:nvPr/>
        </p:nvSpPr>
        <p:spPr>
          <a:xfrm>
            <a:off x="11191800" y="1876461"/>
            <a:ext cx="900000" cy="540000"/>
          </a:xfrm>
          <a:prstGeom prst="roundRect">
            <a:avLst>
              <a:gd name="adj" fmla="val 16667"/>
            </a:avLst>
          </a:prstGeom>
          <a:solidFill>
            <a:srgbClr val="001E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0" i="0" u="none" strike="noStrike" cap="none">
                <a:solidFill>
                  <a:schemeClr val="lt1"/>
                </a:solidFill>
                <a:latin typeface="Calibri"/>
                <a:ea typeface="Calibri"/>
                <a:cs typeface="Calibri"/>
                <a:sym typeface="Calibri"/>
              </a:rPr>
              <a:t>Prestige</a:t>
            </a:r>
            <a:endParaRPr sz="1400" b="0" i="0" u="none" strike="noStrike" cap="none">
              <a:solidFill>
                <a:srgbClr val="000000"/>
              </a:solidFill>
              <a:latin typeface="Calibri"/>
              <a:ea typeface="Calibri"/>
              <a:cs typeface="Calibri"/>
              <a:sym typeface="Calibri"/>
            </a:endParaRPr>
          </a:p>
        </p:txBody>
      </p:sp>
      <p:sp>
        <p:nvSpPr>
          <p:cNvPr id="598" name="Google Shape;598;p82"/>
          <p:cNvSpPr/>
          <p:nvPr/>
        </p:nvSpPr>
        <p:spPr>
          <a:xfrm>
            <a:off x="9283075" y="1876460"/>
            <a:ext cx="1872000" cy="540000"/>
          </a:xfrm>
          <a:prstGeom prst="roundRect">
            <a:avLst>
              <a:gd name="adj" fmla="val 16667"/>
            </a:avLst>
          </a:prstGeom>
          <a:solidFill>
            <a:srgbClr val="001E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0" i="0" u="none" strike="noStrike" cap="none">
                <a:solidFill>
                  <a:schemeClr val="lt1"/>
                </a:solidFill>
                <a:latin typeface="Calibri"/>
                <a:ea typeface="Calibri"/>
                <a:cs typeface="Calibri"/>
                <a:sym typeface="Calibri"/>
              </a:rPr>
              <a:t>Executivos</a:t>
            </a:r>
            <a:endParaRPr sz="1400" b="0" i="0" u="none" strike="noStrike" cap="none">
              <a:solidFill>
                <a:srgbClr val="000000"/>
              </a:solidFill>
              <a:latin typeface="Calibri"/>
              <a:ea typeface="Calibri"/>
              <a:cs typeface="Calibri"/>
              <a:sym typeface="Calibri"/>
            </a:endParaRPr>
          </a:p>
        </p:txBody>
      </p:sp>
      <p:sp>
        <p:nvSpPr>
          <p:cNvPr id="599" name="Google Shape;599;p82"/>
          <p:cNvSpPr/>
          <p:nvPr/>
        </p:nvSpPr>
        <p:spPr>
          <a:xfrm>
            <a:off x="8202350" y="1876461"/>
            <a:ext cx="1044000" cy="540000"/>
          </a:xfrm>
          <a:prstGeom prst="roundRect">
            <a:avLst>
              <a:gd name="adj" fmla="val 16667"/>
            </a:avLst>
          </a:prstGeom>
          <a:solidFill>
            <a:srgbClr val="001E6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pt-BR" sz="1100" b="0" i="0" u="none" strike="noStrike" cap="none">
                <a:solidFill>
                  <a:schemeClr val="lt1"/>
                </a:solidFill>
                <a:latin typeface="Calibri"/>
                <a:ea typeface="Calibri"/>
                <a:cs typeface="Calibri"/>
                <a:sym typeface="Calibri"/>
              </a:rPr>
              <a:t>Especial Mais</a:t>
            </a:r>
            <a:endParaRPr sz="1300" b="0" i="0" u="none" strike="noStrike" cap="none">
              <a:solidFill>
                <a:srgbClr val="000000"/>
              </a:solidFill>
              <a:latin typeface="Calibri"/>
              <a:ea typeface="Calibri"/>
              <a:cs typeface="Calibri"/>
              <a:sym typeface="Calibri"/>
            </a:endParaRPr>
          </a:p>
        </p:txBody>
      </p:sp>
      <p:sp>
        <p:nvSpPr>
          <p:cNvPr id="600" name="Google Shape;600;p82"/>
          <p:cNvSpPr/>
          <p:nvPr/>
        </p:nvSpPr>
        <p:spPr>
          <a:xfrm>
            <a:off x="2623050" y="1876461"/>
            <a:ext cx="1260000" cy="540000"/>
          </a:xfrm>
          <a:prstGeom prst="roundRect">
            <a:avLst>
              <a:gd name="adj" fmla="val 16667"/>
            </a:avLst>
          </a:prstGeom>
          <a:solidFill>
            <a:srgbClr val="001E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0" i="0" u="none" strike="noStrike" cap="none">
                <a:solidFill>
                  <a:schemeClr val="lt1"/>
                </a:solidFill>
                <a:latin typeface="Calibri"/>
                <a:ea typeface="Calibri"/>
                <a:cs typeface="Calibri"/>
                <a:sym typeface="Calibri"/>
              </a:rPr>
              <a:t>Direto Nacional</a:t>
            </a:r>
            <a:endParaRPr sz="1400" b="0" i="0" u="none" strike="noStrike" cap="none">
              <a:solidFill>
                <a:srgbClr val="000000"/>
              </a:solidFill>
              <a:latin typeface="Calibri"/>
              <a:ea typeface="Calibri"/>
              <a:cs typeface="Calibri"/>
              <a:sym typeface="Calibri"/>
            </a:endParaRPr>
          </a:p>
        </p:txBody>
      </p:sp>
      <p:sp>
        <p:nvSpPr>
          <p:cNvPr id="601" name="Google Shape;601;p82"/>
          <p:cNvSpPr txBox="1"/>
          <p:nvPr/>
        </p:nvSpPr>
        <p:spPr>
          <a:xfrm>
            <a:off x="770964" y="516403"/>
            <a:ext cx="5325000" cy="758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pt-BR" sz="2800" b="1" i="0" u="none" strike="noStrike" cap="none">
                <a:solidFill>
                  <a:schemeClr val="lt1"/>
                </a:solidFill>
                <a:latin typeface="Calibri"/>
                <a:ea typeface="Calibri"/>
                <a:cs typeface="Calibri"/>
                <a:sym typeface="Calibri"/>
              </a:rPr>
              <a:t>Reembolso - PME</a:t>
            </a:r>
            <a:endParaRPr sz="14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Planos Nacionais (Ambulatorial, Hospitalar com Obstetrícia)</a:t>
            </a:r>
            <a:endParaRPr sz="14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86"/>
          <p:cNvSpPr/>
          <p:nvPr/>
        </p:nvSpPr>
        <p:spPr>
          <a:xfrm>
            <a:off x="1" y="-749"/>
            <a:ext cx="3361397" cy="6858000"/>
          </a:xfrm>
          <a:prstGeom prst="rect">
            <a:avLst/>
          </a:prstGeom>
          <a:solidFill>
            <a:srgbClr val="82828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79" name="Google Shape;1079;p86">
            <a:hlinkClick r:id="rId3"/>
          </p:cNvPr>
          <p:cNvSpPr/>
          <p:nvPr/>
        </p:nvSpPr>
        <p:spPr>
          <a:xfrm>
            <a:off x="7236233" y="5951819"/>
            <a:ext cx="1908543" cy="280928"/>
          </a:xfrm>
          <a:prstGeom prst="roundRect">
            <a:avLst>
              <a:gd name="adj" fmla="val 16667"/>
            </a:avLst>
          </a:prstGeom>
          <a:solidFill>
            <a:srgbClr val="001E64"/>
          </a:solidFill>
          <a:ln w="19050" cap="flat" cmpd="sng">
            <a:solidFill>
              <a:schemeClr val="lt1"/>
            </a:solidFill>
            <a:prstDash val="solid"/>
            <a:round/>
            <a:headEnd type="none" w="sm" len="sm"/>
            <a:tailEnd type="none" w="sm" len="sm"/>
          </a:ln>
          <a:effectLst>
            <a:outerShdw blurRad="40000" dist="20000" dir="5400000" rotWithShape="0">
              <a:srgbClr val="000000">
                <a:alpha val="29411"/>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lt1"/>
                </a:solidFill>
                <a:latin typeface="Calibri"/>
                <a:ea typeface="Calibri"/>
                <a:cs typeface="Calibri"/>
                <a:sym typeface="Calibri"/>
              </a:rPr>
              <a:t>🖰 Tabela de Coparticipação</a:t>
            </a:r>
            <a:endParaRPr sz="1050" b="0" i="0" u="none" strike="noStrike" cap="none">
              <a:solidFill>
                <a:schemeClr val="lt1"/>
              </a:solidFill>
              <a:latin typeface="Calibri"/>
              <a:ea typeface="Calibri"/>
              <a:cs typeface="Calibri"/>
              <a:sym typeface="Calibri"/>
            </a:endParaRPr>
          </a:p>
        </p:txBody>
      </p:sp>
      <p:sp>
        <p:nvSpPr>
          <p:cNvPr id="1080" name="Google Shape;1080;p86"/>
          <p:cNvSpPr txBox="1"/>
          <p:nvPr/>
        </p:nvSpPr>
        <p:spPr>
          <a:xfrm>
            <a:off x="5722282" y="6439638"/>
            <a:ext cx="4212000" cy="2307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900"/>
              <a:buFont typeface="Arial"/>
              <a:buNone/>
            </a:pPr>
            <a:r>
              <a:rPr lang="pt-BR" sz="900" b="0" i="0" u="none" strike="noStrike" cap="none">
                <a:solidFill>
                  <a:srgbClr val="595959"/>
                </a:solidFill>
                <a:latin typeface="Calibri"/>
                <a:ea typeface="Calibri"/>
                <a:cs typeface="Calibri"/>
                <a:sym typeface="Calibri"/>
              </a:rPr>
              <a:t>* Contratação exclusiva para produtos AHO – Ambulatorial Hospitalar com Obstetrícia.</a:t>
            </a:r>
            <a:endParaRPr sz="1400" b="0" i="0" u="none" strike="noStrike" cap="none">
              <a:solidFill>
                <a:srgbClr val="000000"/>
              </a:solidFill>
              <a:latin typeface="Calibri"/>
              <a:ea typeface="Calibri"/>
              <a:cs typeface="Calibri"/>
              <a:sym typeface="Calibri"/>
            </a:endParaRPr>
          </a:p>
        </p:txBody>
      </p:sp>
      <p:pic>
        <p:nvPicPr>
          <p:cNvPr id="1081" name="Google Shape;1081;p86"/>
          <p:cNvPicPr preferRelativeResize="0"/>
          <p:nvPr/>
        </p:nvPicPr>
        <p:blipFill rotWithShape="1">
          <a:blip r:embed="rId4">
            <a:alphaModFix/>
          </a:blip>
          <a:srcRect/>
          <a:stretch/>
        </p:blipFill>
        <p:spPr>
          <a:xfrm rot="5400000">
            <a:off x="6825117" y="5942028"/>
            <a:ext cx="435600" cy="360000"/>
          </a:xfrm>
          <a:prstGeom prst="rect">
            <a:avLst/>
          </a:prstGeom>
          <a:noFill/>
          <a:ln>
            <a:noFill/>
          </a:ln>
        </p:spPr>
      </p:pic>
      <p:sp>
        <p:nvSpPr>
          <p:cNvPr id="1082" name="Google Shape;1082;p86"/>
          <p:cNvSpPr txBox="1"/>
          <p:nvPr/>
        </p:nvSpPr>
        <p:spPr>
          <a:xfrm>
            <a:off x="507571" y="513193"/>
            <a:ext cx="3411092" cy="83348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pt-BR" sz="2800" b="1" i="0" u="none" strike="noStrike" cap="none">
                <a:solidFill>
                  <a:schemeClr val="lt1"/>
                </a:solidFill>
                <a:latin typeface="Calibri"/>
                <a:ea typeface="Calibri"/>
                <a:cs typeface="Calibri"/>
                <a:sym typeface="Calibri"/>
              </a:rPr>
              <a:t>Coparticipação</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pt-BR" sz="1400" b="1" i="0" u="none" strike="noStrike" cap="none">
                <a:solidFill>
                  <a:schemeClr val="lt1"/>
                </a:solidFill>
                <a:latin typeface="Calibri"/>
                <a:ea typeface="Calibri"/>
                <a:cs typeface="Calibri"/>
                <a:sym typeface="Calibri"/>
              </a:rPr>
              <a:t>Contratação opcional  </a:t>
            </a:r>
            <a:endParaRPr sz="2400" b="1" i="0" u="none" strike="noStrike" cap="none">
              <a:solidFill>
                <a:schemeClr val="lt1"/>
              </a:solidFill>
              <a:latin typeface="Calibri"/>
              <a:ea typeface="Calibri"/>
              <a:cs typeface="Calibri"/>
              <a:sym typeface="Calibri"/>
            </a:endParaRPr>
          </a:p>
        </p:txBody>
      </p:sp>
      <p:pic>
        <p:nvPicPr>
          <p:cNvPr id="1083" name="Google Shape;1083;p86" descr="Ícone&#10;&#10;Descrição gerada automaticamente"/>
          <p:cNvPicPr preferRelativeResize="0"/>
          <p:nvPr/>
        </p:nvPicPr>
        <p:blipFill rotWithShape="1">
          <a:blip r:embed="rId5">
            <a:alphaModFix/>
          </a:blip>
          <a:srcRect/>
          <a:stretch/>
        </p:blipFill>
        <p:spPr>
          <a:xfrm>
            <a:off x="237224" y="137516"/>
            <a:ext cx="261360" cy="216000"/>
          </a:xfrm>
          <a:prstGeom prst="rect">
            <a:avLst/>
          </a:prstGeom>
          <a:noFill/>
          <a:ln>
            <a:noFill/>
          </a:ln>
        </p:spPr>
      </p:pic>
      <p:pic>
        <p:nvPicPr>
          <p:cNvPr id="1084" name="Google Shape;1084;p86" descr="Ícone&#10;&#10;Descrição gerada automaticamente"/>
          <p:cNvPicPr preferRelativeResize="0"/>
          <p:nvPr/>
        </p:nvPicPr>
        <p:blipFill rotWithShape="1">
          <a:blip r:embed="rId5">
            <a:alphaModFix/>
          </a:blip>
          <a:srcRect/>
          <a:stretch/>
        </p:blipFill>
        <p:spPr>
          <a:xfrm>
            <a:off x="237224" y="6550346"/>
            <a:ext cx="261360" cy="216000"/>
          </a:xfrm>
          <a:prstGeom prst="rect">
            <a:avLst/>
          </a:prstGeom>
          <a:noFill/>
          <a:ln>
            <a:noFill/>
          </a:ln>
        </p:spPr>
      </p:pic>
      <p:pic>
        <p:nvPicPr>
          <p:cNvPr id="1085" name="Google Shape;1085;p86" descr="Ícone&#10;&#10;Descrição gerada automaticamente"/>
          <p:cNvPicPr preferRelativeResize="0"/>
          <p:nvPr/>
        </p:nvPicPr>
        <p:blipFill rotWithShape="1">
          <a:blip r:embed="rId5">
            <a:alphaModFix/>
          </a:blip>
          <a:srcRect/>
          <a:stretch/>
        </p:blipFill>
        <p:spPr>
          <a:xfrm>
            <a:off x="237224" y="595575"/>
            <a:ext cx="261360" cy="216000"/>
          </a:xfrm>
          <a:prstGeom prst="rect">
            <a:avLst/>
          </a:prstGeom>
          <a:noFill/>
          <a:ln>
            <a:noFill/>
          </a:ln>
        </p:spPr>
      </p:pic>
      <p:pic>
        <p:nvPicPr>
          <p:cNvPr id="1086" name="Google Shape;1086;p86" descr="Ícone&#10;&#10;Descrição gerada automaticamente"/>
          <p:cNvPicPr preferRelativeResize="0"/>
          <p:nvPr/>
        </p:nvPicPr>
        <p:blipFill rotWithShape="1">
          <a:blip r:embed="rId5">
            <a:alphaModFix/>
          </a:blip>
          <a:srcRect/>
          <a:stretch/>
        </p:blipFill>
        <p:spPr>
          <a:xfrm>
            <a:off x="237224" y="1053634"/>
            <a:ext cx="261360" cy="216000"/>
          </a:xfrm>
          <a:prstGeom prst="rect">
            <a:avLst/>
          </a:prstGeom>
          <a:noFill/>
          <a:ln>
            <a:noFill/>
          </a:ln>
        </p:spPr>
      </p:pic>
      <p:pic>
        <p:nvPicPr>
          <p:cNvPr id="1087" name="Google Shape;1087;p86" descr="Ícone&#10;&#10;Descrição gerada automaticamente"/>
          <p:cNvPicPr preferRelativeResize="0"/>
          <p:nvPr/>
        </p:nvPicPr>
        <p:blipFill rotWithShape="1">
          <a:blip r:embed="rId5">
            <a:alphaModFix/>
          </a:blip>
          <a:srcRect/>
          <a:stretch/>
        </p:blipFill>
        <p:spPr>
          <a:xfrm>
            <a:off x="237224" y="1511693"/>
            <a:ext cx="261360" cy="216000"/>
          </a:xfrm>
          <a:prstGeom prst="rect">
            <a:avLst/>
          </a:prstGeom>
          <a:noFill/>
          <a:ln>
            <a:noFill/>
          </a:ln>
        </p:spPr>
      </p:pic>
      <p:pic>
        <p:nvPicPr>
          <p:cNvPr id="1088" name="Google Shape;1088;p86" descr="Ícone&#10;&#10;Descrição gerada automaticamente"/>
          <p:cNvPicPr preferRelativeResize="0"/>
          <p:nvPr/>
        </p:nvPicPr>
        <p:blipFill rotWithShape="1">
          <a:blip r:embed="rId5">
            <a:alphaModFix/>
          </a:blip>
          <a:srcRect/>
          <a:stretch/>
        </p:blipFill>
        <p:spPr>
          <a:xfrm>
            <a:off x="237224" y="1969752"/>
            <a:ext cx="261360" cy="216000"/>
          </a:xfrm>
          <a:prstGeom prst="rect">
            <a:avLst/>
          </a:prstGeom>
          <a:noFill/>
          <a:ln>
            <a:noFill/>
          </a:ln>
        </p:spPr>
      </p:pic>
      <p:pic>
        <p:nvPicPr>
          <p:cNvPr id="1089" name="Google Shape;1089;p86" descr="Ícone&#10;&#10;Descrição gerada automaticamente"/>
          <p:cNvPicPr preferRelativeResize="0"/>
          <p:nvPr/>
        </p:nvPicPr>
        <p:blipFill rotWithShape="1">
          <a:blip r:embed="rId5">
            <a:alphaModFix/>
          </a:blip>
          <a:srcRect/>
          <a:stretch/>
        </p:blipFill>
        <p:spPr>
          <a:xfrm>
            <a:off x="237224" y="2427811"/>
            <a:ext cx="261360" cy="216000"/>
          </a:xfrm>
          <a:prstGeom prst="rect">
            <a:avLst/>
          </a:prstGeom>
          <a:noFill/>
          <a:ln>
            <a:noFill/>
          </a:ln>
        </p:spPr>
      </p:pic>
      <p:pic>
        <p:nvPicPr>
          <p:cNvPr id="1090" name="Google Shape;1090;p86" descr="Ícone&#10;&#10;Descrição gerada automaticamente"/>
          <p:cNvPicPr preferRelativeResize="0"/>
          <p:nvPr/>
        </p:nvPicPr>
        <p:blipFill rotWithShape="1">
          <a:blip r:embed="rId5">
            <a:alphaModFix/>
          </a:blip>
          <a:srcRect/>
          <a:stretch/>
        </p:blipFill>
        <p:spPr>
          <a:xfrm>
            <a:off x="237224" y="2885870"/>
            <a:ext cx="261360" cy="216000"/>
          </a:xfrm>
          <a:prstGeom prst="rect">
            <a:avLst/>
          </a:prstGeom>
          <a:noFill/>
          <a:ln>
            <a:noFill/>
          </a:ln>
        </p:spPr>
      </p:pic>
      <p:pic>
        <p:nvPicPr>
          <p:cNvPr id="1091" name="Google Shape;1091;p86" descr="Ícone&#10;&#10;Descrição gerada automaticamente"/>
          <p:cNvPicPr preferRelativeResize="0"/>
          <p:nvPr/>
        </p:nvPicPr>
        <p:blipFill rotWithShape="1">
          <a:blip r:embed="rId5">
            <a:alphaModFix/>
          </a:blip>
          <a:srcRect/>
          <a:stretch/>
        </p:blipFill>
        <p:spPr>
          <a:xfrm>
            <a:off x="237224" y="3343929"/>
            <a:ext cx="261360" cy="216000"/>
          </a:xfrm>
          <a:prstGeom prst="rect">
            <a:avLst/>
          </a:prstGeom>
          <a:noFill/>
          <a:ln>
            <a:noFill/>
          </a:ln>
        </p:spPr>
      </p:pic>
      <p:pic>
        <p:nvPicPr>
          <p:cNvPr id="1092" name="Google Shape;1092;p86" descr="Ícone&#10;&#10;Descrição gerada automaticamente"/>
          <p:cNvPicPr preferRelativeResize="0"/>
          <p:nvPr/>
        </p:nvPicPr>
        <p:blipFill rotWithShape="1">
          <a:blip r:embed="rId5">
            <a:alphaModFix/>
          </a:blip>
          <a:srcRect/>
          <a:stretch/>
        </p:blipFill>
        <p:spPr>
          <a:xfrm>
            <a:off x="237224" y="3801988"/>
            <a:ext cx="261360" cy="216000"/>
          </a:xfrm>
          <a:prstGeom prst="rect">
            <a:avLst/>
          </a:prstGeom>
          <a:noFill/>
          <a:ln>
            <a:noFill/>
          </a:ln>
        </p:spPr>
      </p:pic>
      <p:pic>
        <p:nvPicPr>
          <p:cNvPr id="1093" name="Google Shape;1093;p86" descr="Ícone&#10;&#10;Descrição gerada automaticamente"/>
          <p:cNvPicPr preferRelativeResize="0"/>
          <p:nvPr/>
        </p:nvPicPr>
        <p:blipFill rotWithShape="1">
          <a:blip r:embed="rId5">
            <a:alphaModFix/>
          </a:blip>
          <a:srcRect/>
          <a:stretch/>
        </p:blipFill>
        <p:spPr>
          <a:xfrm>
            <a:off x="237224" y="4260047"/>
            <a:ext cx="261360" cy="216000"/>
          </a:xfrm>
          <a:prstGeom prst="rect">
            <a:avLst/>
          </a:prstGeom>
          <a:noFill/>
          <a:ln>
            <a:noFill/>
          </a:ln>
        </p:spPr>
      </p:pic>
      <p:pic>
        <p:nvPicPr>
          <p:cNvPr id="1094" name="Google Shape;1094;p86" descr="Ícone&#10;&#10;Descrição gerada automaticamente"/>
          <p:cNvPicPr preferRelativeResize="0"/>
          <p:nvPr/>
        </p:nvPicPr>
        <p:blipFill rotWithShape="1">
          <a:blip r:embed="rId5">
            <a:alphaModFix/>
          </a:blip>
          <a:srcRect/>
          <a:stretch/>
        </p:blipFill>
        <p:spPr>
          <a:xfrm>
            <a:off x="237224" y="4718106"/>
            <a:ext cx="261360" cy="216000"/>
          </a:xfrm>
          <a:prstGeom prst="rect">
            <a:avLst/>
          </a:prstGeom>
          <a:noFill/>
          <a:ln>
            <a:noFill/>
          </a:ln>
        </p:spPr>
      </p:pic>
      <p:pic>
        <p:nvPicPr>
          <p:cNvPr id="1095" name="Google Shape;1095;p86" descr="Ícone&#10;&#10;Descrição gerada automaticamente"/>
          <p:cNvPicPr preferRelativeResize="0"/>
          <p:nvPr/>
        </p:nvPicPr>
        <p:blipFill rotWithShape="1">
          <a:blip r:embed="rId5">
            <a:alphaModFix/>
          </a:blip>
          <a:srcRect/>
          <a:stretch/>
        </p:blipFill>
        <p:spPr>
          <a:xfrm>
            <a:off x="237224" y="5176165"/>
            <a:ext cx="261360" cy="216000"/>
          </a:xfrm>
          <a:prstGeom prst="rect">
            <a:avLst/>
          </a:prstGeom>
          <a:noFill/>
          <a:ln>
            <a:noFill/>
          </a:ln>
        </p:spPr>
      </p:pic>
      <p:pic>
        <p:nvPicPr>
          <p:cNvPr id="1096" name="Google Shape;1096;p86" descr="Ícone&#10;&#10;Descrição gerada automaticamente"/>
          <p:cNvPicPr preferRelativeResize="0"/>
          <p:nvPr/>
        </p:nvPicPr>
        <p:blipFill rotWithShape="1">
          <a:blip r:embed="rId5">
            <a:alphaModFix/>
          </a:blip>
          <a:srcRect/>
          <a:stretch/>
        </p:blipFill>
        <p:spPr>
          <a:xfrm>
            <a:off x="237224" y="5634224"/>
            <a:ext cx="261360" cy="216000"/>
          </a:xfrm>
          <a:prstGeom prst="rect">
            <a:avLst/>
          </a:prstGeom>
          <a:noFill/>
          <a:ln>
            <a:noFill/>
          </a:ln>
        </p:spPr>
      </p:pic>
      <p:pic>
        <p:nvPicPr>
          <p:cNvPr id="1097" name="Google Shape;1097;p86" descr="Ícone&#10;&#10;Descrição gerada automaticamente"/>
          <p:cNvPicPr preferRelativeResize="0"/>
          <p:nvPr/>
        </p:nvPicPr>
        <p:blipFill rotWithShape="1">
          <a:blip r:embed="rId5">
            <a:alphaModFix/>
          </a:blip>
          <a:srcRect/>
          <a:stretch/>
        </p:blipFill>
        <p:spPr>
          <a:xfrm>
            <a:off x="237224" y="6092283"/>
            <a:ext cx="261360" cy="216000"/>
          </a:xfrm>
          <a:prstGeom prst="rect">
            <a:avLst/>
          </a:prstGeom>
          <a:noFill/>
          <a:ln>
            <a:noFill/>
          </a:ln>
        </p:spPr>
      </p:pic>
      <p:pic>
        <p:nvPicPr>
          <p:cNvPr id="1098" name="Google Shape;1098;p86" descr="Ícone&#10;&#10;Descrição gerada automaticamente"/>
          <p:cNvPicPr preferRelativeResize="0"/>
          <p:nvPr/>
        </p:nvPicPr>
        <p:blipFill rotWithShape="1">
          <a:blip r:embed="rId6">
            <a:alphaModFix/>
          </a:blip>
          <a:srcRect/>
          <a:stretch/>
        </p:blipFill>
        <p:spPr>
          <a:xfrm>
            <a:off x="10637128" y="5149602"/>
            <a:ext cx="2618500" cy="2467347"/>
          </a:xfrm>
          <a:prstGeom prst="rect">
            <a:avLst/>
          </a:prstGeom>
          <a:noFill/>
          <a:ln>
            <a:noFill/>
          </a:ln>
        </p:spPr>
      </p:pic>
      <p:sp>
        <p:nvSpPr>
          <p:cNvPr id="1099" name="Google Shape;1099;p86"/>
          <p:cNvSpPr txBox="1"/>
          <p:nvPr/>
        </p:nvSpPr>
        <p:spPr>
          <a:xfrm>
            <a:off x="678863" y="2358802"/>
            <a:ext cx="2553664" cy="22467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chemeClr val="lt1"/>
                </a:solidFill>
                <a:latin typeface="Calibri"/>
                <a:ea typeface="Calibri"/>
                <a:cs typeface="Calibri"/>
                <a:sym typeface="Calibri"/>
              </a:rPr>
              <a:t>Coparticipação com valores máximos pré-definidos em reais conforme contrato. </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chemeClr val="lt1"/>
                </a:solidFill>
                <a:latin typeface="Calibri"/>
                <a:ea typeface="Calibri"/>
                <a:cs typeface="Calibri"/>
                <a:sym typeface="Calibri"/>
              </a:rPr>
              <a:t>A empresa poderá optar pela coparticipação financeira, isso resultará na redução do valor do prêmio, com maior controle dos custos e valorização do benefício pelos funcionários. </a:t>
            </a:r>
            <a:endParaRPr sz="1400" b="0" i="0" u="none" strike="noStrike" cap="none">
              <a:solidFill>
                <a:srgbClr val="000000"/>
              </a:solidFill>
              <a:latin typeface="Calibri"/>
              <a:ea typeface="Calibri"/>
              <a:cs typeface="Calibri"/>
              <a:sym typeface="Calibri"/>
            </a:endParaRPr>
          </a:p>
        </p:txBody>
      </p:sp>
      <p:sp>
        <p:nvSpPr>
          <p:cNvPr id="1100" name="Google Shape;1100;p86"/>
          <p:cNvSpPr/>
          <p:nvPr/>
        </p:nvSpPr>
        <p:spPr>
          <a:xfrm>
            <a:off x="603068" y="1439435"/>
            <a:ext cx="2306587" cy="300260"/>
          </a:xfrm>
          <a:prstGeom prst="roundRect">
            <a:avLst>
              <a:gd name="adj" fmla="val 16667"/>
            </a:avLst>
          </a:prstGeom>
          <a:solidFill>
            <a:srgbClr val="00E1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pt-BR" sz="1100" b="1" i="0" u="none" strike="noStrike" cap="none">
                <a:solidFill>
                  <a:schemeClr val="lt1"/>
                </a:solidFill>
                <a:latin typeface="Calibri"/>
                <a:ea typeface="Calibri"/>
                <a:cs typeface="Calibri"/>
                <a:sym typeface="Calibri"/>
              </a:rPr>
              <a:t>PME (03 a 29 vidas)</a:t>
            </a:r>
            <a:endParaRPr sz="1400" b="0" i="0" u="none" strike="noStrike" cap="none">
              <a:solidFill>
                <a:srgbClr val="000000"/>
              </a:solidFill>
              <a:latin typeface="Calibri"/>
              <a:ea typeface="Calibri"/>
              <a:cs typeface="Calibri"/>
              <a:sym typeface="Calibri"/>
            </a:endParaRPr>
          </a:p>
        </p:txBody>
      </p:sp>
      <p:sp>
        <p:nvSpPr>
          <p:cNvPr id="1101" name="Google Shape;1101;p86"/>
          <p:cNvSpPr/>
          <p:nvPr/>
        </p:nvSpPr>
        <p:spPr>
          <a:xfrm>
            <a:off x="4976649" y="3238233"/>
            <a:ext cx="5029743" cy="2769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pt-BR" sz="1200" b="0" i="0" u="none" strike="noStrike" cap="none">
                <a:solidFill>
                  <a:srgbClr val="1B365D"/>
                </a:solidFill>
                <a:latin typeface="Calibri"/>
                <a:ea typeface="Calibri"/>
                <a:cs typeface="Calibri"/>
                <a:sym typeface="Calibri"/>
              </a:rPr>
              <a:t>Coparticipação em internação. (Valor Fixo)</a:t>
            </a:r>
            <a:endParaRPr sz="1400" b="0" i="0" u="none" strike="noStrike" cap="none">
              <a:solidFill>
                <a:srgbClr val="000000"/>
              </a:solidFill>
              <a:latin typeface="Calibri"/>
              <a:ea typeface="Calibri"/>
              <a:cs typeface="Calibri"/>
              <a:sym typeface="Calibri"/>
            </a:endParaRPr>
          </a:p>
        </p:txBody>
      </p:sp>
      <p:sp>
        <p:nvSpPr>
          <p:cNvPr id="1102" name="Google Shape;1102;p86"/>
          <p:cNvSpPr/>
          <p:nvPr/>
        </p:nvSpPr>
        <p:spPr>
          <a:xfrm>
            <a:off x="4976649" y="4009425"/>
            <a:ext cx="5236905" cy="2769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pt-BR" sz="1200" b="0" i="0" u="none" strike="noStrike" cap="none">
                <a:solidFill>
                  <a:srgbClr val="1B365D"/>
                </a:solidFill>
                <a:latin typeface="Calibri"/>
                <a:ea typeface="Calibri"/>
                <a:cs typeface="Calibri"/>
                <a:sym typeface="Calibri"/>
              </a:rPr>
              <a:t>Relação de procedimentos coparticipados</a:t>
            </a:r>
            <a:endParaRPr sz="1400" b="0" i="0" u="none" strike="noStrike" cap="none">
              <a:solidFill>
                <a:srgbClr val="000000"/>
              </a:solidFill>
              <a:latin typeface="Calibri"/>
              <a:ea typeface="Calibri"/>
              <a:cs typeface="Calibri"/>
              <a:sym typeface="Calibri"/>
            </a:endParaRPr>
          </a:p>
        </p:txBody>
      </p:sp>
      <p:sp>
        <p:nvSpPr>
          <p:cNvPr id="1103" name="Google Shape;1103;p86"/>
          <p:cNvSpPr/>
          <p:nvPr/>
        </p:nvSpPr>
        <p:spPr>
          <a:xfrm>
            <a:off x="4913225" y="2476707"/>
            <a:ext cx="3121200" cy="2769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pt-BR" sz="1200" b="0" i="0" u="none" strike="noStrike" cap="none">
                <a:solidFill>
                  <a:srgbClr val="1B365D"/>
                </a:solidFill>
                <a:latin typeface="Calibri"/>
                <a:ea typeface="Calibri"/>
                <a:cs typeface="Calibri"/>
                <a:sym typeface="Calibri"/>
              </a:rPr>
              <a:t>Limitador por procedimento </a:t>
            </a:r>
            <a:endParaRPr sz="1400" b="0" i="0" u="none" strike="noStrike" cap="none">
              <a:solidFill>
                <a:srgbClr val="000000"/>
              </a:solidFill>
              <a:latin typeface="Calibri"/>
              <a:ea typeface="Calibri"/>
              <a:cs typeface="Calibri"/>
              <a:sym typeface="Calibri"/>
            </a:endParaRPr>
          </a:p>
        </p:txBody>
      </p:sp>
      <p:sp>
        <p:nvSpPr>
          <p:cNvPr id="1104" name="Google Shape;1104;p86"/>
          <p:cNvSpPr/>
          <p:nvPr/>
        </p:nvSpPr>
        <p:spPr>
          <a:xfrm>
            <a:off x="4913225" y="1844149"/>
            <a:ext cx="3121200" cy="2769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pt-BR" sz="1200" b="0" i="0" u="none" strike="noStrike" cap="none">
                <a:solidFill>
                  <a:srgbClr val="1B365D"/>
                </a:solidFill>
                <a:latin typeface="Calibri"/>
                <a:ea typeface="Calibri"/>
                <a:cs typeface="Calibri"/>
                <a:sym typeface="Calibri"/>
              </a:rPr>
              <a:t>Fator de copart: 30%</a:t>
            </a:r>
            <a:endParaRPr sz="1400" b="0" i="0" u="none" strike="noStrike" cap="none">
              <a:solidFill>
                <a:srgbClr val="000000"/>
              </a:solidFill>
              <a:latin typeface="Calibri"/>
              <a:ea typeface="Calibri"/>
              <a:cs typeface="Calibri"/>
              <a:sym typeface="Calibri"/>
            </a:endParaRPr>
          </a:p>
        </p:txBody>
      </p:sp>
      <p:pic>
        <p:nvPicPr>
          <p:cNvPr id="1105" name="Google Shape;1105;p86" descr="Ícone&#10;&#10;Descrição gerada automaticamente"/>
          <p:cNvPicPr preferRelativeResize="0"/>
          <p:nvPr/>
        </p:nvPicPr>
        <p:blipFill rotWithShape="1">
          <a:blip r:embed="rId7">
            <a:alphaModFix/>
          </a:blip>
          <a:srcRect/>
          <a:stretch/>
        </p:blipFill>
        <p:spPr>
          <a:xfrm>
            <a:off x="4541049" y="3208672"/>
            <a:ext cx="435600" cy="360000"/>
          </a:xfrm>
          <a:prstGeom prst="rect">
            <a:avLst/>
          </a:prstGeom>
          <a:noFill/>
          <a:ln>
            <a:noFill/>
          </a:ln>
        </p:spPr>
      </p:pic>
      <p:grpSp>
        <p:nvGrpSpPr>
          <p:cNvPr id="1106" name="Google Shape;1106;p86"/>
          <p:cNvGrpSpPr/>
          <p:nvPr/>
        </p:nvGrpSpPr>
        <p:grpSpPr>
          <a:xfrm>
            <a:off x="4426233" y="1762937"/>
            <a:ext cx="501369" cy="421605"/>
            <a:chOff x="3919592" y="94738"/>
            <a:chExt cx="501369" cy="421605"/>
          </a:xfrm>
        </p:grpSpPr>
        <p:pic>
          <p:nvPicPr>
            <p:cNvPr id="1107" name="Google Shape;1107;p86" descr="Ícone&#10;&#10;Descrição gerada automaticamente"/>
            <p:cNvPicPr preferRelativeResize="0"/>
            <p:nvPr/>
          </p:nvPicPr>
          <p:blipFill rotWithShape="1">
            <a:blip r:embed="rId8">
              <a:alphaModFix/>
            </a:blip>
            <a:srcRect/>
            <a:stretch/>
          </p:blipFill>
          <p:spPr>
            <a:xfrm>
              <a:off x="3985361" y="156343"/>
              <a:ext cx="435600" cy="360000"/>
            </a:xfrm>
            <a:prstGeom prst="rect">
              <a:avLst/>
            </a:prstGeom>
            <a:noFill/>
            <a:ln>
              <a:noFill/>
            </a:ln>
          </p:spPr>
        </p:pic>
        <p:pic>
          <p:nvPicPr>
            <p:cNvPr id="1108" name="Google Shape;1108;p86" descr="Ícone&#10;&#10;Descrição gerada automaticamente"/>
            <p:cNvPicPr preferRelativeResize="0"/>
            <p:nvPr/>
          </p:nvPicPr>
          <p:blipFill rotWithShape="1">
            <a:blip r:embed="rId9">
              <a:alphaModFix/>
            </a:blip>
            <a:srcRect/>
            <a:stretch/>
          </p:blipFill>
          <p:spPr>
            <a:xfrm>
              <a:off x="3919592" y="94738"/>
              <a:ext cx="435600" cy="360000"/>
            </a:xfrm>
            <a:prstGeom prst="rect">
              <a:avLst/>
            </a:prstGeom>
            <a:noFill/>
            <a:ln>
              <a:noFill/>
            </a:ln>
          </p:spPr>
        </p:pic>
      </p:grpSp>
      <p:pic>
        <p:nvPicPr>
          <p:cNvPr id="1109" name="Google Shape;1109;p86" descr="Ícone&#10;&#10;Descrição gerada automaticamente"/>
          <p:cNvPicPr preferRelativeResize="0"/>
          <p:nvPr/>
        </p:nvPicPr>
        <p:blipFill rotWithShape="1">
          <a:blip r:embed="rId10">
            <a:alphaModFix/>
          </a:blip>
          <a:srcRect/>
          <a:stretch/>
        </p:blipFill>
        <p:spPr>
          <a:xfrm>
            <a:off x="4492002" y="2425682"/>
            <a:ext cx="435600" cy="360000"/>
          </a:xfrm>
          <a:prstGeom prst="rect">
            <a:avLst/>
          </a:prstGeom>
          <a:noFill/>
          <a:ln>
            <a:noFill/>
          </a:ln>
        </p:spPr>
      </p:pic>
      <p:pic>
        <p:nvPicPr>
          <p:cNvPr id="1110" name="Google Shape;1110;p86" descr="Ícone&#10;&#10;Descrição gerada automaticamente"/>
          <p:cNvPicPr preferRelativeResize="0"/>
          <p:nvPr/>
        </p:nvPicPr>
        <p:blipFill rotWithShape="1">
          <a:blip r:embed="rId11">
            <a:alphaModFix/>
          </a:blip>
          <a:srcRect/>
          <a:stretch/>
        </p:blipFill>
        <p:spPr>
          <a:xfrm>
            <a:off x="4541050" y="3940830"/>
            <a:ext cx="435600" cy="360000"/>
          </a:xfrm>
          <a:prstGeom prst="rect">
            <a:avLst/>
          </a:prstGeom>
          <a:noFill/>
          <a:ln>
            <a:noFill/>
          </a:ln>
        </p:spPr>
      </p:pic>
      <p:sp>
        <p:nvSpPr>
          <p:cNvPr id="1111" name="Google Shape;1111;p86"/>
          <p:cNvSpPr/>
          <p:nvPr/>
        </p:nvSpPr>
        <p:spPr>
          <a:xfrm>
            <a:off x="4521730" y="1296712"/>
            <a:ext cx="3240360" cy="267570"/>
          </a:xfrm>
          <a:prstGeom prst="roundRect">
            <a:avLst>
              <a:gd name="adj" fmla="val 22889"/>
            </a:avLst>
          </a:prstGeom>
          <a:solidFill>
            <a:srgbClr val="9632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FFFFFF"/>
                </a:solidFill>
                <a:latin typeface="Calibri"/>
                <a:ea typeface="Calibri"/>
                <a:cs typeface="Calibri"/>
                <a:sym typeface="Calibri"/>
              </a:rPr>
              <a:t>Modelo de Coparticipação </a:t>
            </a:r>
            <a:endParaRPr sz="1200" b="0"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Tema do Office">
  <a:themeElements>
    <a:clrScheme name="Escritório">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4641</Words>
  <Application>Microsoft Office PowerPoint</Application>
  <PresentationFormat>Widescreen</PresentationFormat>
  <Paragraphs>1080</Paragraphs>
  <Slides>30</Slides>
  <Notes>30</Notes>
  <HiddenSlides>1</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30</vt:i4>
      </vt:variant>
    </vt:vector>
  </HeadingPairs>
  <TitlesOfParts>
    <vt:vector size="36" baseType="lpstr">
      <vt:lpstr>Calibri</vt:lpstr>
      <vt:lpstr>Noto Sans Symbols</vt:lpstr>
      <vt:lpstr>Comic Sans MS</vt:lpstr>
      <vt:lpstr>Arial</vt:lpstr>
      <vt:lpstr>Courier New</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PAMELA FERREIRA MENDES</dc:creator>
  <cp:lastModifiedBy>SIMONE CRISTINA DA SILVA</cp:lastModifiedBy>
  <cp:revision>1</cp:revision>
  <dcterms:created xsi:type="dcterms:W3CDTF">2022-02-10T16:59:03Z</dcterms:created>
  <dcterms:modified xsi:type="dcterms:W3CDTF">2024-11-07T09:17:48Z</dcterms:modified>
</cp:coreProperties>
</file>