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7.jpg" ContentType="image/jpg"/>
  <Override PartName="/ppt/notesSlides/notesSlide1.xml" ContentType="application/vnd.openxmlformats-officedocument.presentationml.notesSlide+xml"/>
  <Override PartName="/ppt/media/image26.jpg" ContentType="image/jpg"/>
  <Override PartName="/ppt/media/image27.jpg" ContentType="image/jpg"/>
  <Override PartName="/ppt/media/image28.jpg" ContentType="image/jpg"/>
  <Override PartName="/ppt/media/image31.jpg" ContentType="image/jpg"/>
  <Override PartName="/ppt/media/image34.jpg" ContentType="image/jpg"/>
  <Override PartName="/ppt/media/image35.jpg" ContentType="image/jpg"/>
  <Override PartName="/ppt/media/image3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72" r:id="rId3"/>
  </p:sldMasterIdLst>
  <p:notesMasterIdLst>
    <p:notesMasterId r:id="rId43"/>
  </p:notesMasterIdLst>
  <p:handoutMasterIdLst>
    <p:handoutMasterId r:id="rId44"/>
  </p:handoutMasterIdLst>
  <p:sldIdLst>
    <p:sldId id="308" r:id="rId4"/>
    <p:sldId id="405" r:id="rId5"/>
    <p:sldId id="409" r:id="rId6"/>
    <p:sldId id="403" r:id="rId7"/>
    <p:sldId id="408" r:id="rId8"/>
    <p:sldId id="372" r:id="rId9"/>
    <p:sldId id="375" r:id="rId10"/>
    <p:sldId id="391" r:id="rId11"/>
    <p:sldId id="446" r:id="rId12"/>
    <p:sldId id="451" r:id="rId13"/>
    <p:sldId id="432" r:id="rId14"/>
    <p:sldId id="430" r:id="rId15"/>
    <p:sldId id="433" r:id="rId16"/>
    <p:sldId id="435" r:id="rId17"/>
    <p:sldId id="434" r:id="rId18"/>
    <p:sldId id="413" r:id="rId19"/>
    <p:sldId id="414" r:id="rId20"/>
    <p:sldId id="415" r:id="rId21"/>
    <p:sldId id="453" r:id="rId22"/>
    <p:sldId id="416" r:id="rId23"/>
    <p:sldId id="417" r:id="rId24"/>
    <p:sldId id="418" r:id="rId25"/>
    <p:sldId id="423" r:id="rId26"/>
    <p:sldId id="424" r:id="rId27"/>
    <p:sldId id="425" r:id="rId28"/>
    <p:sldId id="426" r:id="rId29"/>
    <p:sldId id="427" r:id="rId30"/>
    <p:sldId id="429" r:id="rId31"/>
    <p:sldId id="436" r:id="rId32"/>
    <p:sldId id="419" r:id="rId33"/>
    <p:sldId id="437" r:id="rId34"/>
    <p:sldId id="438" r:id="rId35"/>
    <p:sldId id="439" r:id="rId36"/>
    <p:sldId id="441" r:id="rId37"/>
    <p:sldId id="442" r:id="rId38"/>
    <p:sldId id="443" r:id="rId39"/>
    <p:sldId id="444" r:id="rId40"/>
    <p:sldId id="445" r:id="rId41"/>
    <p:sldId id="267" r:id="rId42"/>
  </p:sldIdLst>
  <p:sldSz cx="9144000" cy="5143500" type="screen16x9"/>
  <p:notesSz cx="9929813" cy="6799263"/>
  <p:custDataLst>
    <p:tags r:id="rId45"/>
  </p:custDataLst>
  <p:defaultTextStyle>
    <a:defPPr>
      <a:defRPr lang="pt-BR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  <a:srgbClr val="A80000"/>
    <a:srgbClr val="3333FF"/>
    <a:srgbClr val="767171"/>
    <a:srgbClr val="E00039"/>
    <a:srgbClr val="FF5050"/>
    <a:srgbClr val="FFFFFF"/>
    <a:srgbClr val="F2F2F2"/>
    <a:srgbClr val="EAEFF7"/>
    <a:srgbClr val="AB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7" autoAdjust="0"/>
    <p:restoredTop sz="96096" autoAdjust="0"/>
  </p:normalViewPr>
  <p:slideViewPr>
    <p:cSldViewPr snapToGrid="0" showGuides="1">
      <p:cViewPr varScale="1">
        <p:scale>
          <a:sx n="86" d="100"/>
          <a:sy n="86" d="100"/>
        </p:scale>
        <p:origin x="624" y="68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7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96" cy="34132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4497" y="1"/>
            <a:ext cx="4302996" cy="34132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83168670-A15A-428E-A323-D67C471A9509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7943"/>
            <a:ext cx="4302996" cy="34132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4497" y="6457943"/>
            <a:ext cx="4302996" cy="34132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5C8E46BA-B18F-4DF3-9CF7-B5336220E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904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919" cy="34114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4599" y="1"/>
            <a:ext cx="4302919" cy="34114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9EAFE83-10CB-434A-9272-9E9812020F60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6458122"/>
            <a:ext cx="4302919" cy="341143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4599" y="6458122"/>
            <a:ext cx="4302919" cy="341143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E6E952DF-6E37-A04D-AC55-FEDDD5D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64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749550" y="922338"/>
            <a:ext cx="4430713" cy="24923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Bradesco Saúde: Bradesco + Mediservice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B15C-E487-4228-B47C-81F4460545B1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1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8598-2491-4804-AFC0-B1FE082940B4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69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9B26-F4CD-4462-A64B-6C1085119C23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84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5F52-5267-4A16-B695-17B939B7BA9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15/05/2024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08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40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8742-D9CB-4CE9-B8CA-FDBA2E426791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861C-E503-47B6-B510-2A52D349102A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69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40C9-2FA2-4620-A249-61BD11836030}" type="datetime1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6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C4B0-AA4F-47C2-B6E9-3E6BDF85F234}" type="datetime1">
              <a:rPr lang="pt-BR" smtClean="0"/>
              <a:t>15/05/2024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47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74FA-DED5-44A8-AB1A-D849AC8AD752}" type="datetime1">
              <a:rPr lang="pt-BR" smtClean="0"/>
              <a:t>15/05/2024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663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F6E-6E8C-4521-BAD1-CA9FEE77D7D5}" type="datetime1">
              <a:rPr lang="pt-BR" smtClean="0"/>
              <a:t>15/05/2024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58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6ECF-86A0-4C5F-B9D0-71FC5E06944A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7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E853-DF57-4C44-878A-1DEBEFAABF6F}" type="datetime1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265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3971-810E-41BD-B96E-FC2F8D3D8C83}" type="datetime1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167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78D-26AB-45A3-B3AB-80695FA2B8D0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37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11B4-3543-4027-82E3-03900CB32DE7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0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8541" y="885825"/>
            <a:ext cx="3968750" cy="3079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522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3306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561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7361" y="76911"/>
            <a:ext cx="7269276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268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1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B93E-2D0B-4CEB-A923-5F02E20E9E3E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94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46E4-1FB1-4158-94EA-D3C1866321CC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555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BD73-B947-4FDF-9950-BA934E997EB0}" type="datetime1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21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B25-0144-496A-84F2-5C9A74647108}" type="datetime1">
              <a:rPr lang="pt-BR" smtClean="0"/>
              <a:t>15/05/2024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424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2B50-FD36-4DB2-8676-0C2DC952A91C}" type="datetime1">
              <a:rPr lang="pt-BR" smtClean="0"/>
              <a:t>15/05/2024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48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21A6-4543-4486-8E9E-05355BA9712A}" type="datetime1">
              <a:rPr lang="pt-BR" smtClean="0"/>
              <a:t>15/05/2024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798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41FC-7119-4074-9933-4617628C8475}" type="datetime1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048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B4B0-DD74-4CB1-AEB6-49C2304DDA66}" type="datetime1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818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263A-AE91-424A-8CEB-B878FAA455FF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020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7AE4-4837-4F0C-9408-4A9ECF82E3FF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45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E26E-0813-413E-9A3B-883F3F63CA16}" type="datetime1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70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2F7-6C48-43A1-BDA0-42E69F68E527}" type="datetime1">
              <a:rPr lang="pt-BR" smtClean="0"/>
              <a:t>15/05/2024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52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B3D-4FA0-4AA7-B510-21A4984254E0}" type="datetime1">
              <a:rPr lang="pt-BR" smtClean="0"/>
              <a:t>15/05/2024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4A3-6409-45A6-AB82-19E8E2A24755}" type="datetime1">
              <a:rPr lang="pt-BR" smtClean="0"/>
              <a:t>15/05/2024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24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2D8D-1C6E-4A10-9842-CA355E71C4F7}" type="datetime1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27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6445-A0B5-4BE5-9FE1-54D14FAA6436}" type="datetime1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01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BCC6-B726-4D86-9307-8C048AB81566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87" y="0"/>
            <a:ext cx="94319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9" r:id="rId12"/>
    <p:sldLayoutId id="2147483700" r:id="rId13"/>
  </p:sldLayoutIdLst>
  <p:hf hdr="0" ft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8355-D71A-45EB-9C39-80E58EDD0174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/>
          <a:stretch/>
        </p:blipFill>
        <p:spPr>
          <a:xfrm>
            <a:off x="0" y="-12274"/>
            <a:ext cx="9144000" cy="51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8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D4DA-0B2D-43F8-9D2B-F2B4662E86A0}" type="datetime1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731" y="1"/>
            <a:ext cx="9653092" cy="52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4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A3272.31834D0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bradescosaudeconcierge.com.br/" TargetMode="Externa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bradescoseguros.com.br/clientes/produtos/plano-saude/aplicativo-bradesco-saude" TargetMode="Externa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3" t="18573" r="13881" b="58570"/>
          <a:stretch/>
        </p:blipFill>
        <p:spPr>
          <a:xfrm>
            <a:off x="5723164" y="955222"/>
            <a:ext cx="2310494" cy="11756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25044" y="1893220"/>
            <a:ext cx="5818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i="1" dirty="0">
                <a:solidFill>
                  <a:prstClr val="white"/>
                </a:solidFill>
                <a:latin typeface="+mj-lt"/>
              </a:rPr>
              <a:t>BRADESCO </a:t>
            </a:r>
            <a:r>
              <a:rPr lang="pt-BR" sz="4500" b="1" i="1" dirty="0">
                <a:solidFill>
                  <a:prstClr val="white"/>
                </a:solidFill>
              </a:rPr>
              <a:t>SAÚDE - SPG</a:t>
            </a:r>
          </a:p>
          <a:p>
            <a:endParaRPr lang="pt-BR" sz="4500" b="1" i="1" dirty="0">
              <a:solidFill>
                <a:prstClr val="white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4A495AB-CEAC-4477-A12F-75119701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10</a:t>
            </a:fld>
            <a:endParaRPr lang="pt-BR"/>
          </a:p>
        </p:txBody>
      </p:sp>
      <p:pic>
        <p:nvPicPr>
          <p:cNvPr id="3" name="Imagem 2" descr="Tabela&#10;&#10;Descrição gerada automaticamente com confiança média">
            <a:extLst>
              <a:ext uri="{FF2B5EF4-FFF2-40B4-BE49-F238E27FC236}">
                <a16:creationId xmlns:a16="http://schemas.microsoft.com/office/drawing/2014/main" id="{DB6C3A99-5C5F-4696-91D7-3810C50DB9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0480"/>
            <a:ext cx="9036050" cy="508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3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76911"/>
            <a:ext cx="4704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Carências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15" dirty="0"/>
              <a:t>Aproveitamento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14" y="1815719"/>
            <a:ext cx="152400" cy="1600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14" y="2090039"/>
            <a:ext cx="152400" cy="1600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14" y="2364358"/>
            <a:ext cx="152400" cy="1600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14" y="2638679"/>
            <a:ext cx="152400" cy="160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14" y="3187319"/>
            <a:ext cx="152400" cy="1600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3591" y="910209"/>
            <a:ext cx="873315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1800" spc="1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segurados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oriundos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das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empresas</a:t>
            </a:r>
            <a:r>
              <a:rPr sz="1800" spc="1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congêneres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poderão</a:t>
            </a:r>
            <a:r>
              <a:rPr sz="1800" spc="1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ter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direito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ao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aproveitamento</a:t>
            </a:r>
            <a:r>
              <a:rPr sz="1800" spc="1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-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carências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desde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que: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77495" marR="3596640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Estejam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regulamentado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pela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Lei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9.656/98; </a:t>
            </a:r>
            <a:r>
              <a:rPr sz="1800" spc="-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85858"/>
                </a:solidFill>
                <a:latin typeface="Calibri"/>
                <a:cs typeface="Calibri"/>
              </a:rPr>
              <a:t>Tenha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mais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6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meses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ativo;</a:t>
            </a:r>
            <a:endParaRPr sz="1800">
              <a:latin typeface="Calibri"/>
              <a:cs typeface="Calibri"/>
            </a:endParaRPr>
          </a:p>
          <a:p>
            <a:pPr marL="277495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Haja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compatibilidade</a:t>
            </a:r>
            <a:r>
              <a:rPr sz="18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padrão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entre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plano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origem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plano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destino;</a:t>
            </a:r>
            <a:endParaRPr sz="18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tabLst>
                <a:tab pos="1551940" algn="l"/>
                <a:tab pos="2188845" algn="l"/>
                <a:tab pos="2559050" algn="l"/>
                <a:tab pos="3293745" algn="l"/>
                <a:tab pos="3987165" algn="l"/>
                <a:tab pos="4368165" algn="l"/>
                <a:tab pos="5031740" algn="l"/>
                <a:tab pos="5406390" algn="l"/>
                <a:tab pos="6203950" algn="l"/>
                <a:tab pos="7106284" algn="l"/>
                <a:tab pos="8609330" algn="l"/>
              </a:tabLst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Ap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ese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em	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óp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	da	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ú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ma	</a:t>
            </a:r>
            <a:r>
              <a:rPr sz="1800" spc="-35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tu</a:t>
            </a:r>
            <a:r>
              <a:rPr sz="1800" spc="-4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	do	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	de	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ori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em	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qui</a:t>
            </a:r>
            <a:r>
              <a:rPr sz="1800" spc="-3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ada,	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er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ando	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inexistência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descontinuidade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na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cobertura;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277495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Apresentem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cópia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carteira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origem,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dentro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validade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data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início.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Caso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na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E12F49"/>
                </a:solidFill>
                <a:latin typeface="Calibri"/>
                <a:cs typeface="Calibri"/>
              </a:rPr>
              <a:t>carteira</a:t>
            </a:r>
            <a:r>
              <a:rPr sz="1800" spc="14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e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na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E12F49"/>
                </a:solidFill>
                <a:latin typeface="Calibri"/>
                <a:cs typeface="Calibri"/>
              </a:rPr>
              <a:t>fatura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não</a:t>
            </a:r>
            <a:r>
              <a:rPr sz="1800" spc="1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haja</a:t>
            </a:r>
            <a:r>
              <a:rPr sz="1800" spc="1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E12F49"/>
                </a:solidFill>
                <a:latin typeface="Calibri"/>
                <a:cs typeface="Calibri"/>
              </a:rPr>
              <a:t>data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de</a:t>
            </a:r>
            <a:r>
              <a:rPr sz="1800" spc="1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12F49"/>
                </a:solidFill>
                <a:latin typeface="Calibri"/>
                <a:cs typeface="Calibri"/>
              </a:rPr>
              <a:t>início,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além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da</a:t>
            </a:r>
            <a:r>
              <a:rPr sz="1800" spc="14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12F49"/>
                </a:solidFill>
                <a:latin typeface="Calibri"/>
                <a:cs typeface="Calibri"/>
              </a:rPr>
              <a:t>documentação</a:t>
            </a:r>
            <a:r>
              <a:rPr sz="1800" spc="1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acima,</a:t>
            </a:r>
            <a:r>
              <a:rPr sz="1800" spc="12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12F49"/>
                </a:solidFill>
                <a:latin typeface="Calibri"/>
                <a:cs typeface="Calibri"/>
              </a:rPr>
              <a:t>deve</a:t>
            </a:r>
            <a:r>
              <a:rPr sz="1800" spc="13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ser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enviada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também,</a:t>
            </a:r>
            <a:r>
              <a:rPr sz="1800" spc="1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12F49"/>
                </a:solidFill>
                <a:latin typeface="Calibri"/>
                <a:cs typeface="Calibri"/>
              </a:rPr>
              <a:t>carta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 de</a:t>
            </a:r>
            <a:r>
              <a:rPr sz="1800" spc="1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tempo</a:t>
            </a:r>
            <a:r>
              <a:rPr sz="1800" spc="1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permanência</a:t>
            </a:r>
            <a:r>
              <a:rPr sz="1800" spc="3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E12F49"/>
                </a:solidFill>
                <a:latin typeface="Calibri"/>
                <a:cs typeface="Calibri"/>
              </a:rPr>
              <a:t>congênere.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67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361" y="76911"/>
            <a:ext cx="3032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585858"/>
                </a:solidFill>
                <a:latin typeface="Calibri"/>
                <a:cs typeface="Calibri"/>
              </a:rPr>
              <a:t>Carências</a:t>
            </a:r>
            <a:r>
              <a:rPr sz="32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32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585858"/>
                </a:solidFill>
                <a:latin typeface="Calibri"/>
                <a:cs typeface="Calibri"/>
              </a:rPr>
              <a:t>Prazos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516EAFC1-160F-49D0-9624-A51C74DD7B67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t="15083" r="7877" b="-356"/>
          <a:stretch/>
        </p:blipFill>
        <p:spPr bwMode="auto">
          <a:xfrm>
            <a:off x="622407" y="491778"/>
            <a:ext cx="6938682" cy="4203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95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9" y="76911"/>
            <a:ext cx="4704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Carências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15" dirty="0"/>
              <a:t>Aproveitamento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591" y="902588"/>
            <a:ext cx="8733790" cy="302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Não</a:t>
            </a:r>
            <a:r>
              <a:rPr sz="28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haverá</a:t>
            </a:r>
            <a:r>
              <a:rPr sz="2800" b="1" u="heavy" spc="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aproveitamento</a:t>
            </a:r>
            <a:r>
              <a:rPr sz="2800" b="1" u="heavy" spc="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de </a:t>
            </a:r>
            <a:r>
              <a:rPr sz="28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carências</a:t>
            </a:r>
            <a:r>
              <a:rPr sz="2800" b="1" spc="-1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8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Parto;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85858"/>
              </a:buClr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r>
              <a:rPr sz="18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Lesões</a:t>
            </a:r>
            <a:r>
              <a:rPr sz="18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Preexistentes;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85858"/>
              </a:buClr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segurados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 permaneceram</a:t>
            </a: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por</a:t>
            </a:r>
            <a:r>
              <a:rPr sz="18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menos</a:t>
            </a:r>
            <a:r>
              <a:rPr sz="18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06</a:t>
            </a:r>
            <a:r>
              <a:rPr sz="18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meses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na</a:t>
            </a:r>
            <a:r>
              <a:rPr sz="18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congênere;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85858"/>
              </a:buClr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Nos</a:t>
            </a:r>
            <a:r>
              <a:rPr sz="1800" b="1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casos</a:t>
            </a:r>
            <a:r>
              <a:rPr sz="1800" b="1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b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segurados</a:t>
            </a:r>
            <a:r>
              <a:rPr sz="1800" b="1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oriundos</a:t>
            </a:r>
            <a:r>
              <a:rPr sz="1800" b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b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planos</a:t>
            </a:r>
            <a:r>
              <a:rPr sz="1800" b="1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enfermaria</a:t>
            </a:r>
            <a:r>
              <a:rPr sz="1800" b="1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1800" b="1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optem</a:t>
            </a:r>
            <a:r>
              <a:rPr sz="1800" b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pela</a:t>
            </a:r>
            <a:r>
              <a:rPr sz="1800" b="1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contratação</a:t>
            </a:r>
            <a:r>
              <a:rPr sz="1800" b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plano</a:t>
            </a:r>
            <a:r>
              <a:rPr sz="18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acomodação</a:t>
            </a:r>
            <a:r>
              <a:rPr sz="180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quarto.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948" y="87312"/>
            <a:ext cx="946150" cy="8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04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2" y="2570352"/>
            <a:ext cx="140207" cy="1417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2" y="2814192"/>
            <a:ext cx="140207" cy="1417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2" y="3058032"/>
            <a:ext cx="140207" cy="1417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3014" y="559100"/>
            <a:ext cx="8624570" cy="4065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Aplicável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SPG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Seguro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Grupos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Vidas</a:t>
            </a:r>
            <a:endParaRPr sz="160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Se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na</a:t>
            </a:r>
            <a:r>
              <a:rPr sz="16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avaliação</a:t>
            </a:r>
            <a:r>
              <a:rPr sz="16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Declaração</a:t>
            </a:r>
            <a:r>
              <a:rPr sz="16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Saúde</a:t>
            </a:r>
            <a:r>
              <a:rPr sz="16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identificada</a:t>
            </a:r>
            <a:r>
              <a:rPr sz="16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alguma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patologia</a:t>
            </a:r>
            <a:r>
              <a:rPr sz="16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lesão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16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proponente </a:t>
            </a:r>
            <a:r>
              <a:rPr sz="1600" spc="-3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Beneficiário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titular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dependente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seja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portador,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Seguradora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aplicará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Cobertura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Parcial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Temporária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(CPT).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aplicação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CPT deve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ser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precedida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concordância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expressa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proponente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Beneficiário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titular.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CPT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é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composta por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um período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24 meses,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contados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 partir da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inclusão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Beneficiário,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no qual o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mesmo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não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poderá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fazer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uso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dos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seguintes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procedimentos:</a:t>
            </a:r>
            <a:endParaRPr sz="1600" dirty="0">
              <a:latin typeface="Calibri"/>
              <a:cs typeface="Calibri"/>
            </a:endParaRPr>
          </a:p>
          <a:p>
            <a:pPr marL="245745" marR="4824095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Procedimento</a:t>
            </a:r>
            <a:r>
              <a:rPr sz="16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Alta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Complexidade </a:t>
            </a:r>
            <a:r>
              <a:rPr sz="1600" spc="-30" dirty="0">
                <a:solidFill>
                  <a:srgbClr val="585858"/>
                </a:solidFill>
                <a:latin typeface="Calibri"/>
                <a:cs typeface="Calibri"/>
              </a:rPr>
              <a:t>(PAC); </a:t>
            </a:r>
            <a:r>
              <a:rPr sz="1600" spc="-3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Internação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em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leitos de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alta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tecnologia;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Eventos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cirúrgicos.</a:t>
            </a:r>
            <a:endParaRPr sz="1600" dirty="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Em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qualquer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dos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casos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descritos,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o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atendimento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deve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estar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relacionado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lesões 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preexistentes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declaradas pelo proponente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 Beneficiário ou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por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seu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representante legal, bem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como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constar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ROL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Procedimentos</a:t>
            </a:r>
            <a:r>
              <a:rPr sz="16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editado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pela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ANS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suas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atualizações.</a:t>
            </a:r>
            <a:endParaRPr sz="1600" dirty="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  <a:spcBef>
                <a:spcPts val="605"/>
              </a:spcBef>
            </a:pP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Para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as apólices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com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30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vidas ou mais, 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haverá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isenção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CPT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para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as inclusões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realizadas em até 30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(trinta)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dias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data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vigência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apólice ou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admissão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Beneficiário.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5959" y="66814"/>
            <a:ext cx="806939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Carências</a:t>
            </a:r>
            <a:r>
              <a:rPr spc="-3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10" dirty="0"/>
              <a:t>CPT</a:t>
            </a:r>
          </a:p>
        </p:txBody>
      </p:sp>
    </p:spTree>
    <p:extLst>
      <p:ext uri="{BB962C8B-B14F-4D97-AF65-F5344CB8AC3E}">
        <p14:creationId xmlns:p14="http://schemas.microsoft.com/office/powerpoint/2010/main" val="283374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9" y="76911"/>
            <a:ext cx="47040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 err="1"/>
              <a:t>Carências</a:t>
            </a:r>
            <a:r>
              <a:rPr spc="-15" dirty="0"/>
              <a:t> </a:t>
            </a:r>
            <a:r>
              <a:rPr lang="pt-BR" dirty="0"/>
              <a:t>– Congêneres</a:t>
            </a:r>
            <a:endParaRPr spc="-15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027436"/>
              </p:ext>
            </p:extLst>
          </p:nvPr>
        </p:nvGraphicFramePr>
        <p:xfrm>
          <a:off x="762000" y="1428750"/>
          <a:ext cx="7696200" cy="21740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1002504625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3100847889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46706849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3970407219"/>
                    </a:ext>
                  </a:extLst>
                </a:gridCol>
              </a:tblGrid>
              <a:tr h="645353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AMIL</a:t>
                      </a:r>
                    </a:p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ONE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ALLIANZ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CAIXA</a:t>
                      </a:r>
                      <a:r>
                        <a:rPr lang="pt-BR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SEGUROS</a:t>
                      </a:r>
                      <a:endParaRPr lang="pt-BR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CARE</a:t>
                      </a:r>
                      <a:r>
                        <a:rPr lang="pt-BR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PLUS</a:t>
                      </a:r>
                      <a:endParaRPr lang="pt-BR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387759"/>
                  </a:ext>
                </a:extLst>
              </a:tr>
              <a:tr h="88334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GOLDEN 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MEDISERVICE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NOTRE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DAME INTERMÉDICA -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OMINT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452620"/>
                  </a:ext>
                </a:extLst>
              </a:tr>
              <a:tr h="645353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PORTO SEGURO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SOMPO</a:t>
                      </a:r>
                    </a:p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MARITIMA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SULAMERICA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UNIMED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2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57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532" y="76911"/>
            <a:ext cx="38500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Vigência</a:t>
            </a:r>
            <a:r>
              <a:rPr spc="-45" dirty="0"/>
              <a:t> </a:t>
            </a:r>
            <a:r>
              <a:rPr dirty="0"/>
              <a:t>e</a:t>
            </a:r>
            <a:r>
              <a:rPr spc="-55" dirty="0"/>
              <a:t> </a:t>
            </a:r>
            <a:r>
              <a:rPr spc="-25" dirty="0"/>
              <a:t>Vencimento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762" y="965200"/>
            <a:ext cx="4140200" cy="1344930"/>
          </a:xfrm>
          <a:prstGeom prst="rect">
            <a:avLst/>
          </a:prstGeom>
          <a:ln w="25400">
            <a:solidFill>
              <a:srgbClr val="585858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70"/>
              </a:spcBef>
            </a:pP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INÍCIO</a:t>
            </a:r>
            <a:r>
              <a:rPr sz="2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VIGÊNCIA</a:t>
            </a:r>
            <a:endParaRPr sz="2400">
              <a:latin typeface="Calibri"/>
              <a:cs typeface="Calibri"/>
            </a:endParaRPr>
          </a:p>
          <a:p>
            <a:pPr marL="90805" marR="83820">
              <a:lnSpc>
                <a:spcPct val="100000"/>
              </a:lnSpc>
              <a:spcBef>
                <a:spcPts val="1714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Corresponde</a:t>
            </a:r>
            <a:r>
              <a:rPr sz="1800" spc="3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3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data</a:t>
            </a:r>
            <a:r>
              <a:rPr sz="1800" spc="3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3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quitação</a:t>
            </a:r>
            <a:r>
              <a:rPr sz="1800" spc="3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800" spc="3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CCB </a:t>
            </a:r>
            <a:r>
              <a:rPr sz="1800" spc="-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(Comprovante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Crédito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Bancário).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0125" y="947800"/>
            <a:ext cx="4140200" cy="1344930"/>
          </a:xfrm>
          <a:prstGeom prst="rect">
            <a:avLst/>
          </a:prstGeom>
          <a:ln w="25400">
            <a:solidFill>
              <a:srgbClr val="585858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VENCIMENTO</a:t>
            </a:r>
            <a:r>
              <a:rPr sz="24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585858"/>
                </a:solidFill>
                <a:latin typeface="Calibri"/>
                <a:cs typeface="Calibri"/>
              </a:rPr>
              <a:t>FATURA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Corresponde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data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início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vigência.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814" y="2415162"/>
            <a:ext cx="7853045" cy="1774825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310"/>
              </a:spcBef>
            </a:pPr>
            <a:r>
              <a:rPr sz="3200" b="1" spc="-10" dirty="0">
                <a:solidFill>
                  <a:srgbClr val="585858"/>
                </a:solidFill>
                <a:latin typeface="Calibri"/>
                <a:cs typeface="Calibri"/>
              </a:rPr>
              <a:t>Vigência</a:t>
            </a:r>
            <a:r>
              <a:rPr sz="3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320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85858"/>
                </a:solidFill>
                <a:latin typeface="Calibri"/>
                <a:cs typeface="Calibri"/>
              </a:rPr>
              <a:t>Apólice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MESES</a:t>
            </a:r>
            <a:r>
              <a:rPr sz="18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-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Renovação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automática.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Cancelamento</a:t>
            </a:r>
            <a:r>
              <a:rPr sz="18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até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 12º</a:t>
            </a:r>
            <a:r>
              <a:rPr sz="18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mês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=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Aviso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prévio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dias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+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multa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3x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valor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da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fatura.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Cancelamento</a:t>
            </a:r>
            <a:r>
              <a:rPr sz="18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após</a:t>
            </a: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12º</a:t>
            </a:r>
            <a:r>
              <a:rPr sz="18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mês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=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Aviso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prévio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dias.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01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532" y="76911"/>
            <a:ext cx="26555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Linha</a:t>
            </a:r>
            <a:r>
              <a:rPr spc="-7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5" dirty="0"/>
              <a:t>Planos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82597" y="3208401"/>
            <a:ext cx="1076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Preferencial</a:t>
            </a:r>
            <a:r>
              <a:rPr sz="1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Plus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8191" y="3209289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fe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8985" y="3209289"/>
            <a:ext cx="579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Nacio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9493" y="3209289"/>
            <a:ext cx="875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Nacional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Plus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95590" y="3215132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ium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4889" y="3209289"/>
            <a:ext cx="8648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Nacional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Flex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6451" y="3208401"/>
            <a:ext cx="652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Saúde</a:t>
            </a:r>
            <a:r>
              <a:rPr sz="1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Rio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2"/>
          <a:srcRect l="47926" t="21961" r="4706" b="21343"/>
          <a:stretch/>
        </p:blipFill>
        <p:spPr>
          <a:xfrm>
            <a:off x="1626361" y="666750"/>
            <a:ext cx="5741923" cy="38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2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43"/>
          <p:cNvPicPr>
            <a:picLocks noChangeAspect="1"/>
          </p:cNvPicPr>
          <p:nvPr/>
        </p:nvPicPr>
        <p:blipFill rotWithShape="1">
          <a:blip r:embed="rId2"/>
          <a:srcRect l="23751" t="18519" r="1667" b="9514"/>
          <a:stretch/>
        </p:blipFill>
        <p:spPr>
          <a:xfrm>
            <a:off x="-9293" y="0"/>
            <a:ext cx="9153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03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AF07855-5013-446E-98E8-5C5F6F0A3D81}"/>
              </a:ext>
            </a:extLst>
          </p:cNvPr>
          <p:cNvSpPr txBox="1"/>
          <p:nvPr/>
        </p:nvSpPr>
        <p:spPr>
          <a:xfrm>
            <a:off x="468351" y="1100254"/>
            <a:ext cx="83188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0" i="0" dirty="0">
                <a:solidFill>
                  <a:srgbClr val="4D4E53"/>
                </a:solidFill>
                <a:effectLst/>
              </a:rPr>
              <a:t>oferece prestadores de referência com abrangência de atendimento em 14 municípios do Rio e 29 de São Paulo. Ao todo, são 43 cidades contempladas nos dois estados, garantindo mobilidade e disponibilidade de rede para seus clientes. </a:t>
            </a:r>
          </a:p>
          <a:p>
            <a:pPr algn="l"/>
            <a:br>
              <a:rPr lang="pt-BR" sz="2000" b="0" i="0" dirty="0">
                <a:solidFill>
                  <a:srgbClr val="4D4E53"/>
                </a:solidFill>
                <a:effectLst/>
              </a:rPr>
            </a:br>
            <a:endParaRPr lang="pt-BR" sz="2000" b="0" i="0" dirty="0">
              <a:solidFill>
                <a:srgbClr val="4D4E53"/>
              </a:solidFill>
              <a:effectLst/>
            </a:endParaRPr>
          </a:p>
          <a:p>
            <a:pPr algn="l"/>
            <a:r>
              <a:rPr lang="pt-BR" sz="2000" b="0" i="0" dirty="0">
                <a:solidFill>
                  <a:srgbClr val="4D4E53"/>
                </a:solidFill>
                <a:effectLst/>
              </a:rPr>
              <a:t>O produto conta, ainda, com Central de Agendamento de consultas e exames exclusiva e oferece possibilidade de reembolso de despesas médico-hospitalares fora de rede referenciada, realizada em território nacional. </a:t>
            </a:r>
          </a:p>
        </p:txBody>
      </p:sp>
    </p:spTree>
    <p:extLst>
      <p:ext uri="{BB962C8B-B14F-4D97-AF65-F5344CB8AC3E}">
        <p14:creationId xmlns:p14="http://schemas.microsoft.com/office/powerpoint/2010/main" val="311916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4276" y="1068285"/>
            <a:ext cx="3788537" cy="14487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0929" y="915669"/>
            <a:ext cx="1512570" cy="145249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8400" y="0"/>
            <a:ext cx="3085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Produtos</a:t>
            </a:r>
            <a:r>
              <a:rPr spc="-55" dirty="0"/>
              <a:t> </a:t>
            </a:r>
            <a:r>
              <a:rPr dirty="0"/>
              <a:t>e</a:t>
            </a:r>
            <a:r>
              <a:rPr spc="-35" dirty="0"/>
              <a:t> </a:t>
            </a:r>
            <a:r>
              <a:rPr dirty="0"/>
              <a:t>Ramos</a:t>
            </a:r>
          </a:p>
        </p:txBody>
      </p:sp>
    </p:spTree>
    <p:extLst>
      <p:ext uri="{BB962C8B-B14F-4D97-AF65-F5344CB8AC3E}">
        <p14:creationId xmlns:p14="http://schemas.microsoft.com/office/powerpoint/2010/main" val="200524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751" t="17778" r="8504" b="7407"/>
          <a:stretch/>
        </p:blipFill>
        <p:spPr>
          <a:xfrm>
            <a:off x="0" y="0"/>
            <a:ext cx="9144000" cy="51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6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4167" t="18518" r="1667" b="14858"/>
          <a:stretch/>
        </p:blipFill>
        <p:spPr>
          <a:xfrm>
            <a:off x="-6113" y="1"/>
            <a:ext cx="9150113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8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4167" t="18518" r="1667" b="14858"/>
          <a:stretch/>
        </p:blipFill>
        <p:spPr>
          <a:xfrm>
            <a:off x="-6113" y="1"/>
            <a:ext cx="9150113" cy="45719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57200" y="1045891"/>
            <a:ext cx="7239000" cy="611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94370" y="1674541"/>
            <a:ext cx="7811429" cy="611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09600" y="2397510"/>
            <a:ext cx="7239000" cy="611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17034" y="3003395"/>
            <a:ext cx="7307766" cy="611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57200" y="3811393"/>
            <a:ext cx="7239000" cy="665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/>
          <p:cNvPicPr/>
          <p:nvPr/>
        </p:nvPicPr>
        <p:blipFill rotWithShape="1">
          <a:blip r:embed="rId3"/>
          <a:srcRect l="26334" t="32609" r="25094" b="44189"/>
          <a:stretch/>
        </p:blipFill>
        <p:spPr bwMode="auto">
          <a:xfrm>
            <a:off x="304800" y="819150"/>
            <a:ext cx="66294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6200" y="2397509"/>
            <a:ext cx="990600" cy="2191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495800" y="1937987"/>
            <a:ext cx="265770" cy="1026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94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76911"/>
            <a:ext cx="2290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Nacional</a:t>
            </a:r>
            <a:r>
              <a:rPr spc="-95" dirty="0"/>
              <a:t> </a:t>
            </a:r>
            <a:r>
              <a:rPr spc="-5" dirty="0"/>
              <a:t>Plus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3600" y="481781"/>
            <a:ext cx="7010399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6920" algn="l"/>
              </a:tabLst>
            </a:pP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717377"/>
                </a:solidFill>
                <a:latin typeface="Calibri"/>
                <a:cs typeface="Calibri"/>
              </a:rPr>
              <a:t>x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lu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717377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sz="2000" spc="1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71737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1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2000" spc="1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717377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-50" dirty="0">
                <a:solidFill>
                  <a:srgbClr val="717377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71737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ados</a:t>
            </a:r>
            <a:r>
              <a:rPr sz="2000" spc="2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717377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m</a:t>
            </a:r>
            <a:r>
              <a:rPr sz="2000" spc="18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ho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pi</a:t>
            </a:r>
            <a:r>
              <a:rPr sz="2000" spc="-35" dirty="0">
                <a:solidFill>
                  <a:srgbClr val="717377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ais</a:t>
            </a:r>
            <a:r>
              <a:rPr sz="2000" spc="1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1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30" dirty="0" err="1">
                <a:solidFill>
                  <a:srgbClr val="717377"/>
                </a:solidFill>
                <a:latin typeface="Calibri"/>
                <a:cs typeface="Calibri"/>
              </a:rPr>
              <a:t>r</a:t>
            </a:r>
            <a:r>
              <a:rPr sz="2000" spc="-10" dirty="0" err="1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-50" dirty="0" err="1">
                <a:solidFill>
                  <a:srgbClr val="717377"/>
                </a:solidFill>
                <a:latin typeface="Calibri"/>
                <a:cs typeface="Calibri"/>
              </a:rPr>
              <a:t>f</a:t>
            </a:r>
            <a:r>
              <a:rPr sz="2000" dirty="0" err="1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-25" dirty="0" err="1">
                <a:solidFill>
                  <a:srgbClr val="717377"/>
                </a:solidFill>
                <a:latin typeface="Calibri"/>
                <a:cs typeface="Calibri"/>
              </a:rPr>
              <a:t>r</a:t>
            </a:r>
            <a:r>
              <a:rPr sz="2000" dirty="0" err="1">
                <a:solidFill>
                  <a:srgbClr val="717377"/>
                </a:solidFill>
                <a:latin typeface="Calibri"/>
                <a:cs typeface="Calibri"/>
              </a:rPr>
              <a:t>ê</a:t>
            </a:r>
            <a:r>
              <a:rPr sz="2000" spc="5" dirty="0" err="1">
                <a:solidFill>
                  <a:srgbClr val="717377"/>
                </a:solidFill>
                <a:latin typeface="Calibri"/>
                <a:cs typeface="Calibri"/>
              </a:rPr>
              <a:t>n</a:t>
            </a:r>
            <a:r>
              <a:rPr sz="2000" spc="-10" dirty="0" err="1">
                <a:solidFill>
                  <a:srgbClr val="717377"/>
                </a:solidFill>
                <a:latin typeface="Calibri"/>
                <a:cs typeface="Calibri"/>
              </a:rPr>
              <a:t>c</a:t>
            </a:r>
            <a:r>
              <a:rPr sz="2000" spc="-5" dirty="0" err="1">
                <a:solidFill>
                  <a:srgbClr val="717377"/>
                </a:solidFill>
                <a:latin typeface="Calibri"/>
                <a:cs typeface="Calibri"/>
              </a:rPr>
              <a:t>i</a:t>
            </a:r>
            <a:r>
              <a:rPr sz="2000" dirty="0" err="1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15" dirty="0" err="1">
                <a:solidFill>
                  <a:srgbClr val="717377"/>
                </a:solidFill>
                <a:latin typeface="Calibri"/>
                <a:cs typeface="Calibri"/>
              </a:rPr>
              <a:t>em</a:t>
            </a:r>
            <a:r>
              <a:rPr lang="pt-BR"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717377"/>
                </a:solidFill>
                <a:latin typeface="Calibri"/>
                <a:cs typeface="Calibri"/>
              </a:rPr>
              <a:t>serviços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saúde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717377"/>
                </a:solidFill>
                <a:latin typeface="Calibri"/>
                <a:cs typeface="Calibri"/>
              </a:rPr>
              <a:t>País.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Diferenciais: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Múltiplos</a:t>
            </a:r>
            <a:r>
              <a:rPr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reembolso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diferenciados</a:t>
            </a:r>
            <a:r>
              <a:rPr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- 4x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/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6x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/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8x;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717377"/>
              </a:buClr>
              <a:buFont typeface="Arial MT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99085" marR="762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Serviços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do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Bradesco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Saúde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Concierge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sz="2000" spc="409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caso</a:t>
            </a:r>
            <a:r>
              <a:rPr sz="2000" spc="4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beneficiários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residentes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em Belo </a:t>
            </a:r>
            <a:r>
              <a:rPr sz="2000" spc="-15" dirty="0">
                <a:solidFill>
                  <a:srgbClr val="717377"/>
                </a:solidFill>
                <a:latin typeface="Calibri"/>
                <a:cs typeface="Calibri"/>
              </a:rPr>
              <a:t>Horizonte,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Rio 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Janeiro,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São </a:t>
            </a:r>
            <a:r>
              <a:rPr sz="2000" spc="-39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Paulo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e </a:t>
            </a:r>
            <a:r>
              <a:rPr sz="2000" spc="-25" dirty="0">
                <a:solidFill>
                  <a:srgbClr val="717377"/>
                </a:solidFill>
                <a:latin typeface="Calibri"/>
                <a:cs typeface="Calibri"/>
              </a:rPr>
              <a:t>Salvador.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937" y="1151000"/>
            <a:ext cx="21971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8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8" y="76911"/>
            <a:ext cx="2444801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/>
              <a:t>Nacional II </a:t>
            </a:r>
            <a:endParaRPr lang="pt-BR" dirty="0"/>
          </a:p>
        </p:txBody>
      </p:sp>
      <p:sp>
        <p:nvSpPr>
          <p:cNvPr id="3" name="object 3"/>
          <p:cNvSpPr txBox="1"/>
          <p:nvPr/>
        </p:nvSpPr>
        <p:spPr>
          <a:xfrm>
            <a:off x="1775012" y="591262"/>
            <a:ext cx="6975288" cy="4449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000" spc="-15" dirty="0">
                <a:solidFill>
                  <a:srgbClr val="717377"/>
                </a:solidFill>
                <a:latin typeface="Calibri"/>
                <a:cs typeface="Calibri"/>
              </a:rPr>
              <a:t>Oferece</a:t>
            </a:r>
            <a:r>
              <a:rPr lang="pt-BR" sz="2000" spc="37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10" dirty="0">
                <a:solidFill>
                  <a:srgbClr val="717377"/>
                </a:solidFill>
                <a:latin typeface="Calibri"/>
                <a:cs typeface="Calibri"/>
              </a:rPr>
              <a:t>atendimento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todas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as </a:t>
            </a:r>
            <a:r>
              <a:rPr lang="pt-BR" sz="2000" spc="-10" dirty="0">
                <a:solidFill>
                  <a:srgbClr val="717377"/>
                </a:solidFill>
                <a:latin typeface="Calibri"/>
                <a:cs typeface="Calibri"/>
              </a:rPr>
              <a:t>regiões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do </a:t>
            </a:r>
            <a:r>
              <a:rPr lang="pt-BR" sz="2000" spc="-10" dirty="0">
                <a:solidFill>
                  <a:srgbClr val="717377"/>
                </a:solidFill>
                <a:latin typeface="Calibri"/>
                <a:cs typeface="Calibri"/>
              </a:rPr>
              <a:t>Brasil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e a </a:t>
            </a:r>
            <a:r>
              <a:rPr lang="pt-BR" sz="2000" spc="-10" dirty="0">
                <a:solidFill>
                  <a:srgbClr val="717377"/>
                </a:solidFill>
                <a:latin typeface="Calibri"/>
                <a:cs typeface="Calibri"/>
              </a:rPr>
              <a:t>vantagem </a:t>
            </a: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uma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ampla </a:t>
            </a:r>
            <a:r>
              <a:rPr lang="pt-BR" sz="2000" spc="-10" dirty="0">
                <a:solidFill>
                  <a:srgbClr val="717377"/>
                </a:solidFill>
                <a:latin typeface="Calibri"/>
                <a:cs typeface="Calibri"/>
              </a:rPr>
              <a:t>Rede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lang="pt-BR" sz="2000" spc="-10" dirty="0">
                <a:solidFill>
                  <a:srgbClr val="717377"/>
                </a:solidFill>
                <a:latin typeface="Calibri"/>
                <a:cs typeface="Calibri"/>
              </a:rPr>
              <a:t>Referenciados. </a:t>
            </a: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Um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dos </a:t>
            </a: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principais benefícios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desse plano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é a </a:t>
            </a: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opção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escolha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do </a:t>
            </a:r>
            <a:r>
              <a:rPr lang="pt-BR" sz="2000" spc="-10" dirty="0">
                <a:solidFill>
                  <a:srgbClr val="717377"/>
                </a:solidFill>
                <a:latin typeface="Calibri"/>
                <a:cs typeface="Calibri"/>
              </a:rPr>
              <a:t>padrão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lang="pt-BR" sz="2000" spc="-10" dirty="0">
                <a:solidFill>
                  <a:srgbClr val="717377"/>
                </a:solidFill>
                <a:latin typeface="Calibri"/>
                <a:cs typeface="Calibri"/>
              </a:rPr>
              <a:t>reembolso,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que </a:t>
            </a:r>
            <a:r>
              <a:rPr lang="pt-BR" sz="2000" spc="-15" dirty="0">
                <a:solidFill>
                  <a:srgbClr val="717377"/>
                </a:solidFill>
                <a:latin typeface="Calibri"/>
                <a:cs typeface="Calibri"/>
              </a:rPr>
              <a:t>está </a:t>
            </a:r>
            <a:r>
              <a:rPr lang="pt-BR" sz="20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disponível</a:t>
            </a:r>
            <a:r>
              <a:rPr lang="pt-BR"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15" dirty="0">
                <a:solidFill>
                  <a:srgbClr val="717377"/>
                </a:solidFill>
                <a:latin typeface="Calibri"/>
                <a:cs typeface="Calibri"/>
              </a:rPr>
              <a:t>para</a:t>
            </a:r>
            <a:r>
              <a:rPr lang="pt-BR"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10" dirty="0">
                <a:solidFill>
                  <a:srgbClr val="717377"/>
                </a:solidFill>
                <a:latin typeface="Calibri"/>
                <a:cs typeface="Calibri"/>
              </a:rPr>
              <a:t>atendimento</a:t>
            </a:r>
            <a:r>
              <a:rPr lang="pt-BR"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lang="pt-BR"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10" dirty="0">
                <a:solidFill>
                  <a:srgbClr val="717377"/>
                </a:solidFill>
                <a:latin typeface="Calibri"/>
                <a:cs typeface="Calibri"/>
              </a:rPr>
              <a:t>Brasil</a:t>
            </a: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lang="pt-BR"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lang="pt-BR"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30" dirty="0">
                <a:solidFill>
                  <a:srgbClr val="717377"/>
                </a:solidFill>
                <a:latin typeface="Calibri"/>
                <a:cs typeface="Calibri"/>
              </a:rPr>
              <a:t>exterior.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 dirty="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000" spc="-30" dirty="0">
                <a:solidFill>
                  <a:srgbClr val="717377"/>
                </a:solidFill>
                <a:latin typeface="Calibri"/>
                <a:cs typeface="Calibri"/>
              </a:rPr>
              <a:t>Acomodação Quarto e Enfermaria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 dirty="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 dirty="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 dirty="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 dirty="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 dirty="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 dirty="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 dirty="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937" y="1151000"/>
            <a:ext cx="2197100" cy="2638425"/>
          </a:xfrm>
          <a:prstGeom prst="rect">
            <a:avLst/>
          </a:prstGeom>
        </p:spPr>
      </p:pic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68BD507D-CA3B-4098-A7A3-0FBB002E297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70" b="20585"/>
          <a:stretch/>
        </p:blipFill>
        <p:spPr bwMode="auto">
          <a:xfrm>
            <a:off x="1548158" y="2571750"/>
            <a:ext cx="7428995" cy="195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361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9" y="76911"/>
            <a:ext cx="1504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dirty="0"/>
              <a:t>Ideal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65378" y="1381303"/>
            <a:ext cx="6626942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Um plano sob medida, especialmente para cuidar das empresas e funcionários de nossos clientes. Ele é ideal porque oferece diversas opções de prestadores de qualidade, não só nos estados do RJ, SP e DF, como em outros estados do Brasil, ancorados pela Rede do Flex.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Oferece reembolso em caso de atendimento no Brasil .</a:t>
            </a:r>
            <a:endParaRPr sz="2000" spc="-5" dirty="0">
              <a:solidFill>
                <a:srgbClr val="717377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937" y="1151000"/>
            <a:ext cx="21971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6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532" y="76911"/>
            <a:ext cx="2266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Nacional</a:t>
            </a:r>
            <a:r>
              <a:rPr spc="-100" dirty="0"/>
              <a:t> </a:t>
            </a:r>
            <a:r>
              <a:rPr spc="-10" dirty="0"/>
              <a:t>Flex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1587" y="727588"/>
            <a:ext cx="6527161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717377"/>
                </a:solidFill>
                <a:latin typeface="Calibri"/>
                <a:cs typeface="Calibri"/>
              </a:rPr>
              <a:t>Oferece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atendimento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todas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as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regiões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do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Brasil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por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meio 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uma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Rede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717377"/>
                </a:solidFill>
                <a:latin typeface="Calibri"/>
                <a:cs typeface="Calibri"/>
              </a:rPr>
              <a:t>Referenciada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bem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dimensionada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e de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custos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mais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competitivos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em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relação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às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demais</a:t>
            </a:r>
            <a:r>
              <a:rPr sz="2000" spc="4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redes</a:t>
            </a:r>
            <a:r>
              <a:rPr sz="2000" spc="4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abrangência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nacional.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>
                <a:solidFill>
                  <a:srgbClr val="717377"/>
                </a:solidFill>
                <a:latin typeface="Calibri"/>
                <a:cs typeface="Calibri"/>
              </a:rPr>
              <a:t>Prevê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reembolso</a:t>
            </a:r>
            <a:r>
              <a:rPr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em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caso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de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atendimento</a:t>
            </a:r>
            <a:r>
              <a:rPr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 Brasil.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E12F49"/>
                </a:solidFill>
                <a:latin typeface="Calibri"/>
                <a:cs typeface="Calibri"/>
              </a:rPr>
              <a:t>Não</a:t>
            </a:r>
            <a:r>
              <a:rPr sz="2000" b="1" spc="-15" dirty="0">
                <a:solidFill>
                  <a:srgbClr val="E12F49"/>
                </a:solidFill>
                <a:latin typeface="Calibri"/>
                <a:cs typeface="Calibri"/>
              </a:rPr>
              <a:t> prevê </a:t>
            </a:r>
            <a:r>
              <a:rPr sz="2000" b="1" spc="-10" dirty="0">
                <a:solidFill>
                  <a:srgbClr val="E12F49"/>
                </a:solidFill>
                <a:latin typeface="Calibri"/>
                <a:cs typeface="Calibri"/>
              </a:rPr>
              <a:t>cobertura</a:t>
            </a:r>
            <a:r>
              <a:rPr sz="2000" b="1" spc="-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12F49"/>
                </a:solidFill>
                <a:latin typeface="Calibri"/>
                <a:cs typeface="Calibri"/>
              </a:rPr>
              <a:t>para</a:t>
            </a:r>
            <a:r>
              <a:rPr sz="2000" b="1" spc="-1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12F49"/>
                </a:solidFill>
                <a:latin typeface="Calibri"/>
                <a:cs typeface="Calibri"/>
              </a:rPr>
              <a:t>Remissão</a:t>
            </a:r>
            <a:r>
              <a:rPr sz="2000" b="1" spc="-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12F49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12F49"/>
                </a:solidFill>
                <a:latin typeface="Calibri"/>
                <a:cs typeface="Calibri"/>
              </a:rPr>
              <a:t>Seguro</a:t>
            </a:r>
            <a:r>
              <a:rPr sz="2000" b="1" spc="-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12F49"/>
                </a:solidFill>
                <a:latin typeface="Calibri"/>
                <a:cs typeface="Calibri"/>
              </a:rPr>
              <a:t>Viagem.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937" y="1151000"/>
            <a:ext cx="21971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21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9" y="76911"/>
            <a:ext cx="1184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E</a:t>
            </a:r>
            <a:r>
              <a:rPr spc="-70" dirty="0"/>
              <a:t>f</a:t>
            </a:r>
            <a:r>
              <a:rPr spc="-35" dirty="0"/>
              <a:t>e</a:t>
            </a:r>
            <a:r>
              <a:rPr dirty="0"/>
              <a:t>ti</a:t>
            </a:r>
            <a:r>
              <a:rPr spc="-25" dirty="0"/>
              <a:t>v</a:t>
            </a:r>
            <a:r>
              <a:rPr dirty="0"/>
              <a:t>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0" y="1099106"/>
            <a:ext cx="2197100" cy="2638425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 rotWithShape="1">
          <a:blip r:embed="rId3"/>
          <a:srcRect l="24459" t="39507" r="26270" b="17851"/>
          <a:stretch/>
        </p:blipFill>
        <p:spPr bwMode="auto">
          <a:xfrm>
            <a:off x="1981200" y="585221"/>
            <a:ext cx="6934200" cy="3603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3141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2"/>
          <a:srcRect l="8937" t="17767" r="14746" b="12835"/>
          <a:stretch/>
        </p:blipFill>
        <p:spPr bwMode="auto">
          <a:xfrm>
            <a:off x="0" y="0"/>
            <a:ext cx="91440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7101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246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76911"/>
            <a:ext cx="200278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Diferenciais</a:t>
            </a:r>
          </a:p>
        </p:txBody>
      </p:sp>
    </p:spTree>
    <p:extLst>
      <p:ext uri="{BB962C8B-B14F-4D97-AF65-F5344CB8AC3E}">
        <p14:creationId xmlns:p14="http://schemas.microsoft.com/office/powerpoint/2010/main" val="316307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9" y="76911"/>
            <a:ext cx="35750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Opções</a:t>
            </a:r>
            <a:r>
              <a:rPr spc="-4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5" dirty="0"/>
              <a:t>Cobertura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037" y="766826"/>
            <a:ext cx="4255135" cy="3078480"/>
          </a:xfrm>
          <a:prstGeom prst="rect">
            <a:avLst/>
          </a:prstGeom>
          <a:ln w="25400">
            <a:solidFill>
              <a:srgbClr val="5858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635" algn="just">
              <a:lnSpc>
                <a:spcPts val="2875"/>
              </a:lnSpc>
            </a:pPr>
            <a:r>
              <a:rPr sz="2400" b="1" spc="-25" dirty="0">
                <a:solidFill>
                  <a:srgbClr val="585858"/>
                </a:solidFill>
                <a:latin typeface="Calibri"/>
                <a:cs typeface="Calibri"/>
              </a:rPr>
              <a:t>HOSPITALAR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COM</a:t>
            </a:r>
            <a:r>
              <a:rPr sz="24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OBSTETRÍCIA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 dirty="0">
              <a:latin typeface="Calibri"/>
              <a:cs typeface="Calibri"/>
            </a:endParaRPr>
          </a:p>
          <a:p>
            <a:pPr marL="91440" marR="83185"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Hospitalar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Obstetrícia:</a:t>
            </a:r>
            <a:r>
              <a:rPr sz="1800" spc="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 </a:t>
            </a:r>
            <a:r>
              <a:rPr sz="1800" spc="-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 cobertura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para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eventos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relacionados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grandes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riscos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segmento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hospitalar com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obstetrícia.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Garante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cobertura</a:t>
            </a:r>
            <a:r>
              <a:rPr sz="1800" spc="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-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despesas médicas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hospitalares relativas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clínicas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cirúrgicas.</a:t>
            </a:r>
            <a:endParaRPr sz="1800" dirty="0">
              <a:latin typeface="Calibri"/>
              <a:cs typeface="Calibri"/>
            </a:endParaRPr>
          </a:p>
          <a:p>
            <a:pPr marL="91440" marR="85090" algn="just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Exclusivo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Nacional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Plus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e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Nacional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9504" y="753236"/>
            <a:ext cx="3970654" cy="2865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COMPLETA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R="5080"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 Completo: Plano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 cobertura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nos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segmentos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ambulatorial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hospitalar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obstetrícia,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abrangendo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cobertura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despesas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relativas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consultas,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exames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simples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especiais,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terapias,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tratamentos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ambulatoriais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e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clínicas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e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cirúrgicas.</a:t>
            </a:r>
            <a:endParaRPr sz="18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Disponível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em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todos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os planos.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7176" y="739775"/>
            <a:ext cx="4140200" cy="3078480"/>
          </a:xfrm>
          <a:custGeom>
            <a:avLst/>
            <a:gdLst/>
            <a:ahLst/>
            <a:cxnLst/>
            <a:rect l="l" t="t" r="r" b="b"/>
            <a:pathLst>
              <a:path w="4140200" h="3078479">
                <a:moveTo>
                  <a:pt x="0" y="3078226"/>
                </a:moveTo>
                <a:lnTo>
                  <a:pt x="4140200" y="3078226"/>
                </a:lnTo>
                <a:lnTo>
                  <a:pt x="4140200" y="0"/>
                </a:lnTo>
                <a:lnTo>
                  <a:pt x="0" y="0"/>
                </a:lnTo>
                <a:lnTo>
                  <a:pt x="0" y="3078226"/>
                </a:lnTo>
                <a:close/>
              </a:path>
            </a:pathLst>
          </a:custGeom>
          <a:ln w="25400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035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495" y="76911"/>
            <a:ext cx="16871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A80000"/>
                </a:solidFill>
              </a:rPr>
              <a:t>Concie</a:t>
            </a:r>
            <a:r>
              <a:rPr spc="-40" dirty="0">
                <a:solidFill>
                  <a:srgbClr val="A80000"/>
                </a:solidFill>
              </a:rPr>
              <a:t>r</a:t>
            </a:r>
            <a:r>
              <a:rPr spc="-35" dirty="0">
                <a:solidFill>
                  <a:srgbClr val="A80000"/>
                </a:solidFill>
              </a:rPr>
              <a:t>g</a:t>
            </a:r>
            <a:r>
              <a:rPr dirty="0">
                <a:solidFill>
                  <a:srgbClr val="A80000"/>
                </a:solidFill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1875" y="591261"/>
            <a:ext cx="6810451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A80000"/>
                </a:solidFill>
                <a:latin typeface="Calibri"/>
                <a:cs typeface="Calibri"/>
              </a:rPr>
              <a:t>Bradesco</a:t>
            </a:r>
            <a:r>
              <a:rPr sz="1800" b="1" spc="-5" dirty="0">
                <a:solidFill>
                  <a:srgbClr val="A80000"/>
                </a:solidFill>
                <a:latin typeface="Calibri"/>
                <a:cs typeface="Calibri"/>
              </a:rPr>
              <a:t> Saúde</a:t>
            </a:r>
            <a:r>
              <a:rPr sz="1800" b="1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80000"/>
                </a:solidFill>
                <a:latin typeface="Calibri"/>
                <a:cs typeface="Calibri"/>
              </a:rPr>
              <a:t>Concierge:</a:t>
            </a:r>
            <a:r>
              <a:rPr sz="1800" b="1" spc="-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São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serviços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 que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oferecem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mais 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comodidade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tranquilidade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segurado.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A80000"/>
                </a:solidFill>
                <a:latin typeface="Calibri"/>
                <a:cs typeface="Calibri"/>
              </a:rPr>
              <a:t>Tudo</a:t>
            </a:r>
            <a:r>
              <a:rPr sz="1800" spc="-2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é pensado 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A80000"/>
                </a:solidFill>
                <a:latin typeface="Calibri"/>
                <a:cs typeface="Calibri"/>
              </a:rPr>
              <a:t>para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oferecer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máximo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cuidado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na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hora 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em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que ele mais 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precisa.</a:t>
            </a:r>
            <a:r>
              <a:rPr sz="1800" spc="3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Disponível</a:t>
            </a:r>
            <a:r>
              <a:rPr sz="1800" spc="1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nos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planos</a:t>
            </a:r>
            <a:r>
              <a:rPr sz="1800" spc="2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80000"/>
                </a:solidFill>
                <a:latin typeface="Calibri"/>
                <a:cs typeface="Calibri"/>
              </a:rPr>
              <a:t>Premium</a:t>
            </a:r>
            <a:r>
              <a:rPr sz="1800" b="1" spc="-2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80000"/>
                </a:solidFill>
                <a:latin typeface="Calibri"/>
                <a:cs typeface="Calibri"/>
              </a:rPr>
              <a:t>Nacional</a:t>
            </a:r>
            <a:r>
              <a:rPr sz="1800" b="1" spc="-5" dirty="0">
                <a:solidFill>
                  <a:srgbClr val="A80000"/>
                </a:solidFill>
                <a:latin typeface="Calibri"/>
                <a:cs typeface="Calibri"/>
              </a:rPr>
              <a:t> Plus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algn="l"/>
            <a:r>
              <a:rPr lang="pt-BR" sz="1400" b="1" i="0" dirty="0">
                <a:solidFill>
                  <a:srgbClr val="B80000"/>
                </a:solidFill>
                <a:effectLst/>
              </a:rPr>
              <a:t>Serviços exclusivos para segurados Concierge: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Coleta de Documento para Reembolso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Seguro Viagem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Vacinas do Viajante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Coleta de Exames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 err="1">
                <a:solidFill>
                  <a:srgbClr val="B80000"/>
                </a:solidFill>
                <a:effectLst/>
              </a:rPr>
              <a:t>Welcome</a:t>
            </a:r>
            <a:r>
              <a:rPr lang="pt-BR" sz="1400" b="0" i="0" dirty="0">
                <a:solidFill>
                  <a:srgbClr val="B80000"/>
                </a:solidFill>
                <a:effectLst/>
              </a:rPr>
              <a:t> Baby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 err="1">
                <a:solidFill>
                  <a:srgbClr val="B80000"/>
                </a:solidFill>
                <a:effectLst/>
              </a:rPr>
              <a:t>Welcome</a:t>
            </a:r>
            <a:r>
              <a:rPr lang="pt-BR" sz="1400" b="0" i="0" dirty="0">
                <a:solidFill>
                  <a:srgbClr val="B80000"/>
                </a:solidFill>
                <a:effectLst/>
              </a:rPr>
              <a:t> Home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Marcação de Exames Especiais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Lista de Referências Médicas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Central de Suporte à Obtenção de Vagas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Orientação médica por Vídeo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Saúde em Equilíbrio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Segunda Opinião Médica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Prontuário Eletrônico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Importação de Medicamentos</a:t>
            </a: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5"/>
              </a:spcBef>
            </a:pPr>
            <a:r>
              <a:rPr sz="1400" spc="-5" dirty="0" err="1">
                <a:solidFill>
                  <a:srgbClr val="A80000"/>
                </a:solidFill>
                <a:latin typeface="Calibri"/>
                <a:cs typeface="Calibri"/>
              </a:rPr>
              <a:t>Acesse</a:t>
            </a:r>
            <a:r>
              <a:rPr sz="1400" spc="-5" dirty="0">
                <a:solidFill>
                  <a:srgbClr val="A80000"/>
                </a:solidFill>
                <a:latin typeface="Calibri"/>
                <a:cs typeface="Calibri"/>
              </a:rPr>
              <a:t>:</a:t>
            </a:r>
            <a:r>
              <a:rPr sz="140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80000"/>
                </a:solidFill>
                <a:latin typeface="Calibri"/>
                <a:cs typeface="Calibri"/>
                <a:hlinkClick r:id="rId2"/>
              </a:rPr>
              <a:t>www.bradescosaudeconcierge.com.br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674" y="1726157"/>
            <a:ext cx="1922526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8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76911"/>
            <a:ext cx="16281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Remissão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0170" y="1551813"/>
            <a:ext cx="6148070" cy="1944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Em caso de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falecimento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do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Beneficiário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Titular,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é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assegurada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isenção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pagamento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aos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dependentes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(filhos</a:t>
            </a:r>
            <a:r>
              <a:rPr sz="1800" spc="2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somente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 até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17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anos, 11 meses e 29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dias),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para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os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demais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dependentes, inclusive </a:t>
            </a:r>
            <a:r>
              <a:rPr sz="1800" spc="-39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filhos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inválidos,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não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há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limite</a:t>
            </a:r>
            <a:r>
              <a:rPr sz="1800" spc="3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idade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período</a:t>
            </a:r>
            <a:r>
              <a:rPr sz="1800" spc="2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2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(dois)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anos.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Disponível</a:t>
            </a:r>
            <a:r>
              <a:rPr sz="1800" spc="3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para</a:t>
            </a:r>
            <a:r>
              <a:rPr sz="1800" spc="37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os</a:t>
            </a:r>
            <a:r>
              <a:rPr sz="1800" spc="3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planos</a:t>
            </a:r>
            <a:r>
              <a:rPr sz="1800" spc="3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717377"/>
                </a:solidFill>
                <a:latin typeface="Calibri"/>
                <a:cs typeface="Calibri"/>
              </a:rPr>
              <a:t>Premium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,</a:t>
            </a:r>
            <a:r>
              <a:rPr sz="1800" spc="35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Nacional</a:t>
            </a:r>
            <a:r>
              <a:rPr sz="1800" b="1" spc="35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Plus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,</a:t>
            </a:r>
            <a:r>
              <a:rPr sz="1800" spc="35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Nacional</a:t>
            </a:r>
            <a:r>
              <a:rPr lang="pt-BR" b="1" spc="355" dirty="0">
                <a:solidFill>
                  <a:srgbClr val="717377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612" y="1627251"/>
            <a:ext cx="1608074" cy="1566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0875" y="3175"/>
            <a:ext cx="876300" cy="8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6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045" y="152781"/>
            <a:ext cx="83604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Seguro</a:t>
            </a:r>
            <a:r>
              <a:rPr spc="-15" dirty="0"/>
              <a:t> </a:t>
            </a:r>
            <a:r>
              <a:rPr spc="-10" dirty="0"/>
              <a:t>Viagem</a:t>
            </a:r>
            <a:r>
              <a:rPr spc="-30" dirty="0"/>
              <a:t> </a:t>
            </a:r>
            <a:r>
              <a:rPr spc="-10" dirty="0"/>
              <a:t>Bradesco</a:t>
            </a:r>
            <a:r>
              <a:rPr spc="-25" dirty="0"/>
              <a:t> </a:t>
            </a:r>
            <a:r>
              <a:rPr spc="-10" dirty="0"/>
              <a:t>(Assistência</a:t>
            </a:r>
            <a:r>
              <a:rPr spc="-35" dirty="0"/>
              <a:t> </a:t>
            </a:r>
            <a:r>
              <a:rPr dirty="0"/>
              <a:t>em </a:t>
            </a:r>
            <a:r>
              <a:rPr spc="-10" dirty="0"/>
              <a:t>Viagem)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3775" y="3066986"/>
            <a:ext cx="2489200" cy="20765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639" y="1026108"/>
            <a:ext cx="8773160" cy="24243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Os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clientes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Bradesco Saúde dos planos </a:t>
            </a:r>
            <a:r>
              <a:rPr sz="2000" spc="-5" dirty="0" err="1">
                <a:solidFill>
                  <a:srgbClr val="585858"/>
                </a:solidFill>
                <a:latin typeface="Calibri"/>
                <a:cs typeface="Calibri"/>
              </a:rPr>
              <a:t>denominados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: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Nacional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, </a:t>
            </a:r>
            <a:r>
              <a:rPr sz="2000" spc="-4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Nacional Plus*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Premium*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, residentes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domiciliados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no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Brasil,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quando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em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viagem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no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Brasil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ou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no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exterior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com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duração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inferior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 90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(noventa)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dias e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com distância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superior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km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sua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residência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permanente,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contam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com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proteção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segurança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Seguro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Viagem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Bradesco.</a:t>
            </a:r>
            <a:endParaRPr lang="pt-BR" sz="2000" spc="-5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pt-BR" sz="2000" b="1" dirty="0">
                <a:latin typeface="Calibri"/>
                <a:cs typeface="Calibri"/>
              </a:rPr>
              <a:t>Planos Nacional </a:t>
            </a:r>
            <a:r>
              <a:rPr lang="pt-BR" sz="2000" dirty="0">
                <a:latin typeface="Calibri"/>
                <a:cs typeface="Calibri"/>
              </a:rPr>
              <a:t>= Limite de 30 mil euros e até 10 mil dólares .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pt-BR" sz="2000" b="1" dirty="0">
                <a:latin typeface="Calibri"/>
                <a:cs typeface="Calibri"/>
              </a:rPr>
              <a:t>Planos Nacional Plus e Premium </a:t>
            </a:r>
            <a:r>
              <a:rPr lang="pt-BR" sz="2000" dirty="0">
                <a:latin typeface="Calibri"/>
                <a:cs typeface="Calibri"/>
              </a:rPr>
              <a:t>= Limite de 50 mil euros e até 20 mil dólares .</a:t>
            </a:r>
            <a:endParaRPr sz="2000" dirty="0">
              <a:latin typeface="Calibri"/>
              <a:cs typeface="Calibri"/>
            </a:endParaRPr>
          </a:p>
          <a:p>
            <a:pPr marL="53975" algn="just">
              <a:lnSpc>
                <a:spcPct val="100000"/>
              </a:lnSpc>
              <a:spcBef>
                <a:spcPts val="5"/>
              </a:spcBef>
            </a:pPr>
            <a:r>
              <a:rPr sz="1500" spc="-15" dirty="0">
                <a:solidFill>
                  <a:srgbClr val="585858"/>
                </a:solidFill>
                <a:latin typeface="Calibri"/>
                <a:cs typeface="Calibri"/>
              </a:rPr>
              <a:t>*Para </a:t>
            </a:r>
            <a:r>
              <a:rPr sz="1500" spc="-5" dirty="0">
                <a:solidFill>
                  <a:srgbClr val="585858"/>
                </a:solidFill>
                <a:latin typeface="Calibri"/>
                <a:cs typeface="Calibri"/>
              </a:rPr>
              <a:t>esses</a:t>
            </a:r>
            <a:r>
              <a:rPr sz="15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85858"/>
                </a:solidFill>
                <a:latin typeface="Calibri"/>
                <a:cs typeface="Calibri"/>
              </a:rPr>
              <a:t>planos,</a:t>
            </a:r>
            <a:r>
              <a:rPr sz="1500" spc="-10" dirty="0">
                <a:solidFill>
                  <a:srgbClr val="585858"/>
                </a:solidFill>
                <a:latin typeface="Calibri"/>
                <a:cs typeface="Calibri"/>
              </a:rPr>
              <a:t> está</a:t>
            </a:r>
            <a:r>
              <a:rPr sz="15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85858"/>
                </a:solidFill>
                <a:latin typeface="Calibri"/>
                <a:cs typeface="Calibri"/>
              </a:rPr>
              <a:t>prevista</a:t>
            </a:r>
            <a:r>
              <a:rPr sz="15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Calibri"/>
                <a:cs typeface="Calibri"/>
              </a:rPr>
              <a:t>também</a:t>
            </a:r>
            <a:r>
              <a:rPr sz="1500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1500" spc="-10" dirty="0">
                <a:solidFill>
                  <a:srgbClr val="585858"/>
                </a:solidFill>
                <a:latin typeface="Calibri"/>
                <a:cs typeface="Calibri"/>
              </a:rPr>
              <a:t> cobertura</a:t>
            </a:r>
            <a:r>
              <a:rPr sz="15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5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5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585858"/>
                </a:solidFill>
                <a:latin typeface="Calibri"/>
                <a:cs typeface="Calibri"/>
              </a:rPr>
              <a:t>Tratado</a:t>
            </a:r>
            <a:r>
              <a:rPr sz="15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500" spc="-5" dirty="0">
                <a:solidFill>
                  <a:srgbClr val="585858"/>
                </a:solidFill>
                <a:latin typeface="Calibri"/>
                <a:cs typeface="Calibri"/>
              </a:rPr>
              <a:t> Schengen.</a:t>
            </a:r>
            <a:endParaRPr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310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76911"/>
            <a:ext cx="1905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Reembolso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450" y="2014601"/>
            <a:ext cx="1987550" cy="11144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90977" y="912621"/>
            <a:ext cx="6325235" cy="236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17377"/>
                </a:solidFill>
                <a:latin typeface="Calibri"/>
                <a:cs typeface="Calibri"/>
              </a:rPr>
              <a:t>Bradesco Saúde disponibiliza solicitação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717377"/>
                </a:solidFill>
                <a:latin typeface="Calibri"/>
                <a:cs typeface="Calibri"/>
              </a:rPr>
              <a:t>reembolso </a:t>
            </a:r>
            <a:r>
              <a:rPr sz="1800" b="1" spc="-5" dirty="0" err="1">
                <a:solidFill>
                  <a:srgbClr val="717377"/>
                </a:solidFill>
                <a:latin typeface="Calibri"/>
                <a:cs typeface="Calibri"/>
              </a:rPr>
              <a:t>pelo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717377"/>
                </a:solidFill>
                <a:latin typeface="Calibri"/>
                <a:cs typeface="Calibri"/>
              </a:rPr>
              <a:t> aplicativo Bradesco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Saúde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-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Agora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os Segurados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Empresas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Contratantes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Saúde podem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solicitar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reembolso das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despesas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consultas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médicas,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exames,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cirurgias,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sessões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de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fisioterapia,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fonoaudiologia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psicoterapia realizadas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fora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Rede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Referenciada</a:t>
            </a:r>
            <a:r>
              <a:rPr sz="1800" spc="2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através</a:t>
            </a:r>
            <a:r>
              <a:rPr sz="1800" spc="-2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1800" spc="-15" dirty="0">
                <a:solidFill>
                  <a:srgbClr val="717377"/>
                </a:solidFill>
                <a:latin typeface="Calibri"/>
                <a:cs typeface="Calibri"/>
              </a:rPr>
              <a:t>Aplicativo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Seguros.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 </a:t>
            </a:r>
            <a:r>
              <a:rPr sz="1800" spc="-5" dirty="0" err="1">
                <a:solidFill>
                  <a:srgbClr val="717377"/>
                </a:solidFill>
                <a:latin typeface="Calibri"/>
                <a:cs typeface="Calibri"/>
              </a:rPr>
              <a:t>serviço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 err="1">
                <a:solidFill>
                  <a:srgbClr val="717377"/>
                </a:solidFill>
                <a:latin typeface="Calibri"/>
                <a:cs typeface="Calibri"/>
              </a:rPr>
              <a:t>está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disponível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no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aplicativo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Saúde,</a:t>
            </a:r>
            <a:r>
              <a:rPr lang="pt-BR"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para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Android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iOS.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017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 rotWithShape="1">
          <a:blip r:embed="rId2"/>
          <a:srcRect l="24224" t="17558" r="26740" b="24749"/>
          <a:stretch/>
        </p:blipFill>
        <p:spPr bwMode="auto">
          <a:xfrm>
            <a:off x="762000" y="285750"/>
            <a:ext cx="60198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3"/>
          <a:srcRect l="43157" t="58110" r="43320" b="21196"/>
          <a:stretch/>
        </p:blipFill>
        <p:spPr bwMode="auto">
          <a:xfrm>
            <a:off x="6789234" y="3028950"/>
            <a:ext cx="149225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6123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325" y="120853"/>
            <a:ext cx="1706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Aplicativo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0170" y="717550"/>
            <a:ext cx="6146800" cy="3341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sz="1800" spc="5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</a:t>
            </a:r>
            <a:r>
              <a:rPr sz="1800" spc="6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Saúde</a:t>
            </a:r>
            <a:r>
              <a:rPr sz="1800" spc="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disponibiliza</a:t>
            </a:r>
            <a:r>
              <a:rPr sz="1800" spc="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aplicativo</a:t>
            </a:r>
            <a:r>
              <a:rPr sz="1800" spc="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com</a:t>
            </a:r>
            <a:r>
              <a:rPr sz="1800" spc="7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acesso</a:t>
            </a:r>
            <a:r>
              <a:rPr sz="1800" spc="5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sz="1800" spc="6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serviços </a:t>
            </a:r>
            <a:r>
              <a:rPr sz="1800" spc="-39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como: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Status</a:t>
            </a:r>
            <a:r>
              <a:rPr sz="1800" spc="-3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senha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Localizar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Referenciados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Serviços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reembolso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Novamed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Extratos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Desconto</a:t>
            </a:r>
            <a:r>
              <a:rPr sz="1800" spc="-3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Farmácia</a:t>
            </a:r>
            <a:endParaRPr sz="1800" dirty="0">
              <a:latin typeface="Calibri"/>
              <a:cs typeface="Calibri"/>
            </a:endParaRPr>
          </a:p>
          <a:p>
            <a:pPr marL="12700" marR="191770">
              <a:lnSpc>
                <a:spcPct val="100000"/>
              </a:lnSpc>
              <a:spcBef>
                <a:spcPts val="1080"/>
              </a:spcBef>
            </a:pPr>
            <a:r>
              <a:rPr sz="1800" dirty="0" err="1">
                <a:solidFill>
                  <a:srgbClr val="717377"/>
                </a:solidFill>
                <a:latin typeface="Calibri"/>
                <a:cs typeface="Calibri"/>
              </a:rPr>
              <a:t>Acesse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: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https://www.bradescoseguros.com.br/clientes/produtos/plano- </a:t>
            </a:r>
            <a:r>
              <a:rPr sz="1800" spc="-3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saude/aplicativo-bradesco-saude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030" y="1027328"/>
            <a:ext cx="1735582" cy="32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27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76911"/>
            <a:ext cx="3225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Desconto</a:t>
            </a:r>
            <a:r>
              <a:rPr spc="-80" dirty="0"/>
              <a:t> </a:t>
            </a:r>
            <a:r>
              <a:rPr spc="-10" dirty="0"/>
              <a:t>Farmácia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787" y="1747901"/>
            <a:ext cx="1946275" cy="17001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18969" y="1020317"/>
            <a:ext cx="639762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Com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objetivo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oferecer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melhor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aos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seus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Beneficiários,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a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Saúde,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parceria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Orizon,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oferece</a:t>
            </a:r>
            <a:r>
              <a:rPr sz="1800" spc="3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descontos</a:t>
            </a:r>
            <a:r>
              <a:rPr sz="1800" spc="3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até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85%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em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medicamentos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genéricos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marca,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disponíveis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em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diversas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farmácias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credenciadas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em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todo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Brasil.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Beneficiário </a:t>
            </a:r>
            <a:r>
              <a:rPr sz="1800" spc="-39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pode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consultar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os medicamentos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farmácias disponíveis </a:t>
            </a:r>
            <a:r>
              <a:rPr sz="1800" spc="-20" dirty="0">
                <a:solidFill>
                  <a:srgbClr val="717377"/>
                </a:solidFill>
                <a:latin typeface="Calibri"/>
                <a:cs typeface="Calibri"/>
              </a:rPr>
              <a:t>através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do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aplicativo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Saúde</a:t>
            </a:r>
            <a:r>
              <a:rPr sz="1800" spc="2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ou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do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Portal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da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Seguros.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20" dirty="0">
                <a:solidFill>
                  <a:srgbClr val="717377"/>
                </a:solidFill>
                <a:latin typeface="Calibri"/>
                <a:cs typeface="Calibri"/>
              </a:rPr>
              <a:t>*Vantagem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válida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enquanto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vigorar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Contrato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entre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Saúde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 a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Orizon,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que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possui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acordo com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redes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conveniadas.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desconto,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não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acumulativo,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incide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sobre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preço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máximo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venda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ao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consumidor.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12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563" y="120853"/>
            <a:ext cx="33324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Clube</a:t>
            </a:r>
            <a:r>
              <a:rPr spc="-30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spc="-35" dirty="0"/>
              <a:t>Vantagens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087" y="1747901"/>
            <a:ext cx="1958975" cy="14414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62860" y="1297304"/>
            <a:ext cx="618045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Clube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Vantagens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Bradesco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Seguros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oferece,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sem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custo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adicional,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descontos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diversas categorias,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como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gastronomia,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viagens,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serviços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assistência,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educação,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vestuário,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lazer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entretenimento.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São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mais</a:t>
            </a:r>
            <a:r>
              <a:rPr sz="1800" b="1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b="1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300</a:t>
            </a:r>
            <a:r>
              <a:rPr sz="1800" b="1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717377"/>
                </a:solidFill>
                <a:latin typeface="Calibri"/>
                <a:cs typeface="Calibri"/>
              </a:rPr>
              <a:t>ofertas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cadastradas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estabelecimentos conveniados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todo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País.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Para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ter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acesso aos </a:t>
            </a:r>
            <a:r>
              <a:rPr sz="1800" spc="-39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descontos,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basta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possuir,</a:t>
            </a:r>
            <a:r>
              <a:rPr sz="1800" spc="-2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pelo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menos,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um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produto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Grupo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Seguros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se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cadastrar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site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717377"/>
                </a:solidFill>
                <a:latin typeface="Calibri"/>
                <a:cs typeface="Calibri"/>
              </a:rPr>
              <a:t>clubedevantagens.bradescoseguros.com.br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.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Não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é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necessário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acumular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pontos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para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participar.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840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4600" y="2038350"/>
            <a:ext cx="3962400" cy="990600"/>
          </a:xfrm>
        </p:spPr>
        <p:txBody>
          <a:bodyPr/>
          <a:lstStyle/>
          <a:p>
            <a:r>
              <a:rPr lang="pt-BR" sz="6000" dirty="0"/>
              <a:t>OBRIGADA! </a:t>
            </a:r>
          </a:p>
        </p:txBody>
      </p:sp>
    </p:spTree>
    <p:extLst>
      <p:ext uri="{BB962C8B-B14F-4D97-AF65-F5344CB8AC3E}">
        <p14:creationId xmlns:p14="http://schemas.microsoft.com/office/powerpoint/2010/main" val="3532589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495" y="76911"/>
            <a:ext cx="2807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Grupo</a:t>
            </a:r>
            <a:r>
              <a:rPr spc="-60" dirty="0"/>
              <a:t> </a:t>
            </a:r>
            <a:r>
              <a:rPr spc="-20" dirty="0"/>
              <a:t>Segurável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8440" y="1552066"/>
            <a:ext cx="152400" cy="2080260"/>
            <a:chOff x="218440" y="1552066"/>
            <a:chExt cx="152400" cy="2080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1552066"/>
              <a:ext cx="152400" cy="1600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1826386"/>
              <a:ext cx="152400" cy="1600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2100706"/>
              <a:ext cx="152400" cy="1600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2375027"/>
              <a:ext cx="152400" cy="1600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2649347"/>
              <a:ext cx="152400" cy="1600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2923666"/>
              <a:ext cx="152400" cy="1600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3197987"/>
              <a:ext cx="152400" cy="1600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3472306"/>
              <a:ext cx="152400" cy="16002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TITULARES</a:t>
            </a:r>
          </a:p>
          <a:p>
            <a:pPr marL="264795" marR="336550">
              <a:lnSpc>
                <a:spcPct val="100000"/>
              </a:lnSpc>
              <a:spcBef>
                <a:spcPts val="1714"/>
              </a:spcBef>
            </a:pPr>
            <a:r>
              <a:rPr sz="1800" b="0" spc="-10" dirty="0">
                <a:latin typeface="Calibri"/>
                <a:cs typeface="Calibri"/>
              </a:rPr>
              <a:t>Sócios,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Administradores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 </a:t>
            </a:r>
            <a:r>
              <a:rPr sz="1800" b="0" spc="-10" dirty="0">
                <a:latin typeface="Calibri"/>
                <a:cs typeface="Calibri"/>
              </a:rPr>
              <a:t>Diretores; </a:t>
            </a:r>
            <a:r>
              <a:rPr sz="1800" b="0" spc="-39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Empregados;</a:t>
            </a:r>
            <a:endParaRPr sz="1800" dirty="0">
              <a:latin typeface="Calibri"/>
              <a:cs typeface="Calibri"/>
            </a:endParaRPr>
          </a:p>
          <a:p>
            <a:pPr marL="264795">
              <a:lnSpc>
                <a:spcPct val="100000"/>
              </a:lnSpc>
              <a:spcBef>
                <a:spcPts val="5"/>
              </a:spcBef>
            </a:pPr>
            <a:r>
              <a:rPr sz="1800" b="0" spc="-10" dirty="0">
                <a:latin typeface="Calibri"/>
                <a:cs typeface="Calibri"/>
              </a:rPr>
              <a:t>Estagiários;</a:t>
            </a:r>
            <a:endParaRPr sz="1800" dirty="0">
              <a:latin typeface="Calibri"/>
              <a:cs typeface="Calibri"/>
            </a:endParaRPr>
          </a:p>
          <a:p>
            <a:pPr marL="264795" marR="364490">
              <a:lnSpc>
                <a:spcPct val="100000"/>
              </a:lnSpc>
            </a:pPr>
            <a:r>
              <a:rPr sz="1800" b="0" spc="-5" dirty="0">
                <a:latin typeface="Calibri"/>
                <a:cs typeface="Calibri"/>
              </a:rPr>
              <a:t>Menores </a:t>
            </a:r>
            <a:r>
              <a:rPr sz="1800" b="0" spc="-10" dirty="0">
                <a:latin typeface="Calibri"/>
                <a:cs typeface="Calibri"/>
              </a:rPr>
              <a:t>Aprendizes</a:t>
            </a:r>
            <a:r>
              <a:rPr sz="1800" b="0" spc="-5" dirty="0">
                <a:latin typeface="Calibri"/>
                <a:cs typeface="Calibri"/>
              </a:rPr>
              <a:t> (14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24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anos); </a:t>
            </a:r>
            <a:r>
              <a:rPr sz="1800" b="0" spc="-39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Expatriados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Estrangeiros; </a:t>
            </a:r>
            <a:r>
              <a:rPr sz="1800" b="0" spc="-5" dirty="0">
                <a:latin typeface="Calibri"/>
                <a:cs typeface="Calibri"/>
              </a:rPr>
              <a:t> </a:t>
            </a:r>
            <a:r>
              <a:rPr sz="1800" b="0" spc="-15" dirty="0">
                <a:latin typeface="Calibri"/>
                <a:cs typeface="Calibri"/>
              </a:rPr>
              <a:t>Prestadores</a:t>
            </a:r>
            <a:r>
              <a:rPr sz="1800" b="0" dirty="0">
                <a:latin typeface="Calibri"/>
                <a:cs typeface="Calibri"/>
              </a:rPr>
              <a:t> de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Serviço</a:t>
            </a:r>
            <a:r>
              <a:rPr sz="1800" b="0" spc="25" dirty="0">
                <a:latin typeface="Calibri"/>
                <a:cs typeface="Calibri"/>
              </a:rPr>
              <a:t> </a:t>
            </a:r>
            <a:r>
              <a:rPr sz="1800" b="0" spc="-45" dirty="0">
                <a:latin typeface="Calibri"/>
                <a:cs typeface="Calibri"/>
              </a:rPr>
              <a:t>PJ; 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Afastados;</a:t>
            </a:r>
            <a:endParaRPr sz="1800" dirty="0">
              <a:latin typeface="Calibri"/>
              <a:cs typeface="Calibri"/>
            </a:endParaRPr>
          </a:p>
          <a:p>
            <a:pPr marL="263525">
              <a:lnSpc>
                <a:spcPct val="100000"/>
              </a:lnSpc>
              <a:tabLst>
                <a:tab pos="1395730" algn="l"/>
                <a:tab pos="1692910" algn="l"/>
                <a:tab pos="3084830" algn="l"/>
                <a:tab pos="3606165" algn="l"/>
              </a:tabLst>
            </a:pPr>
            <a:r>
              <a:rPr sz="1800" b="0" spc="-5" dirty="0">
                <a:latin typeface="Calibri"/>
                <a:cs typeface="Calibri"/>
              </a:rPr>
              <a:t>De</a:t>
            </a:r>
            <a:r>
              <a:rPr sz="1800" b="0" spc="5" dirty="0">
                <a:latin typeface="Calibri"/>
                <a:cs typeface="Calibri"/>
              </a:rPr>
              <a:t>m</a:t>
            </a:r>
            <a:r>
              <a:rPr sz="1800" b="0" spc="-10" dirty="0">
                <a:latin typeface="Calibri"/>
                <a:cs typeface="Calibri"/>
              </a:rPr>
              <a:t>i</a:t>
            </a:r>
            <a:r>
              <a:rPr sz="1800" b="0" dirty="0">
                <a:latin typeface="Calibri"/>
                <a:cs typeface="Calibri"/>
              </a:rPr>
              <a:t>t</a:t>
            </a:r>
            <a:r>
              <a:rPr sz="1800" b="0" spc="-15" dirty="0">
                <a:latin typeface="Calibri"/>
                <a:cs typeface="Calibri"/>
              </a:rPr>
              <a:t>i</a:t>
            </a:r>
            <a:r>
              <a:rPr sz="1800" b="0" spc="-5" dirty="0">
                <a:latin typeface="Calibri"/>
                <a:cs typeface="Calibri"/>
              </a:rPr>
              <a:t>do</a:t>
            </a:r>
            <a:r>
              <a:rPr sz="1800" b="0" dirty="0">
                <a:latin typeface="Calibri"/>
                <a:cs typeface="Calibri"/>
              </a:rPr>
              <a:t>s	e	Apose</a:t>
            </a:r>
            <a:r>
              <a:rPr sz="1800" b="0" spc="-15" dirty="0">
                <a:latin typeface="Calibri"/>
                <a:cs typeface="Calibri"/>
              </a:rPr>
              <a:t>n</a:t>
            </a:r>
            <a:r>
              <a:rPr sz="1800" b="0" spc="-30" dirty="0">
                <a:latin typeface="Calibri"/>
                <a:cs typeface="Calibri"/>
              </a:rPr>
              <a:t>t</a:t>
            </a:r>
            <a:r>
              <a:rPr sz="1800" b="0" dirty="0">
                <a:latin typeface="Calibri"/>
                <a:cs typeface="Calibri"/>
              </a:rPr>
              <a:t>ados	</a:t>
            </a:r>
            <a:r>
              <a:rPr sz="1800" b="0" spc="-10" dirty="0">
                <a:latin typeface="Calibri"/>
                <a:cs typeface="Calibri"/>
              </a:rPr>
              <a:t>(R</a:t>
            </a:r>
            <a:r>
              <a:rPr sz="1800" b="0" dirty="0">
                <a:latin typeface="Calibri"/>
                <a:cs typeface="Calibri"/>
              </a:rPr>
              <a:t>N	1</a:t>
            </a:r>
            <a:r>
              <a:rPr sz="1800" b="0" spc="5" dirty="0">
                <a:latin typeface="Calibri"/>
                <a:cs typeface="Calibri"/>
              </a:rPr>
              <a:t>9</a:t>
            </a:r>
            <a:r>
              <a:rPr sz="1800" b="0" dirty="0"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b="0" spc="-5" dirty="0">
                <a:latin typeface="Calibri"/>
                <a:cs typeface="Calibri"/>
              </a:rPr>
              <a:t>ANS).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7000" y="852525"/>
            <a:ext cx="4140200" cy="3663950"/>
          </a:xfrm>
          <a:custGeom>
            <a:avLst/>
            <a:gdLst/>
            <a:ahLst/>
            <a:cxnLst/>
            <a:rect l="l" t="t" r="r" b="b"/>
            <a:pathLst>
              <a:path w="4140200" h="3663950">
                <a:moveTo>
                  <a:pt x="0" y="3663441"/>
                </a:moveTo>
                <a:lnTo>
                  <a:pt x="4140200" y="3663441"/>
                </a:lnTo>
                <a:lnTo>
                  <a:pt x="4140200" y="0"/>
                </a:lnTo>
                <a:lnTo>
                  <a:pt x="0" y="0"/>
                </a:lnTo>
                <a:lnTo>
                  <a:pt x="0" y="3663441"/>
                </a:lnTo>
                <a:close/>
              </a:path>
            </a:pathLst>
          </a:custGeom>
          <a:ln w="25400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788915" y="1318894"/>
            <a:ext cx="152400" cy="2903220"/>
            <a:chOff x="4788915" y="1318894"/>
            <a:chExt cx="152400" cy="290322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915" y="1318894"/>
              <a:ext cx="152400" cy="1600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915" y="1593214"/>
              <a:ext cx="152400" cy="1600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915" y="2416175"/>
              <a:ext cx="152400" cy="1600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915" y="3239134"/>
              <a:ext cx="152400" cy="1600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915" y="4062031"/>
              <a:ext cx="152400" cy="16001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776978" y="866013"/>
            <a:ext cx="4190365" cy="368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1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DEPENDENTES</a:t>
            </a:r>
            <a:endParaRPr sz="2400">
              <a:latin typeface="Calibri"/>
              <a:cs typeface="Calibri"/>
            </a:endParaRPr>
          </a:p>
          <a:p>
            <a:pPr marL="277495"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Cônjuge;</a:t>
            </a:r>
            <a:endParaRPr sz="1800">
              <a:latin typeface="Calibri"/>
              <a:cs typeface="Calibri"/>
            </a:endParaRPr>
          </a:p>
          <a:p>
            <a:pPr marL="12700" marR="5080" indent="263525"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Companheiro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(a)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havendo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União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Estável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na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forma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lei,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sem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eventual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concorrência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cônjuge;</a:t>
            </a:r>
            <a:endParaRPr sz="1800">
              <a:latin typeface="Calibri"/>
              <a:cs typeface="Calibri"/>
            </a:endParaRPr>
          </a:p>
          <a:p>
            <a:pPr marL="276225"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Filhos</a:t>
            </a:r>
            <a:r>
              <a:rPr sz="1800" spc="2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Solteiros</a:t>
            </a:r>
            <a:r>
              <a:rPr sz="1800" spc="2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até</a:t>
            </a:r>
            <a:r>
              <a:rPr sz="1800" spc="2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39</a:t>
            </a:r>
            <a:r>
              <a:rPr sz="1800" spc="2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anos,</a:t>
            </a:r>
            <a:r>
              <a:rPr sz="1800" spc="2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r>
              <a:rPr sz="1800" spc="2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meses</a:t>
            </a:r>
            <a:r>
              <a:rPr sz="1800" spc="25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dias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idade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(naturais,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adotivos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ou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enteados);</a:t>
            </a:r>
            <a:endParaRPr sz="1800">
              <a:latin typeface="Calibri"/>
              <a:cs typeface="Calibri"/>
            </a:endParaRPr>
          </a:p>
          <a:p>
            <a:pPr marL="12700" marR="6350" indent="263525"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Filhos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Inválidos,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assim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considerados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aqueles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elegíveis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para efeito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Declaração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IR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Beneficiário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Titular.</a:t>
            </a:r>
            <a:endParaRPr sz="1800">
              <a:latin typeface="Calibri"/>
              <a:cs typeface="Calibri"/>
            </a:endParaRPr>
          </a:p>
          <a:p>
            <a:pPr marL="12700" marR="8255" indent="211454" algn="just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Agregados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Aceitação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prévia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Seguradora.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97476" y="852525"/>
            <a:ext cx="4346575" cy="3663950"/>
          </a:xfrm>
          <a:custGeom>
            <a:avLst/>
            <a:gdLst/>
            <a:ahLst/>
            <a:cxnLst/>
            <a:rect l="l" t="t" r="r" b="b"/>
            <a:pathLst>
              <a:path w="4346575" h="3663950">
                <a:moveTo>
                  <a:pt x="0" y="3663441"/>
                </a:moveTo>
                <a:lnTo>
                  <a:pt x="4346575" y="3663441"/>
                </a:lnTo>
                <a:lnTo>
                  <a:pt x="4346575" y="0"/>
                </a:lnTo>
                <a:lnTo>
                  <a:pt x="0" y="0"/>
                </a:lnTo>
                <a:lnTo>
                  <a:pt x="0" y="3663441"/>
                </a:lnTo>
                <a:close/>
              </a:path>
            </a:pathLst>
          </a:custGeom>
          <a:ln w="25399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257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495" y="76911"/>
            <a:ext cx="2807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Grupo</a:t>
            </a:r>
            <a:r>
              <a:rPr spc="-60" dirty="0"/>
              <a:t> </a:t>
            </a:r>
            <a:r>
              <a:rPr spc="-20" dirty="0"/>
              <a:t>Segurável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218541" y="885825"/>
            <a:ext cx="3968750" cy="321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pt-BR" spc="-10" dirty="0"/>
              <a:t>PRESTADORES PJ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pt-BR" sz="1800" spc="-10" dirty="0"/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pt-BR" sz="1800" dirty="0"/>
              <a:t>• </a:t>
            </a:r>
            <a:r>
              <a:rPr lang="pt-BR" sz="1600" b="0" dirty="0"/>
              <a:t>Contrato de Prestação de Serviço, com vigência mínima de 12 (doze) meses; 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pt-BR" sz="1600" b="0" dirty="0"/>
              <a:t>• Três últimos comprovantes de pagamento; 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pt-BR" sz="1600" b="0" dirty="0"/>
              <a:t>• Atos constitutivos da Empresa Prestadora de Serviços (FGTS, CNPJ, Contrato Social e suas alterações ou Contrato Consolidado) registrados na Junta Comercial ou no RCPJ; 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pt-BR" sz="1600" b="0" dirty="0"/>
              <a:t>• Termo de Integração de Subcontratante Prestador de Serviço, enviado pela Área de Relacionamento conforme demanda.</a:t>
            </a:r>
            <a:endParaRPr sz="1600" b="0" spc="-10" dirty="0"/>
          </a:p>
        </p:txBody>
      </p:sp>
      <p:sp>
        <p:nvSpPr>
          <p:cNvPr id="13" name="object 13"/>
          <p:cNvSpPr/>
          <p:nvPr/>
        </p:nvSpPr>
        <p:spPr>
          <a:xfrm>
            <a:off x="127000" y="852525"/>
            <a:ext cx="4140200" cy="3663950"/>
          </a:xfrm>
          <a:custGeom>
            <a:avLst/>
            <a:gdLst/>
            <a:ahLst/>
            <a:cxnLst/>
            <a:rect l="l" t="t" r="r" b="b"/>
            <a:pathLst>
              <a:path w="4140200" h="3663950">
                <a:moveTo>
                  <a:pt x="0" y="3663441"/>
                </a:moveTo>
                <a:lnTo>
                  <a:pt x="4140200" y="3663441"/>
                </a:lnTo>
                <a:lnTo>
                  <a:pt x="4140200" y="0"/>
                </a:lnTo>
                <a:lnTo>
                  <a:pt x="0" y="0"/>
                </a:lnTo>
                <a:lnTo>
                  <a:pt x="0" y="3663441"/>
                </a:lnTo>
                <a:close/>
              </a:path>
            </a:pathLst>
          </a:custGeom>
          <a:ln w="25400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10000" y="846485"/>
            <a:ext cx="5181600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115"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spc="-5" dirty="0">
                <a:solidFill>
                  <a:srgbClr val="585858"/>
                </a:solidFill>
                <a:latin typeface="Calibri"/>
                <a:cs typeface="Calibri"/>
              </a:rPr>
              <a:t>GRUPO ECONÔMICO</a:t>
            </a:r>
          </a:p>
          <a:p>
            <a:pPr marL="1174115">
              <a:lnSpc>
                <a:spcPct val="100000"/>
              </a:lnSpc>
              <a:spcBef>
                <a:spcPts val="100"/>
              </a:spcBef>
            </a:pPr>
            <a:endParaRPr lang="pt-BR" sz="2400" b="1" spc="-5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1174115">
              <a:lnSpc>
                <a:spcPct val="100000"/>
              </a:lnSpc>
              <a:spcBef>
                <a:spcPts val="100"/>
              </a:spcBef>
            </a:pPr>
            <a:r>
              <a:rPr lang="pt-BR" sz="1600" dirty="0">
                <a:solidFill>
                  <a:srgbClr val="585858"/>
                </a:solidFill>
                <a:latin typeface="Calibri"/>
                <a:cs typeface="Calibri"/>
              </a:rPr>
              <a:t>• Empresa Ativa há, no mínimo, 6 (seis) meses; </a:t>
            </a:r>
          </a:p>
          <a:p>
            <a:pPr marL="1174115">
              <a:lnSpc>
                <a:spcPct val="100000"/>
              </a:lnSpc>
              <a:spcBef>
                <a:spcPts val="100"/>
              </a:spcBef>
            </a:pPr>
            <a:r>
              <a:rPr lang="pt-BR" sz="1600" dirty="0">
                <a:solidFill>
                  <a:srgbClr val="585858"/>
                </a:solidFill>
                <a:latin typeface="Calibri"/>
                <a:cs typeface="Calibri"/>
              </a:rPr>
              <a:t>• Empresas com um sócio em comum ou cujos sócios possuam vínculo familiar, limitado a pai/ mãe, cônjuge e filho(a), sendo respeitado o número mínimo de 3 pessoas em cada Empresa; • A Empresa Subcontratante seguirá os critérios de adesão e as condições praticados pela Empresa Contratante. O pagamento será da Empresa Contratante.</a:t>
            </a:r>
            <a:endParaRPr sz="16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97476" y="852525"/>
            <a:ext cx="4346575" cy="3663950"/>
          </a:xfrm>
          <a:custGeom>
            <a:avLst/>
            <a:gdLst/>
            <a:ahLst/>
            <a:cxnLst/>
            <a:rect l="l" t="t" r="r" b="b"/>
            <a:pathLst>
              <a:path w="4346575" h="3663950">
                <a:moveTo>
                  <a:pt x="0" y="3663441"/>
                </a:moveTo>
                <a:lnTo>
                  <a:pt x="4346575" y="3663441"/>
                </a:lnTo>
                <a:lnTo>
                  <a:pt x="4346575" y="0"/>
                </a:lnTo>
                <a:lnTo>
                  <a:pt x="0" y="0"/>
                </a:lnTo>
                <a:lnTo>
                  <a:pt x="0" y="3663441"/>
                </a:lnTo>
                <a:close/>
              </a:path>
            </a:pathLst>
          </a:custGeom>
          <a:ln w="25399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Imagem 21"/>
          <p:cNvPicPr/>
          <p:nvPr/>
        </p:nvPicPr>
        <p:blipFill rotWithShape="1">
          <a:blip r:embed="rId2"/>
          <a:srcRect l="66067" t="41133" r="14633" b="41276"/>
          <a:stretch/>
        </p:blipFill>
        <p:spPr bwMode="auto">
          <a:xfrm>
            <a:off x="6858000" y="3638550"/>
            <a:ext cx="2159825" cy="1329793"/>
          </a:xfrm>
          <a:prstGeom prst="rect">
            <a:avLst/>
          </a:prstGeom>
          <a:ln w="762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m 22"/>
          <p:cNvPicPr/>
          <p:nvPr/>
        </p:nvPicPr>
        <p:blipFill rotWithShape="1">
          <a:blip r:embed="rId3"/>
          <a:srcRect l="13074" t="41489" r="69208" b="45942"/>
          <a:stretch/>
        </p:blipFill>
        <p:spPr bwMode="auto">
          <a:xfrm>
            <a:off x="3734342" y="194677"/>
            <a:ext cx="1751671" cy="1042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64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02881" y="219827"/>
            <a:ext cx="9000000" cy="36000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defPPr>
              <a:defRPr lang="pt-BR"/>
            </a:defPPr>
            <a:lvl1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>
                <a:latin typeface="Arial" panose="020B0604020202020204" pitchFamily="34" charset="0"/>
                <a:ea typeface="Calibri" panose="020F0502020204030204" pitchFamily="34" charset="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E00039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Empresário Individual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8591" y="219827"/>
            <a:ext cx="34290" cy="480816"/>
          </a:xfrm>
          <a:prstGeom prst="rect">
            <a:avLst/>
          </a:prstGeom>
          <a:solidFill>
            <a:srgbClr val="E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pt-BR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39532" y="45527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H="1">
            <a:off x="9198520" y="4961739"/>
            <a:ext cx="100241" cy="2026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395536" y="931887"/>
            <a:ext cx="4464496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A aceitação de proponentes registrados com Natureza Jurídica 213-5 no CNPJ e nos órgãos competentes há, no mínimo, 06 meses, independente de sua forma de constituição (MEI- Microempreendedor Individual, ME Microempresário,</a:t>
            </a:r>
          </a:p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EPP- Empresário de Pequeno Porte ou outros) mediante regra vigente.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5536" y="2923823"/>
            <a:ext cx="4464496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Não há compra de carências (exceto Migração Bradesco)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Não poderá formar Grupo Econômico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Não pode aderir ao Plano NPlus/ Premium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69289"/>
            <a:ext cx="3995936" cy="332994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292080" y="2643758"/>
            <a:ext cx="1296302" cy="209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02881" y="219827"/>
            <a:ext cx="9000000" cy="36000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defPPr>
              <a:defRPr lang="pt-BR"/>
            </a:defPPr>
            <a:lvl1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>
                <a:latin typeface="Arial" panose="020B0604020202020204" pitchFamily="34" charset="0"/>
                <a:ea typeface="Calibri" panose="020F0502020204030204" pitchFamily="34" charset="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E00039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Aceitação Agregados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8591" y="219827"/>
            <a:ext cx="34290" cy="480816"/>
          </a:xfrm>
          <a:prstGeom prst="rect">
            <a:avLst/>
          </a:prstGeom>
          <a:solidFill>
            <a:srgbClr val="E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pt-BR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39532" y="45527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H="1">
            <a:off x="9198520" y="4961739"/>
            <a:ext cx="100241" cy="2026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/>
          <p:nvPr/>
        </p:nvPicPr>
        <p:blipFill rotWithShape="1">
          <a:blip r:embed="rId2"/>
          <a:srcRect t="15156" r="1997" b="10703"/>
          <a:stretch/>
        </p:blipFill>
        <p:spPr>
          <a:xfrm>
            <a:off x="217624" y="983229"/>
            <a:ext cx="8542917" cy="34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população"/>
          <p:cNvSpPr>
            <a:spLocks noChangeAspect="1" noChangeArrowheads="1"/>
          </p:cNvSpPr>
          <p:nvPr/>
        </p:nvSpPr>
        <p:spPr bwMode="auto">
          <a:xfrm>
            <a:off x="77788" y="-72232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pt-BR" sz="900"/>
          </a:p>
        </p:txBody>
      </p:sp>
      <p:sp>
        <p:nvSpPr>
          <p:cNvPr id="7" name="CaixaDeTexto 6"/>
          <p:cNvSpPr txBox="1"/>
          <p:nvPr/>
        </p:nvSpPr>
        <p:spPr>
          <a:xfrm>
            <a:off x="8855969" y="4857586"/>
            <a:ext cx="16201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75" dirty="0"/>
              <a:t>9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9407" y="152401"/>
            <a:ext cx="25718" cy="360612"/>
          </a:xfrm>
          <a:prstGeom prst="rect">
            <a:avLst/>
          </a:prstGeom>
          <a:solidFill>
            <a:srgbClr val="E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4" tIns="29222" rIns="58444" bIns="29222" rtlCol="0" anchor="ctr"/>
          <a:lstStyle/>
          <a:p>
            <a:pPr algn="ctr"/>
            <a:endParaRPr lang="pt-BR" sz="1125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4870" y="1081458"/>
            <a:ext cx="4267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 cotação é Compulsória ou Opcional?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5125" y="152401"/>
            <a:ext cx="3169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E00039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Modalidades de Seguro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7788" y="1819194"/>
            <a:ext cx="898098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Compulsório: obrigatoriedade de participação de toda empresa ou em grupos, inclusive dependentes!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r>
              <a:rPr lang="pt-BR" dirty="0"/>
              <a:t>Justificativa de não adesão: possui outro plano em nome de outra empresa ou é estrangeiro (reside fora do pais).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Opcional: adesão opcional de todos os participantes inclusive dependentes.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/>
          </a:p>
          <a:p>
            <a:r>
              <a:rPr lang="pt-BR" dirty="0"/>
              <a:t>Tanto na inclusão quanto na movimentação.</a:t>
            </a:r>
          </a:p>
        </p:txBody>
      </p:sp>
    </p:spTree>
    <p:extLst>
      <p:ext uri="{BB962C8B-B14F-4D97-AF65-F5344CB8AC3E}">
        <p14:creationId xmlns:p14="http://schemas.microsoft.com/office/powerpoint/2010/main" val="299037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9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6813" y="147483"/>
            <a:ext cx="8917858" cy="284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  <a:latin typeface="Bradesco Sans" panose="00000500000000000000" pitchFamily="2" charset="0"/>
                <a:ea typeface="Calibri" panose="020F0502020204030204" pitchFamily="34" charset="0"/>
              </a:rPr>
              <a:t>Novo modelo de coparticipação da Bradesco Saúde</a:t>
            </a: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250"/>
              </a:spcAft>
            </a:pPr>
            <a:endParaRPr lang="pt-BR" sz="1600" dirty="0">
              <a:solidFill>
                <a:srgbClr val="4D4E53"/>
              </a:solidFill>
              <a:latin typeface="Bradesco Sans" panose="00000500000000000000" pitchFamily="2" charset="0"/>
              <a:ea typeface="Calibri" panose="020F0502020204030204" pitchFamily="34" charset="0"/>
            </a:endParaRPr>
          </a:p>
          <a:p>
            <a:pPr algn="just">
              <a:spcAft>
                <a:spcPts val="2250"/>
              </a:spcAft>
            </a:pPr>
            <a:r>
              <a:rPr lang="pt-BR" sz="2000" dirty="0">
                <a:solidFill>
                  <a:srgbClr val="4D4E53"/>
                </a:solidFill>
                <a:latin typeface="Bradesco Sans" panose="00000500000000000000" pitchFamily="2" charset="0"/>
                <a:ea typeface="Calibri" panose="020F0502020204030204" pitchFamily="34" charset="0"/>
              </a:rPr>
              <a:t>A Bradesco Saúde adotou um novo modelo de coparticipação para planos de saúde cotados a partir do dia 16/01/2023. As principais mudanças foram realizadas em contratações SPG, Seguros para Grupos de três a 199 pessoas. O novo modelo apresenta um percentual único de 30% de coparticipação e novos grupos de procedimentos, cada um com limites de valor que variam de acordo com o plano contratado</a:t>
            </a:r>
            <a:r>
              <a:rPr lang="pt-BR" sz="1600" dirty="0">
                <a:solidFill>
                  <a:srgbClr val="4D4E53"/>
                </a:solidFill>
                <a:latin typeface="Bradesco Sans" panose="00000500000000000000" pitchFamily="2" charset="0"/>
                <a:ea typeface="Calibri" panose="020F0502020204030204" pitchFamily="34" charset="0"/>
              </a:rPr>
              <a:t>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88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9382</TotalTime>
  <Words>1971</Words>
  <Application>Microsoft Office PowerPoint</Application>
  <PresentationFormat>Apresentação na tela (16:9)</PresentationFormat>
  <Paragraphs>204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39</vt:i4>
      </vt:variant>
    </vt:vector>
  </HeadingPairs>
  <TitlesOfParts>
    <vt:vector size="49" baseType="lpstr">
      <vt:lpstr>Arial</vt:lpstr>
      <vt:lpstr>Arial MT</vt:lpstr>
      <vt:lpstr>Bradesco Sans</vt:lpstr>
      <vt:lpstr>Calibri</vt:lpstr>
      <vt:lpstr>Calibri Light</vt:lpstr>
      <vt:lpstr>Century Gothic</vt:lpstr>
      <vt:lpstr>Wingdings</vt:lpstr>
      <vt:lpstr>Tema do Office</vt:lpstr>
      <vt:lpstr>3_Tema do Office</vt:lpstr>
      <vt:lpstr>2_Tema do Office</vt:lpstr>
      <vt:lpstr>Apresentação do PowerPoint</vt:lpstr>
      <vt:lpstr>Produtos e Ramos</vt:lpstr>
      <vt:lpstr>Opções de Cobertura</vt:lpstr>
      <vt:lpstr>Grupo Segurável</vt:lpstr>
      <vt:lpstr>Grupo Segurável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Carências - Aproveitamento</vt:lpstr>
      <vt:lpstr>Apresentação do PowerPoint</vt:lpstr>
      <vt:lpstr>Carências - Aproveitamento</vt:lpstr>
      <vt:lpstr>Carências - CPT</vt:lpstr>
      <vt:lpstr>Carências – Congêneres</vt:lpstr>
      <vt:lpstr>Vigência e Vencimento</vt:lpstr>
      <vt:lpstr>Linha de Planos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Nacional Plus</vt:lpstr>
      <vt:lpstr>Nacional II </vt:lpstr>
      <vt:lpstr>Ideal</vt:lpstr>
      <vt:lpstr>Nacional Flex</vt:lpstr>
      <vt:lpstr>Efetivo</vt:lpstr>
      <vt:lpstr>Apresentação do PowerPoint</vt:lpstr>
      <vt:lpstr>Diferenciais</vt:lpstr>
      <vt:lpstr>Concierge</vt:lpstr>
      <vt:lpstr>Remissão</vt:lpstr>
      <vt:lpstr>Seguro Viagem Bradesco (Assistência em Viagem)</vt:lpstr>
      <vt:lpstr>Reembolso</vt:lpstr>
      <vt:lpstr>Apresentação do PowerPoint</vt:lpstr>
      <vt:lpstr>Aplicativo</vt:lpstr>
      <vt:lpstr>Desconto Farmácia</vt:lpstr>
      <vt:lpstr>Clube de Vantagens</vt:lpstr>
      <vt:lpstr>OBRIGADA!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Lucyana Aparecida Gonzales</dc:creator>
  <cp:lastModifiedBy>CLAUDIA CONCEICAO DA SILVA DINELLI</cp:lastModifiedBy>
  <cp:revision>579</cp:revision>
  <cp:lastPrinted>2023-07-21T14:14:53Z</cp:lastPrinted>
  <dcterms:created xsi:type="dcterms:W3CDTF">2018-11-05T11:02:24Z</dcterms:created>
  <dcterms:modified xsi:type="dcterms:W3CDTF">2024-05-15T12:52:13Z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ed08b1c-8201-4157-b765-713f5c3a197c_Enabled">
    <vt:lpwstr>true</vt:lpwstr>
  </property>
  <property fmtid="{D5CDD505-2E9C-101B-9397-08002B2CF9AE}" pid="3" name="MSIP_Label_eed08b1c-8201-4157-b765-713f5c3a197c_SetDate">
    <vt:lpwstr>2023-05-11T12:03:37Z</vt:lpwstr>
  </property>
  <property fmtid="{D5CDD505-2E9C-101B-9397-08002B2CF9AE}" pid="4" name="MSIP_Label_eed08b1c-8201-4157-b765-713f5c3a197c_Method">
    <vt:lpwstr>Privileged</vt:lpwstr>
  </property>
  <property fmtid="{D5CDD505-2E9C-101B-9397-08002B2CF9AE}" pid="5" name="MSIP_Label_eed08b1c-8201-4157-b765-713f5c3a197c_Name">
    <vt:lpwstr>eed08b1c-8201-4157-b765-713f5c3a197c</vt:lpwstr>
  </property>
  <property fmtid="{D5CDD505-2E9C-101B-9397-08002B2CF9AE}" pid="6" name="MSIP_Label_eed08b1c-8201-4157-b765-713f5c3a197c_SiteId">
    <vt:lpwstr>ccd25372-eb59-436a-ad74-78a49d784cf3</vt:lpwstr>
  </property>
  <property fmtid="{D5CDD505-2E9C-101B-9397-08002B2CF9AE}" pid="7" name="MSIP_Label_eed08b1c-8201-4157-b765-713f5c3a197c_ActionId">
    <vt:lpwstr>43fa3957-76f4-4faa-be25-841f31de94a0</vt:lpwstr>
  </property>
  <property fmtid="{D5CDD505-2E9C-101B-9397-08002B2CF9AE}" pid="8" name="MSIP_Label_eed08b1c-8201-4157-b765-713f5c3a197c_ContentBits">
    <vt:lpwstr>0</vt:lpwstr>
  </property>
</Properties>
</file>