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5.jpg" ContentType="image/jpg"/>
  <Override PartName="/ppt/media/image16.jpg" ContentType="image/jpg"/>
  <Override PartName="/ppt/media/image17.jpg" ContentType="image/jp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7" r:id="rId2"/>
    <p:sldMasterId id="2147483665" r:id="rId3"/>
  </p:sldMasterIdLst>
  <p:notesMasterIdLst>
    <p:notesMasterId r:id="rId46"/>
  </p:notesMasterIdLst>
  <p:sldIdLst>
    <p:sldId id="256" r:id="rId4"/>
    <p:sldId id="257" r:id="rId5"/>
    <p:sldId id="351" r:id="rId6"/>
    <p:sldId id="259" r:id="rId7"/>
    <p:sldId id="260" r:id="rId8"/>
    <p:sldId id="261" r:id="rId9"/>
    <p:sldId id="352" r:id="rId10"/>
    <p:sldId id="263" r:id="rId11"/>
    <p:sldId id="353" r:id="rId12"/>
    <p:sldId id="265" r:id="rId13"/>
    <p:sldId id="350" r:id="rId14"/>
    <p:sldId id="354" r:id="rId15"/>
    <p:sldId id="355" r:id="rId16"/>
    <p:sldId id="356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304" r:id="rId30"/>
    <p:sldId id="286" r:id="rId31"/>
    <p:sldId id="287" r:id="rId32"/>
    <p:sldId id="366" r:id="rId33"/>
    <p:sldId id="367" r:id="rId34"/>
    <p:sldId id="368" r:id="rId35"/>
    <p:sldId id="296" r:id="rId36"/>
    <p:sldId id="876" r:id="rId37"/>
    <p:sldId id="875" r:id="rId38"/>
    <p:sldId id="855" r:id="rId39"/>
    <p:sldId id="877" r:id="rId40"/>
    <p:sldId id="854" r:id="rId41"/>
    <p:sldId id="869" r:id="rId42"/>
    <p:sldId id="852" r:id="rId43"/>
    <p:sldId id="872" r:id="rId44"/>
    <p:sldId id="300" r:id="rId4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Lucida Sans Unicode" panose="020B0602030504020204" pitchFamily="34" charset="0"/>
      <p:regular r:id="rId51"/>
    </p:embeddedFont>
    <p:embeddedFont>
      <p:font typeface="Noto Sans Symbols" panose="020B0604020202020204" charset="0"/>
      <p:regular r:id="rId52"/>
      <p:bold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6" roundtripDataSignature="AMtx7miBXCx7A2eZ++5pQYu2NZUmjlZcz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47699C0-97FE-4600-BE45-DB90B83D03AA}">
  <a:tblStyle styleId="{047699C0-97FE-4600-BE45-DB90B83D03AA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chemeClr val="accent2">
              <a:alpha val="2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09DAC068-AC50-4CD8-984D-3D0ED61282BD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BFB55A9B-61B7-4575-BDD4-80B59703AC0D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7.fntdata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3.fntdata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6.fntdata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2.fntdata"/><Relationship Id="rId56" Type="http://customschemas.google.com/relationships/presentationmetadata" Target="metadata"/><Relationship Id="rId8" Type="http://schemas.openxmlformats.org/officeDocument/2006/relationships/slide" Target="slides/slide5.xml"/><Relationship Id="rId51" Type="http://schemas.openxmlformats.org/officeDocument/2006/relationships/font" Target="fonts/font5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833" cy="36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/>
          </a:p>
        </p:txBody>
      </p:sp>
      <p:sp>
        <p:nvSpPr>
          <p:cNvPr id="146" name="Google Shape;14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16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833" cy="36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/>
          </a:p>
        </p:txBody>
      </p:sp>
      <p:sp>
        <p:nvSpPr>
          <p:cNvPr id="574" name="Google Shape;57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17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833" cy="36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/>
          </a:p>
        </p:txBody>
      </p:sp>
      <p:sp>
        <p:nvSpPr>
          <p:cNvPr id="586" name="Google Shape;58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18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833" cy="36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/>
          </a:p>
        </p:txBody>
      </p:sp>
      <p:sp>
        <p:nvSpPr>
          <p:cNvPr id="605" name="Google Shape;60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19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/>
          </a:p>
        </p:txBody>
      </p:sp>
      <p:sp>
        <p:nvSpPr>
          <p:cNvPr id="622" name="Google Shape;62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20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/>
          </a:p>
        </p:txBody>
      </p:sp>
      <p:sp>
        <p:nvSpPr>
          <p:cNvPr id="638" name="Google Shape;63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21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833" cy="36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/>
          </a:p>
        </p:txBody>
      </p:sp>
      <p:sp>
        <p:nvSpPr>
          <p:cNvPr id="654" name="Google Shape;65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22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/>
          </a:p>
        </p:txBody>
      </p:sp>
      <p:sp>
        <p:nvSpPr>
          <p:cNvPr id="668" name="Google Shape;66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23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816" cy="360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/>
          </a:p>
        </p:txBody>
      </p:sp>
      <p:sp>
        <p:nvSpPr>
          <p:cNvPr id="682" name="Google Shape;68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24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816" cy="360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/>
          </a:p>
        </p:txBody>
      </p:sp>
      <p:sp>
        <p:nvSpPr>
          <p:cNvPr id="690" name="Google Shape;69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833" cy="36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/>
          </a:p>
        </p:txBody>
      </p:sp>
      <p:sp>
        <p:nvSpPr>
          <p:cNvPr id="155" name="Google Shape;15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25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833" cy="36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/>
          </a:p>
        </p:txBody>
      </p:sp>
      <p:sp>
        <p:nvSpPr>
          <p:cNvPr id="698" name="Google Shape;69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D08FA1-E78C-4DAE-8C75-6CC5692B59AF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16089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31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833" cy="36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/>
          </a:p>
        </p:txBody>
      </p:sp>
      <p:sp>
        <p:nvSpPr>
          <p:cNvPr id="874" name="Google Shape;87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32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833" cy="36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/>
          </a:p>
        </p:txBody>
      </p:sp>
      <p:sp>
        <p:nvSpPr>
          <p:cNvPr id="887" name="Google Shape;88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8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833" cy="36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/>
          </a:p>
        </p:txBody>
      </p:sp>
      <p:sp>
        <p:nvSpPr>
          <p:cNvPr id="410" name="Google Shape;41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056258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1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833" cy="36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/>
          </a:p>
        </p:txBody>
      </p:sp>
      <p:sp>
        <p:nvSpPr>
          <p:cNvPr id="478" name="Google Shape;47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47703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1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833" cy="36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/>
          </a:p>
        </p:txBody>
      </p:sp>
      <p:sp>
        <p:nvSpPr>
          <p:cNvPr id="478" name="Google Shape;47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043304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41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833" cy="36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/>
          </a:p>
        </p:txBody>
      </p:sp>
      <p:sp>
        <p:nvSpPr>
          <p:cNvPr id="968" name="Google Shape;96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8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833" cy="36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/>
          </a:p>
        </p:txBody>
      </p:sp>
      <p:sp>
        <p:nvSpPr>
          <p:cNvPr id="410" name="Google Shape;41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76266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833" cy="36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/>
          </a:p>
        </p:txBody>
      </p:sp>
      <p:sp>
        <p:nvSpPr>
          <p:cNvPr id="196" name="Google Shape;1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45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833" cy="36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/>
          </a:p>
        </p:txBody>
      </p:sp>
      <p:sp>
        <p:nvSpPr>
          <p:cNvPr id="1005" name="Google Shape;1005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38" name="Google Shape;238;p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D08FA1-E78C-4DAE-8C75-6CC5692B59AF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8118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6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833" cy="36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22700" rIns="45425" bIns="22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/>
          </a:p>
        </p:txBody>
      </p:sp>
      <p:sp>
        <p:nvSpPr>
          <p:cNvPr id="199" name="Google Shape;19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7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7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47"/>
          <p:cNvSpPr txBox="1">
            <a:spLocks noGrp="1"/>
          </p:cNvSpPr>
          <p:nvPr>
            <p:ph type="sldNum" idx="12"/>
          </p:nvPr>
        </p:nvSpPr>
        <p:spPr>
          <a:xfrm>
            <a:off x="8500048" y="4770675"/>
            <a:ext cx="408390" cy="87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 C | </a:t>
            </a:r>
            <a:fld id="{00000000-1234-1234-1234-123412341234}" type="slidenum">
              <a:rPr lang="pt-BR" sz="600"/>
              <a:t>‹nº›</a:t>
            </a:fld>
            <a:r>
              <a:rPr lang="pt-BR" sz="600"/>
              <a:t> </a:t>
            </a:r>
            <a:endParaRPr sz="6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0"/>
          <p:cNvSpPr txBox="1">
            <a:spLocks noGrp="1"/>
          </p:cNvSpPr>
          <p:nvPr>
            <p:ph type="title"/>
          </p:nvPr>
        </p:nvSpPr>
        <p:spPr>
          <a:xfrm>
            <a:off x="6846880" y="111862"/>
            <a:ext cx="623560" cy="50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3252" b="1" i="0">
                <a:solidFill>
                  <a:srgbClr val="C820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0"/>
          <p:cNvSpPr txBox="1">
            <a:spLocks noGrp="1"/>
          </p:cNvSpPr>
          <p:nvPr>
            <p:ph type="body" idx="1"/>
          </p:nvPr>
        </p:nvSpPr>
        <p:spPr>
          <a:xfrm>
            <a:off x="606414" y="1353851"/>
            <a:ext cx="7931171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0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0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0"/>
          <p:cNvSpPr txBox="1">
            <a:spLocks noGrp="1"/>
          </p:cNvSpPr>
          <p:nvPr>
            <p:ph type="sldNum" idx="12"/>
          </p:nvPr>
        </p:nvSpPr>
        <p:spPr>
          <a:xfrm>
            <a:off x="3866099" y="2169706"/>
            <a:ext cx="183122" cy="179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5776" marR="0" lvl="0" indent="0" algn="l">
              <a:lnSpc>
                <a:spcPct val="7209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21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776" marR="0" lvl="1" indent="0" algn="l">
              <a:lnSpc>
                <a:spcPct val="7209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21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776" marR="0" lvl="2" indent="0" algn="l">
              <a:lnSpc>
                <a:spcPct val="7209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21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5776" marR="0" lvl="3" indent="0" algn="l">
              <a:lnSpc>
                <a:spcPct val="7209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21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5776" marR="0" lvl="4" indent="0" algn="l">
              <a:lnSpc>
                <a:spcPct val="7209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21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776" marR="0" lvl="5" indent="0" algn="l">
              <a:lnSpc>
                <a:spcPct val="7209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21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776" marR="0" lvl="6" indent="0" algn="l">
              <a:lnSpc>
                <a:spcPct val="7209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21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5776" marR="0" lvl="7" indent="0" algn="l">
              <a:lnSpc>
                <a:spcPct val="7209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21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776" marR="0" lvl="8" indent="0" algn="l">
              <a:lnSpc>
                <a:spcPct val="7209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21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776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 C | </a:t>
            </a:r>
            <a:fld id="{00000000-1234-1234-1234-123412341234}" type="slidenum">
              <a:rPr lang="pt-BR" sz="614"/>
              <a:t>‹nº›</a:t>
            </a:fld>
            <a:r>
              <a:rPr lang="pt-BR" sz="614"/>
              <a:t> </a:t>
            </a:r>
            <a:endParaRPr sz="614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6"/>
          <p:cNvSpPr txBox="1">
            <a:spLocks noGrp="1"/>
          </p:cNvSpPr>
          <p:nvPr>
            <p:ph type="ctrTitle"/>
          </p:nvPr>
        </p:nvSpPr>
        <p:spPr>
          <a:xfrm>
            <a:off x="1143000" y="1247516"/>
            <a:ext cx="6858000" cy="1384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56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277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Calibri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Calibri"/>
              <a:buNone/>
              <a:defRPr sz="1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9pPr>
          </a:lstStyle>
          <a:p>
            <a:endParaRPr/>
          </a:p>
        </p:txBody>
      </p:sp>
      <p:sp>
        <p:nvSpPr>
          <p:cNvPr id="76" name="Google Shape;76;p56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125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6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125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6"/>
          <p:cNvSpPr txBox="1">
            <a:spLocks noGrp="1"/>
          </p:cNvSpPr>
          <p:nvPr>
            <p:ph type="sldNum" idx="12"/>
          </p:nvPr>
        </p:nvSpPr>
        <p:spPr>
          <a:xfrm>
            <a:off x="8500048" y="4770675"/>
            <a:ext cx="402613" cy="94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8"/>
          <p:cNvSpPr txBox="1">
            <a:spLocks noGrp="1"/>
          </p:cNvSpPr>
          <p:nvPr>
            <p:ph type="title"/>
          </p:nvPr>
        </p:nvSpPr>
        <p:spPr>
          <a:xfrm>
            <a:off x="6846880" y="111862"/>
            <a:ext cx="623560" cy="523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3300" b="1" i="0">
                <a:solidFill>
                  <a:srgbClr val="C7161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8"/>
          <p:cNvSpPr txBox="1">
            <a:spLocks noGrp="1"/>
          </p:cNvSpPr>
          <p:nvPr>
            <p:ph type="body" idx="1"/>
          </p:nvPr>
        </p:nvSpPr>
        <p:spPr>
          <a:xfrm>
            <a:off x="606414" y="1353851"/>
            <a:ext cx="7931171" cy="1037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8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8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58"/>
          <p:cNvSpPr txBox="1">
            <a:spLocks noGrp="1"/>
          </p:cNvSpPr>
          <p:nvPr>
            <p:ph type="sldNum" idx="12"/>
          </p:nvPr>
        </p:nvSpPr>
        <p:spPr>
          <a:xfrm>
            <a:off x="8500048" y="4770675"/>
            <a:ext cx="402613" cy="87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 C | </a:t>
            </a:r>
            <a:fld id="{00000000-1234-1234-1234-123412341234}" type="slidenum">
              <a:rPr lang="pt-BR" sz="600"/>
              <a:t>‹nº›</a:t>
            </a:fld>
            <a:r>
              <a:rPr lang="pt-BR" sz="600"/>
              <a:t> </a:t>
            </a:r>
            <a:endParaRPr sz="6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4"/>
          <p:cNvSpPr txBox="1">
            <a:spLocks noGrp="1"/>
          </p:cNvSpPr>
          <p:nvPr>
            <p:ph type="title"/>
          </p:nvPr>
        </p:nvSpPr>
        <p:spPr>
          <a:xfrm>
            <a:off x="6846880" y="111862"/>
            <a:ext cx="623560" cy="523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3300" b="1" i="0">
                <a:solidFill>
                  <a:srgbClr val="C7161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64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64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64"/>
          <p:cNvSpPr txBox="1">
            <a:spLocks noGrp="1"/>
          </p:cNvSpPr>
          <p:nvPr>
            <p:ph type="sldNum" idx="12"/>
          </p:nvPr>
        </p:nvSpPr>
        <p:spPr>
          <a:xfrm>
            <a:off x="8500048" y="4770675"/>
            <a:ext cx="402613" cy="87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 C | </a:t>
            </a:r>
            <a:fld id="{00000000-1234-1234-1234-123412341234}" type="slidenum">
              <a:rPr lang="pt-BR" sz="600"/>
              <a:t>‹nº›</a:t>
            </a:fld>
            <a:r>
              <a:rPr lang="pt-BR" sz="600"/>
              <a:t> </a:t>
            </a:r>
            <a:endParaRPr sz="6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5"/>
          <p:cNvSpPr txBox="1">
            <a:spLocks noGrp="1"/>
          </p:cNvSpPr>
          <p:nvPr>
            <p:ph type="ctrTitle"/>
          </p:nvPr>
        </p:nvSpPr>
        <p:spPr>
          <a:xfrm>
            <a:off x="1008636" y="1909495"/>
            <a:ext cx="7126727" cy="354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5"/>
          <p:cNvSpPr txBox="1">
            <a:spLocks noGrp="1"/>
          </p:cNvSpPr>
          <p:nvPr>
            <p:ph type="subTitle" idx="1"/>
          </p:nvPr>
        </p:nvSpPr>
        <p:spPr>
          <a:xfrm>
            <a:off x="1008636" y="2609362"/>
            <a:ext cx="7126727" cy="69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65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65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65"/>
          <p:cNvSpPr txBox="1">
            <a:spLocks noGrp="1"/>
          </p:cNvSpPr>
          <p:nvPr>
            <p:ph type="sldNum" idx="12"/>
          </p:nvPr>
        </p:nvSpPr>
        <p:spPr>
          <a:xfrm>
            <a:off x="8500048" y="4770675"/>
            <a:ext cx="402613" cy="87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 C | </a:t>
            </a:r>
            <a:fld id="{00000000-1234-1234-1234-123412341234}" type="slidenum">
              <a:rPr lang="pt-BR" sz="600"/>
              <a:t>‹nº›</a:t>
            </a:fld>
            <a:r>
              <a:rPr lang="pt-BR" sz="600"/>
              <a:t> </a:t>
            </a:r>
            <a:endParaRPr sz="6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46880" y="111862"/>
            <a:ext cx="623560" cy="500458"/>
          </a:xfrm>
        </p:spPr>
        <p:txBody>
          <a:bodyPr lIns="0" tIns="0" rIns="0" bIns="0"/>
          <a:lstStyle>
            <a:lvl1pPr>
              <a:defRPr sz="3252" b="1" i="0">
                <a:solidFill>
                  <a:srgbClr val="C8202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6414" y="1353851"/>
            <a:ext cx="7931171" cy="123111"/>
          </a:xfrm>
        </p:spPr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123111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123111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866099" y="2169706"/>
            <a:ext cx="183122" cy="179536"/>
          </a:xfrm>
        </p:spPr>
        <p:txBody>
          <a:bodyPr lIns="0" tIns="0" rIns="0" bIns="0"/>
          <a:lstStyle>
            <a:lvl1pPr>
              <a:defRPr sz="614" b="0" i="0">
                <a:solidFill>
                  <a:srgbClr val="77797B"/>
                </a:solidFill>
                <a:latin typeface="Lucida Sans"/>
                <a:cs typeface="Lucida Sans"/>
              </a:defRPr>
            </a:lvl1pPr>
          </a:lstStyle>
          <a:p>
            <a:pPr marL="5776">
              <a:lnSpc>
                <a:spcPts val="664"/>
              </a:lnSpc>
            </a:pPr>
            <a:r>
              <a:rPr lang="pt-BR" sz="921" spc="65" baseline="2057">
                <a:latin typeface="Calibri" panose="020F0502020204030204" pitchFamily="34" charset="0"/>
                <a:cs typeface="Calibri" panose="020F0502020204030204" pitchFamily="34" charset="0"/>
              </a:rPr>
              <a:t>PR </a:t>
            </a:r>
            <a:r>
              <a:rPr lang="pt-BR" sz="921" spc="58" baseline="2057">
                <a:latin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lang="pt-BR" sz="921" spc="-37" baseline="2057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pt-BR" sz="921" spc="34" baseline="2057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fld id="{81D60167-4931-47E6-BA6A-407CBD079E47}" type="slidenum">
              <a:rPr spc="-70" smtClean="0">
                <a:latin typeface="Calibri" panose="020F0502020204030204" pitchFamily="34" charset="0"/>
                <a:cs typeface="Calibri" panose="020F0502020204030204" pitchFamily="34" charset="0"/>
              </a:rPr>
              <a:pPr marL="5776">
                <a:lnSpc>
                  <a:spcPts val="664"/>
                </a:lnSpc>
              </a:pPr>
              <a:t>‹nº›</a:t>
            </a:fld>
            <a:r>
              <a:rPr spc="-11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715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46880" y="111862"/>
            <a:ext cx="623560" cy="500458"/>
          </a:xfrm>
        </p:spPr>
        <p:txBody>
          <a:bodyPr lIns="0" tIns="0" rIns="0" bIns="0"/>
          <a:lstStyle>
            <a:lvl1pPr>
              <a:defRPr sz="3252" b="1" i="0">
                <a:solidFill>
                  <a:srgbClr val="C8202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123111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123111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6/6/2024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3866099" y="2169706"/>
            <a:ext cx="183122" cy="179536"/>
          </a:xfrm>
        </p:spPr>
        <p:txBody>
          <a:bodyPr lIns="0" tIns="0" rIns="0" bIns="0"/>
          <a:lstStyle>
            <a:lvl1pPr>
              <a:defRPr sz="614" b="0" i="0">
                <a:solidFill>
                  <a:srgbClr val="77797B"/>
                </a:solidFill>
                <a:latin typeface="Lucida Sans"/>
                <a:cs typeface="Lucida Sans"/>
              </a:defRPr>
            </a:lvl1pPr>
          </a:lstStyle>
          <a:p>
            <a:pPr marL="5776">
              <a:lnSpc>
                <a:spcPts val="664"/>
              </a:lnSpc>
            </a:pPr>
            <a:r>
              <a:rPr lang="pt-BR" sz="921" spc="65" baseline="2057">
                <a:latin typeface="Calibri" panose="020F0502020204030204" pitchFamily="34" charset="0"/>
                <a:cs typeface="Calibri" panose="020F0502020204030204" pitchFamily="34" charset="0"/>
              </a:rPr>
              <a:t>PR </a:t>
            </a:r>
            <a:r>
              <a:rPr lang="pt-BR" sz="921" spc="58" baseline="2057">
                <a:latin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lang="pt-BR" sz="921" spc="-37" baseline="2057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pt-BR" sz="921" spc="34" baseline="2057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fld id="{81D60167-4931-47E6-BA6A-407CBD079E47}" type="slidenum">
              <a:rPr spc="-70" smtClean="0">
                <a:latin typeface="Calibri" panose="020F0502020204030204" pitchFamily="34" charset="0"/>
                <a:cs typeface="Calibri" panose="020F0502020204030204" pitchFamily="34" charset="0"/>
              </a:rPr>
              <a:pPr marL="5776">
                <a:lnSpc>
                  <a:spcPts val="664"/>
                </a:lnSpc>
              </a:pPr>
              <a:t>‹nº›</a:t>
            </a:fld>
            <a:r>
              <a:rPr spc="-11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152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2"/>
          <p:cNvSpPr txBox="1">
            <a:spLocks noGrp="1"/>
          </p:cNvSpPr>
          <p:nvPr>
            <p:ph type="title"/>
          </p:nvPr>
        </p:nvSpPr>
        <p:spPr>
          <a:xfrm>
            <a:off x="754866" y="682713"/>
            <a:ext cx="4511348" cy="50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3300" b="1" i="0">
                <a:solidFill>
                  <a:srgbClr val="C820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2"/>
          <p:cNvSpPr txBox="1">
            <a:spLocks noGrp="1"/>
          </p:cNvSpPr>
          <p:nvPr>
            <p:ph type="body" idx="1"/>
          </p:nvPr>
        </p:nvSpPr>
        <p:spPr>
          <a:xfrm>
            <a:off x="3968590" y="954694"/>
            <a:ext cx="4726229" cy="1285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52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52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2"/>
          <p:cNvSpPr txBox="1">
            <a:spLocks noGrp="1"/>
          </p:cNvSpPr>
          <p:nvPr>
            <p:ph type="sldNum" idx="12"/>
          </p:nvPr>
        </p:nvSpPr>
        <p:spPr>
          <a:xfrm>
            <a:off x="8500048" y="4770675"/>
            <a:ext cx="408390" cy="87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 C | </a:t>
            </a:r>
            <a:fld id="{00000000-1234-1234-1234-123412341234}" type="slidenum">
              <a:rPr lang="pt-BR" sz="600"/>
              <a:t>‹nº›</a:t>
            </a:fld>
            <a:r>
              <a:rPr lang="pt-BR" sz="600"/>
              <a:t> </a:t>
            </a:r>
            <a:endParaRPr sz="60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type="obj">
  <p:cSld name="OBJEC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3"/>
          <p:cNvSpPr txBox="1">
            <a:spLocks noGrp="1"/>
          </p:cNvSpPr>
          <p:nvPr>
            <p:ph type="title"/>
          </p:nvPr>
        </p:nvSpPr>
        <p:spPr>
          <a:xfrm>
            <a:off x="754866" y="682713"/>
            <a:ext cx="4511348" cy="50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3252" b="1" i="0">
                <a:solidFill>
                  <a:srgbClr val="C820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53"/>
          <p:cNvSpPr txBox="1">
            <a:spLocks noGrp="1"/>
          </p:cNvSpPr>
          <p:nvPr>
            <p:ph type="body" idx="1"/>
          </p:nvPr>
        </p:nvSpPr>
        <p:spPr>
          <a:xfrm>
            <a:off x="3968590" y="954694"/>
            <a:ext cx="4726229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53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53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53"/>
          <p:cNvSpPr txBox="1">
            <a:spLocks noGrp="1"/>
          </p:cNvSpPr>
          <p:nvPr>
            <p:ph type="sldNum" idx="12"/>
          </p:nvPr>
        </p:nvSpPr>
        <p:spPr>
          <a:xfrm>
            <a:off x="3866099" y="2169706"/>
            <a:ext cx="185749" cy="179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5776" marR="0" lvl="0" indent="0" algn="l">
              <a:lnSpc>
                <a:spcPct val="7209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21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776" marR="0" lvl="1" indent="0" algn="l">
              <a:lnSpc>
                <a:spcPct val="7209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21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776" marR="0" lvl="2" indent="0" algn="l">
              <a:lnSpc>
                <a:spcPct val="7209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21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5776" marR="0" lvl="3" indent="0" algn="l">
              <a:lnSpc>
                <a:spcPct val="7209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21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5776" marR="0" lvl="4" indent="0" algn="l">
              <a:lnSpc>
                <a:spcPct val="7209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21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776" marR="0" lvl="5" indent="0" algn="l">
              <a:lnSpc>
                <a:spcPct val="7209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21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776" marR="0" lvl="6" indent="0" algn="l">
              <a:lnSpc>
                <a:spcPct val="7209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21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5776" marR="0" lvl="7" indent="0" algn="l">
              <a:lnSpc>
                <a:spcPct val="7209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21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776" marR="0" lvl="8" indent="0" algn="l">
              <a:lnSpc>
                <a:spcPct val="7209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21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776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 C | </a:t>
            </a:r>
            <a:fld id="{00000000-1234-1234-1234-123412341234}" type="slidenum">
              <a:rPr lang="pt-BR" sz="614"/>
              <a:t>‹nº›</a:t>
            </a:fld>
            <a:r>
              <a:rPr lang="pt-BR" sz="614"/>
              <a:t> </a:t>
            </a:r>
            <a:endParaRPr sz="614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6"/>
          <p:cNvSpPr txBox="1">
            <a:spLocks noGrp="1"/>
          </p:cNvSpPr>
          <p:nvPr>
            <p:ph type="title"/>
          </p:nvPr>
        </p:nvSpPr>
        <p:spPr>
          <a:xfrm>
            <a:off x="6846880" y="111862"/>
            <a:ext cx="623560" cy="523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1618"/>
              </a:buClr>
              <a:buSzPts val="600"/>
              <a:buFont typeface="Calibri"/>
              <a:buNone/>
              <a:defRPr sz="3300" b="1" i="0">
                <a:solidFill>
                  <a:srgbClr val="C7161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66"/>
          <p:cNvSpPr txBox="1">
            <a:spLocks noGrp="1"/>
          </p:cNvSpPr>
          <p:nvPr>
            <p:ph type="body" idx="1"/>
          </p:nvPr>
        </p:nvSpPr>
        <p:spPr>
          <a:xfrm>
            <a:off x="606414" y="1353851"/>
            <a:ext cx="7931171" cy="1037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Calibri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Calibri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Calibri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Calibri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Calibri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Calibri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Calibri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66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66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66"/>
          <p:cNvSpPr txBox="1">
            <a:spLocks noGrp="1"/>
          </p:cNvSpPr>
          <p:nvPr>
            <p:ph type="sldNum" idx="12"/>
          </p:nvPr>
        </p:nvSpPr>
        <p:spPr>
          <a:xfrm>
            <a:off x="8500048" y="4770675"/>
            <a:ext cx="402613" cy="87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 C | </a:t>
            </a:r>
            <a:fld id="{00000000-1234-1234-1234-123412341234}" type="slidenum">
              <a:rPr lang="pt-BR" sz="600"/>
              <a:t>‹nº›</a:t>
            </a:fld>
            <a:r>
              <a:rPr lang="pt-BR" sz="600"/>
              <a:t> </a:t>
            </a:r>
            <a:endParaRPr sz="6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5"/>
          <p:cNvSpPr txBox="1">
            <a:spLocks noGrp="1"/>
          </p:cNvSpPr>
          <p:nvPr>
            <p:ph type="title"/>
          </p:nvPr>
        </p:nvSpPr>
        <p:spPr>
          <a:xfrm>
            <a:off x="754866" y="682713"/>
            <a:ext cx="4511348" cy="50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3252" b="1" i="0">
                <a:solidFill>
                  <a:srgbClr val="C820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5"/>
          <p:cNvSpPr txBox="1">
            <a:spLocks noGrp="1"/>
          </p:cNvSpPr>
          <p:nvPr>
            <p:ph type="body" idx="1"/>
          </p:nvPr>
        </p:nvSpPr>
        <p:spPr>
          <a:xfrm>
            <a:off x="3968590" y="954694"/>
            <a:ext cx="4726229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5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5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5"/>
          <p:cNvSpPr txBox="1">
            <a:spLocks noGrp="1"/>
          </p:cNvSpPr>
          <p:nvPr>
            <p:ph type="sldNum" idx="12"/>
          </p:nvPr>
        </p:nvSpPr>
        <p:spPr>
          <a:xfrm>
            <a:off x="3866099" y="2169706"/>
            <a:ext cx="185749" cy="179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5776" marR="0" lvl="0" indent="0" algn="l">
              <a:lnSpc>
                <a:spcPct val="7209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21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776" marR="0" lvl="1" indent="0" algn="l">
              <a:lnSpc>
                <a:spcPct val="7209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21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776" marR="0" lvl="2" indent="0" algn="l">
              <a:lnSpc>
                <a:spcPct val="7209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21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5776" marR="0" lvl="3" indent="0" algn="l">
              <a:lnSpc>
                <a:spcPct val="7209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21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5776" marR="0" lvl="4" indent="0" algn="l">
              <a:lnSpc>
                <a:spcPct val="7209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21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776" marR="0" lvl="5" indent="0" algn="l">
              <a:lnSpc>
                <a:spcPct val="7209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21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776" marR="0" lvl="6" indent="0" algn="l">
              <a:lnSpc>
                <a:spcPct val="7209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21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5776" marR="0" lvl="7" indent="0" algn="l">
              <a:lnSpc>
                <a:spcPct val="7209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21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776" marR="0" lvl="8" indent="0" algn="l">
              <a:lnSpc>
                <a:spcPct val="7209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21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776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 C | </a:t>
            </a:r>
            <a:fld id="{00000000-1234-1234-1234-123412341234}" type="slidenum">
              <a:rPr lang="pt-BR" sz="614"/>
              <a:t>‹nº›</a:t>
            </a:fld>
            <a:r>
              <a:rPr lang="pt-BR" sz="614"/>
              <a:t> </a:t>
            </a:r>
            <a:endParaRPr sz="614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7"/>
          <p:cNvSpPr txBox="1">
            <a:spLocks noGrp="1"/>
          </p:cNvSpPr>
          <p:nvPr>
            <p:ph type="title"/>
          </p:nvPr>
        </p:nvSpPr>
        <p:spPr>
          <a:xfrm>
            <a:off x="754866" y="682713"/>
            <a:ext cx="4511348" cy="50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3300" b="1" i="0">
                <a:solidFill>
                  <a:srgbClr val="C820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67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67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67"/>
          <p:cNvSpPr txBox="1">
            <a:spLocks noGrp="1"/>
          </p:cNvSpPr>
          <p:nvPr>
            <p:ph type="sldNum" idx="12"/>
          </p:nvPr>
        </p:nvSpPr>
        <p:spPr>
          <a:xfrm>
            <a:off x="8500048" y="4770675"/>
            <a:ext cx="408390" cy="87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 C | </a:t>
            </a:r>
            <a:fld id="{00000000-1234-1234-1234-123412341234}" type="slidenum">
              <a:rPr lang="pt-BR" sz="600"/>
              <a:t>‹nº›</a:t>
            </a:fld>
            <a:r>
              <a:rPr lang="pt-BR" sz="600"/>
              <a:t> </a:t>
            </a:r>
            <a:endParaRPr sz="60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8"/>
          <p:cNvSpPr txBox="1">
            <a:spLocks noGrp="1"/>
          </p:cNvSpPr>
          <p:nvPr>
            <p:ph type="ctrTitle"/>
          </p:nvPr>
        </p:nvSpPr>
        <p:spPr>
          <a:xfrm>
            <a:off x="1143000" y="1247516"/>
            <a:ext cx="6858000" cy="1384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68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277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Calibri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Calibri"/>
              <a:buNone/>
              <a:defRPr sz="1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9pPr>
          </a:lstStyle>
          <a:p>
            <a:endParaRPr/>
          </a:p>
        </p:txBody>
      </p:sp>
      <p:sp>
        <p:nvSpPr>
          <p:cNvPr id="135" name="Google Shape;135;p68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125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68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125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8"/>
          <p:cNvSpPr txBox="1">
            <a:spLocks noGrp="1"/>
          </p:cNvSpPr>
          <p:nvPr>
            <p:ph type="sldNum" idx="12"/>
          </p:nvPr>
        </p:nvSpPr>
        <p:spPr>
          <a:xfrm>
            <a:off x="8500048" y="4770675"/>
            <a:ext cx="408390" cy="94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9"/>
          <p:cNvSpPr txBox="1"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69"/>
          <p:cNvSpPr txBox="1">
            <a:spLocks noGrp="1"/>
          </p:cNvSpPr>
          <p:nvPr>
            <p:ph type="subTitle" idx="1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69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69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69"/>
          <p:cNvSpPr txBox="1">
            <a:spLocks noGrp="1"/>
          </p:cNvSpPr>
          <p:nvPr>
            <p:ph type="sldNum" idx="12"/>
          </p:nvPr>
        </p:nvSpPr>
        <p:spPr>
          <a:xfrm>
            <a:off x="8500048" y="4770675"/>
            <a:ext cx="408390" cy="87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 C | </a:t>
            </a:r>
            <a:fld id="{00000000-1234-1234-1234-123412341234}" type="slidenum">
              <a:rPr lang="pt-BR" sz="600"/>
              <a:t>‹nº›</a:t>
            </a:fld>
            <a:r>
              <a:rPr lang="pt-BR" sz="600"/>
              <a:t> </a:t>
            </a:r>
            <a:endParaRPr sz="6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754866" y="682713"/>
            <a:ext cx="4511348" cy="50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3300" b="1" i="0">
                <a:solidFill>
                  <a:srgbClr val="C820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2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500048" y="4770675"/>
            <a:ext cx="408390" cy="87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 C | </a:t>
            </a:r>
            <a:fld id="{00000000-1234-1234-1234-123412341234}" type="slidenum">
              <a:rPr lang="pt-BR" sz="600"/>
              <a:t>‹nº›</a:t>
            </a:fld>
            <a:r>
              <a:rPr lang="pt-BR" sz="600"/>
              <a:t> </a:t>
            </a:r>
            <a:endParaRPr sz="600"/>
          </a:p>
        </p:txBody>
      </p:sp>
    </p:spTree>
    <p:extLst>
      <p:ext uri="{BB962C8B-B14F-4D97-AF65-F5344CB8AC3E}">
        <p14:creationId xmlns:p14="http://schemas.microsoft.com/office/powerpoint/2010/main" val="1811406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9"/>
          <p:cNvSpPr txBox="1">
            <a:spLocks noGrp="1"/>
          </p:cNvSpPr>
          <p:nvPr>
            <p:ph type="title"/>
          </p:nvPr>
        </p:nvSpPr>
        <p:spPr>
          <a:xfrm>
            <a:off x="754866" y="682713"/>
            <a:ext cx="4511348" cy="50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3300" b="1" i="0">
                <a:solidFill>
                  <a:srgbClr val="C820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9"/>
          <p:cNvSpPr txBox="1">
            <a:spLocks noGrp="1"/>
          </p:cNvSpPr>
          <p:nvPr>
            <p:ph type="body" idx="1"/>
          </p:nvPr>
        </p:nvSpPr>
        <p:spPr>
          <a:xfrm>
            <a:off x="3968590" y="954694"/>
            <a:ext cx="4726229" cy="1285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9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9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9"/>
          <p:cNvSpPr txBox="1">
            <a:spLocks noGrp="1"/>
          </p:cNvSpPr>
          <p:nvPr>
            <p:ph type="sldNum" idx="12"/>
          </p:nvPr>
        </p:nvSpPr>
        <p:spPr>
          <a:xfrm>
            <a:off x="8500048" y="4770675"/>
            <a:ext cx="408390" cy="87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 C | </a:t>
            </a:r>
            <a:fld id="{00000000-1234-1234-1234-123412341234}" type="slidenum">
              <a:rPr lang="pt-BR" sz="600"/>
              <a:t>‹nº›</a:t>
            </a:fld>
            <a:r>
              <a:rPr lang="pt-BR" sz="600"/>
              <a:t> </a:t>
            </a:r>
            <a:endParaRPr sz="6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0"/>
          <p:cNvSpPr txBox="1">
            <a:spLocks noGrp="1"/>
          </p:cNvSpPr>
          <p:nvPr>
            <p:ph type="title"/>
          </p:nvPr>
        </p:nvSpPr>
        <p:spPr>
          <a:xfrm>
            <a:off x="754866" y="682713"/>
            <a:ext cx="4511348" cy="50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3300" b="1" i="0">
                <a:solidFill>
                  <a:srgbClr val="C820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0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0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0"/>
          <p:cNvSpPr txBox="1">
            <a:spLocks noGrp="1"/>
          </p:cNvSpPr>
          <p:nvPr>
            <p:ph type="sldNum" idx="12"/>
          </p:nvPr>
        </p:nvSpPr>
        <p:spPr>
          <a:xfrm>
            <a:off x="8500048" y="4770675"/>
            <a:ext cx="408390" cy="87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 C | </a:t>
            </a:r>
            <a:fld id="{00000000-1234-1234-1234-123412341234}" type="slidenum">
              <a:rPr lang="pt-BR" sz="600"/>
              <a:t>‹nº›</a:t>
            </a:fld>
            <a:r>
              <a:rPr lang="pt-BR" sz="600"/>
              <a:t> </a:t>
            </a:r>
            <a:endParaRPr sz="6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 2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1"/>
          <p:cNvSpPr txBox="1">
            <a:spLocks noGrp="1"/>
          </p:cNvSpPr>
          <p:nvPr>
            <p:ph type="title"/>
          </p:nvPr>
        </p:nvSpPr>
        <p:spPr>
          <a:xfrm>
            <a:off x="6846880" y="111862"/>
            <a:ext cx="623560" cy="523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1618"/>
              </a:buClr>
              <a:buSzPts val="600"/>
              <a:buFont typeface="Calibri"/>
              <a:buNone/>
              <a:defRPr sz="3300" b="1" i="0">
                <a:solidFill>
                  <a:srgbClr val="C7161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1"/>
          <p:cNvSpPr txBox="1">
            <a:spLocks noGrp="1"/>
          </p:cNvSpPr>
          <p:nvPr>
            <p:ph type="body" idx="1"/>
          </p:nvPr>
        </p:nvSpPr>
        <p:spPr>
          <a:xfrm>
            <a:off x="606414" y="1353851"/>
            <a:ext cx="7931171" cy="1037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Calibri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Calibri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Calibri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Calibri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Calibri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Calibri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Calibri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1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1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Calibri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1"/>
          <p:cNvSpPr txBox="1">
            <a:spLocks noGrp="1"/>
          </p:cNvSpPr>
          <p:nvPr>
            <p:ph type="sldNum" idx="12"/>
          </p:nvPr>
        </p:nvSpPr>
        <p:spPr>
          <a:xfrm>
            <a:off x="8500048" y="4770675"/>
            <a:ext cx="402613" cy="87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 C | </a:t>
            </a:r>
            <a:fld id="{00000000-1234-1234-1234-123412341234}" type="slidenum">
              <a:rPr lang="pt-BR" sz="600"/>
              <a:t>‹nº›</a:t>
            </a:fld>
            <a:r>
              <a:rPr lang="pt-BR" sz="600"/>
              <a:t> </a:t>
            </a:r>
            <a:endParaRPr sz="6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2"/>
          <p:cNvSpPr txBox="1">
            <a:spLocks noGrp="1"/>
          </p:cNvSpPr>
          <p:nvPr>
            <p:ph type="ctrTitle"/>
          </p:nvPr>
        </p:nvSpPr>
        <p:spPr>
          <a:xfrm>
            <a:off x="1143000" y="1247516"/>
            <a:ext cx="6858000" cy="1384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2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277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Calibri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Calibri"/>
              <a:buNone/>
              <a:defRPr sz="1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9pPr>
          </a:lstStyle>
          <a:p>
            <a:endParaRPr/>
          </a:p>
        </p:txBody>
      </p:sp>
      <p:sp>
        <p:nvSpPr>
          <p:cNvPr id="48" name="Google Shape;48;p62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125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2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125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2"/>
          <p:cNvSpPr txBox="1">
            <a:spLocks noGrp="1"/>
          </p:cNvSpPr>
          <p:nvPr>
            <p:ph type="sldNum" idx="12"/>
          </p:nvPr>
        </p:nvSpPr>
        <p:spPr>
          <a:xfrm>
            <a:off x="8500048" y="4770675"/>
            <a:ext cx="408390" cy="94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3"/>
          <p:cNvSpPr txBox="1"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3"/>
          <p:cNvSpPr txBox="1">
            <a:spLocks noGrp="1"/>
          </p:cNvSpPr>
          <p:nvPr>
            <p:ph type="subTitle" idx="1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3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63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3"/>
          <p:cNvSpPr txBox="1">
            <a:spLocks noGrp="1"/>
          </p:cNvSpPr>
          <p:nvPr>
            <p:ph type="sldNum" idx="12"/>
          </p:nvPr>
        </p:nvSpPr>
        <p:spPr>
          <a:xfrm>
            <a:off x="8500048" y="4770675"/>
            <a:ext cx="408390" cy="87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 C | </a:t>
            </a:r>
            <a:fld id="{00000000-1234-1234-1234-123412341234}" type="slidenum">
              <a:rPr lang="pt-BR" sz="600"/>
              <a:t>‹nº›</a:t>
            </a:fld>
            <a:r>
              <a:rPr lang="pt-BR" sz="600"/>
              <a:t> </a:t>
            </a:r>
            <a:endParaRPr sz="6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" y="4783455"/>
            <a:ext cx="2103120" cy="123111"/>
          </a:xfrm>
        </p:spPr>
        <p:txBody>
          <a:bodyPr/>
          <a:lstStyle/>
          <a:p>
            <a:fld id="{032DC6D4-3B79-49F2-800F-DF5D7377CAD0}" type="datetimeFigureOut">
              <a:rPr lang="pt-BR" smtClean="0"/>
              <a:t>06/06/2024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08960" y="4783455"/>
            <a:ext cx="2926080" cy="123111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500048" y="4770675"/>
            <a:ext cx="408390" cy="66493"/>
          </a:xfrm>
        </p:spPr>
        <p:txBody>
          <a:bodyPr/>
          <a:lstStyle/>
          <a:p>
            <a:fld id="{4B6C3BED-C8E2-4775-9CAB-101F7B908D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67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9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9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9"/>
          <p:cNvSpPr txBox="1">
            <a:spLocks noGrp="1"/>
          </p:cNvSpPr>
          <p:nvPr>
            <p:ph type="sldNum" idx="12"/>
          </p:nvPr>
        </p:nvSpPr>
        <p:spPr>
          <a:xfrm>
            <a:off x="8500048" y="4770675"/>
            <a:ext cx="402613" cy="87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 C | </a:t>
            </a:r>
            <a:fld id="{00000000-1234-1234-1234-123412341234}" type="slidenum">
              <a:rPr lang="pt-BR" sz="600"/>
              <a:t>‹nº›</a:t>
            </a:fld>
            <a:r>
              <a:rPr lang="pt-BR" sz="600"/>
              <a:t> </a:t>
            </a:r>
            <a:endParaRPr sz="6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6"/>
          <p:cNvSpPr txBox="1">
            <a:spLocks noGrp="1"/>
          </p:cNvSpPr>
          <p:nvPr>
            <p:ph type="title"/>
          </p:nvPr>
        </p:nvSpPr>
        <p:spPr>
          <a:xfrm>
            <a:off x="754866" y="682713"/>
            <a:ext cx="4511348" cy="50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3300" b="1" i="0" u="none" strike="noStrike" cap="none">
                <a:solidFill>
                  <a:srgbClr val="C820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6"/>
          <p:cNvSpPr txBox="1">
            <a:spLocks noGrp="1"/>
          </p:cNvSpPr>
          <p:nvPr>
            <p:ph type="body" idx="1"/>
          </p:nvPr>
        </p:nvSpPr>
        <p:spPr>
          <a:xfrm>
            <a:off x="3968590" y="954694"/>
            <a:ext cx="4726229" cy="1285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6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46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6"/>
          <p:cNvSpPr txBox="1">
            <a:spLocks noGrp="1"/>
          </p:cNvSpPr>
          <p:nvPr>
            <p:ph type="sldNum" idx="12"/>
          </p:nvPr>
        </p:nvSpPr>
        <p:spPr>
          <a:xfrm>
            <a:off x="8500048" y="4770675"/>
            <a:ext cx="408390" cy="87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 C | </a:t>
            </a:r>
            <a:fld id="{00000000-1234-1234-1234-123412341234}" type="slidenum">
              <a:rPr lang="pt-BR" sz="600"/>
              <a:t>‹nº›</a:t>
            </a:fld>
            <a:r>
              <a:rPr lang="pt-BR" sz="600"/>
              <a:t> </a:t>
            </a:r>
            <a:endParaRPr sz="6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7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8"/>
          <p:cNvSpPr txBox="1">
            <a:spLocks noGrp="1"/>
          </p:cNvSpPr>
          <p:nvPr>
            <p:ph type="title"/>
          </p:nvPr>
        </p:nvSpPr>
        <p:spPr>
          <a:xfrm>
            <a:off x="6846880" y="111862"/>
            <a:ext cx="623560" cy="523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3300" b="1" i="0" u="none" strike="noStrike" cap="none">
                <a:solidFill>
                  <a:srgbClr val="C7161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48"/>
          <p:cNvSpPr txBox="1">
            <a:spLocks noGrp="1"/>
          </p:cNvSpPr>
          <p:nvPr>
            <p:ph type="body" idx="1"/>
          </p:nvPr>
        </p:nvSpPr>
        <p:spPr>
          <a:xfrm>
            <a:off x="606414" y="1353851"/>
            <a:ext cx="7931171" cy="1037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48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48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48"/>
          <p:cNvSpPr txBox="1">
            <a:spLocks noGrp="1"/>
          </p:cNvSpPr>
          <p:nvPr>
            <p:ph type="sldNum" idx="12"/>
          </p:nvPr>
        </p:nvSpPr>
        <p:spPr>
          <a:xfrm>
            <a:off x="8500048" y="4770675"/>
            <a:ext cx="402613" cy="87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C7C7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 C | </a:t>
            </a:r>
            <a:fld id="{00000000-1234-1234-1234-123412341234}" type="slidenum">
              <a:rPr lang="pt-BR" sz="600"/>
              <a:t>‹nº›</a:t>
            </a:fld>
            <a:r>
              <a:rPr lang="pt-BR" sz="600"/>
              <a:t> </a:t>
            </a:r>
            <a:endParaRPr sz="6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2" r:id="rId4"/>
    <p:sldLayoutId id="2147483663" r:id="rId5"/>
    <p:sldLayoutId id="2147483664" r:id="rId6"/>
    <p:sldLayoutId id="2147483672" r:id="rId7"/>
    <p:sldLayoutId id="214748367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1"/>
          <p:cNvSpPr txBox="1">
            <a:spLocks noGrp="1"/>
          </p:cNvSpPr>
          <p:nvPr>
            <p:ph type="title"/>
          </p:nvPr>
        </p:nvSpPr>
        <p:spPr>
          <a:xfrm>
            <a:off x="754866" y="682713"/>
            <a:ext cx="4511348" cy="50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3300" b="1" i="0" u="none" strike="noStrike" cap="none">
                <a:solidFill>
                  <a:srgbClr val="C820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51"/>
          <p:cNvSpPr txBox="1">
            <a:spLocks noGrp="1"/>
          </p:cNvSpPr>
          <p:nvPr>
            <p:ph type="body" idx="1"/>
          </p:nvPr>
        </p:nvSpPr>
        <p:spPr>
          <a:xfrm>
            <a:off x="3968590" y="954694"/>
            <a:ext cx="4726229" cy="1285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51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51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51"/>
          <p:cNvSpPr txBox="1">
            <a:spLocks noGrp="1"/>
          </p:cNvSpPr>
          <p:nvPr>
            <p:ph type="sldNum" idx="12"/>
          </p:nvPr>
        </p:nvSpPr>
        <p:spPr>
          <a:xfrm>
            <a:off x="8500048" y="4770675"/>
            <a:ext cx="408390" cy="87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720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30000">
                <a:solidFill>
                  <a:srgbClr val="77797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 C | </a:t>
            </a:r>
            <a:fld id="{00000000-1234-1234-1234-123412341234}" type="slidenum">
              <a:rPr lang="pt-BR" sz="600"/>
              <a:t>‹nº›</a:t>
            </a:fld>
            <a:r>
              <a:rPr lang="pt-BR" sz="600"/>
              <a:t> </a:t>
            </a:r>
            <a:endParaRPr sz="6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2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26.svg"/><Relationship Id="rId10" Type="http://schemas.openxmlformats.org/officeDocument/2006/relationships/image" Target="../media/image22.svg"/><Relationship Id="rId4" Type="http://schemas.openxmlformats.org/officeDocument/2006/relationships/image" Target="../media/image9.pn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svg"/><Relationship Id="rId5" Type="http://schemas.openxmlformats.org/officeDocument/2006/relationships/image" Target="../media/image11.png"/><Relationship Id="rId4" Type="http://schemas.openxmlformats.org/officeDocument/2006/relationships/image" Target="../media/image26.svg"/><Relationship Id="rId9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4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gif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paranaclinicas.docway.com.br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svg"/><Relationship Id="rId12" Type="http://schemas.openxmlformats.org/officeDocument/2006/relationships/image" Target="../media/image22.sv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10.png"/><Relationship Id="rId5" Type="http://schemas.openxmlformats.org/officeDocument/2006/relationships/image" Target="../media/image17.jpg"/><Relationship Id="rId10" Type="http://schemas.openxmlformats.org/officeDocument/2006/relationships/image" Target="../media/image12.png"/><Relationship Id="rId4" Type="http://schemas.openxmlformats.org/officeDocument/2006/relationships/image" Target="../media/image16.jpg"/><Relationship Id="rId9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23.jp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"/>
          <p:cNvSpPr/>
          <p:nvPr/>
        </p:nvSpPr>
        <p:spPr>
          <a:xfrm>
            <a:off x="-453445" y="-182920"/>
            <a:ext cx="2492505" cy="541948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Google Shape;15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7465" y="1008390"/>
            <a:ext cx="3973262" cy="331759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"/>
          <p:cNvSpPr txBox="1"/>
          <p:nvPr/>
        </p:nvSpPr>
        <p:spPr>
          <a:xfrm>
            <a:off x="-452866" y="3516051"/>
            <a:ext cx="3135646" cy="18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b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"/>
          <p:cNvSpPr/>
          <p:nvPr/>
        </p:nvSpPr>
        <p:spPr>
          <a:xfrm>
            <a:off x="493773" y="-182920"/>
            <a:ext cx="4594725" cy="5144247"/>
          </a:xfrm>
          <a:custGeom>
            <a:avLst/>
            <a:gdLst/>
            <a:ahLst/>
            <a:cxnLst/>
            <a:rect l="l" t="t" r="r" b="b"/>
            <a:pathLst>
              <a:path w="8229599" h="9214493" extrusionOk="0">
                <a:moveTo>
                  <a:pt x="0" y="0"/>
                </a:moveTo>
                <a:lnTo>
                  <a:pt x="8229599" y="0"/>
                </a:lnTo>
                <a:lnTo>
                  <a:pt x="8229599" y="5121918"/>
                </a:lnTo>
                <a:cubicBezTo>
                  <a:pt x="8229599" y="7110391"/>
                  <a:pt x="6819121" y="8769430"/>
                  <a:pt x="4944076" y="9153120"/>
                </a:cubicBezTo>
                <a:lnTo>
                  <a:pt x="4541941" y="9214493"/>
                </a:lnTo>
                <a:lnTo>
                  <a:pt x="3687659" y="9214493"/>
                </a:lnTo>
                <a:lnTo>
                  <a:pt x="3285524" y="9153120"/>
                </a:lnTo>
                <a:cubicBezTo>
                  <a:pt x="1410480" y="8769430"/>
                  <a:pt x="0" y="7110391"/>
                  <a:pt x="0" y="5121918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0"/>
          <p:cNvSpPr/>
          <p:nvPr/>
        </p:nvSpPr>
        <p:spPr>
          <a:xfrm>
            <a:off x="5911695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 extrusionOk="0">
                <a:moveTo>
                  <a:pt x="75603" y="0"/>
                </a:moveTo>
                <a:lnTo>
                  <a:pt x="41948" y="0"/>
                </a:lnTo>
                <a:lnTo>
                  <a:pt x="33655" y="0"/>
                </a:lnTo>
                <a:lnTo>
                  <a:pt x="0" y="0"/>
                </a:lnTo>
                <a:lnTo>
                  <a:pt x="0" y="685"/>
                </a:lnTo>
                <a:lnTo>
                  <a:pt x="33655" y="685"/>
                </a:lnTo>
                <a:lnTo>
                  <a:pt x="33655" y="34328"/>
                </a:lnTo>
                <a:lnTo>
                  <a:pt x="41948" y="34328"/>
                </a:lnTo>
                <a:lnTo>
                  <a:pt x="41948" y="685"/>
                </a:lnTo>
                <a:lnTo>
                  <a:pt x="75603" y="685"/>
                </a:lnTo>
                <a:lnTo>
                  <a:pt x="75603" y="0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10"/>
          <p:cNvSpPr/>
          <p:nvPr/>
        </p:nvSpPr>
        <p:spPr>
          <a:xfrm>
            <a:off x="5989723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 extrusionOk="0">
                <a:moveTo>
                  <a:pt x="75603" y="0"/>
                </a:moveTo>
                <a:lnTo>
                  <a:pt x="41935" y="0"/>
                </a:lnTo>
                <a:lnTo>
                  <a:pt x="33655" y="0"/>
                </a:lnTo>
                <a:lnTo>
                  <a:pt x="0" y="0"/>
                </a:lnTo>
                <a:lnTo>
                  <a:pt x="0" y="685"/>
                </a:lnTo>
                <a:lnTo>
                  <a:pt x="33655" y="685"/>
                </a:lnTo>
                <a:lnTo>
                  <a:pt x="33655" y="34328"/>
                </a:lnTo>
                <a:lnTo>
                  <a:pt x="41935" y="34328"/>
                </a:lnTo>
                <a:lnTo>
                  <a:pt x="41935" y="685"/>
                </a:lnTo>
                <a:lnTo>
                  <a:pt x="75603" y="685"/>
                </a:lnTo>
                <a:lnTo>
                  <a:pt x="75603" y="0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10"/>
          <p:cNvSpPr/>
          <p:nvPr/>
        </p:nvSpPr>
        <p:spPr>
          <a:xfrm>
            <a:off x="6067745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 extrusionOk="0">
                <a:moveTo>
                  <a:pt x="75603" y="0"/>
                </a:moveTo>
                <a:lnTo>
                  <a:pt x="41935" y="0"/>
                </a:lnTo>
                <a:lnTo>
                  <a:pt x="33655" y="0"/>
                </a:lnTo>
                <a:lnTo>
                  <a:pt x="0" y="0"/>
                </a:lnTo>
                <a:lnTo>
                  <a:pt x="0" y="685"/>
                </a:lnTo>
                <a:lnTo>
                  <a:pt x="33655" y="685"/>
                </a:lnTo>
                <a:lnTo>
                  <a:pt x="33655" y="34328"/>
                </a:lnTo>
                <a:lnTo>
                  <a:pt x="41935" y="34328"/>
                </a:lnTo>
                <a:lnTo>
                  <a:pt x="41935" y="685"/>
                </a:lnTo>
                <a:lnTo>
                  <a:pt x="75603" y="685"/>
                </a:lnTo>
                <a:lnTo>
                  <a:pt x="75603" y="0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10"/>
          <p:cNvSpPr/>
          <p:nvPr/>
        </p:nvSpPr>
        <p:spPr>
          <a:xfrm>
            <a:off x="6145772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 extrusionOk="0">
                <a:moveTo>
                  <a:pt x="75603" y="0"/>
                </a:moveTo>
                <a:lnTo>
                  <a:pt x="41935" y="0"/>
                </a:lnTo>
                <a:lnTo>
                  <a:pt x="33655" y="0"/>
                </a:lnTo>
                <a:lnTo>
                  <a:pt x="0" y="0"/>
                </a:lnTo>
                <a:lnTo>
                  <a:pt x="0" y="685"/>
                </a:lnTo>
                <a:lnTo>
                  <a:pt x="33655" y="685"/>
                </a:lnTo>
                <a:lnTo>
                  <a:pt x="33655" y="34328"/>
                </a:lnTo>
                <a:lnTo>
                  <a:pt x="41935" y="34328"/>
                </a:lnTo>
                <a:lnTo>
                  <a:pt x="41935" y="685"/>
                </a:lnTo>
                <a:lnTo>
                  <a:pt x="75603" y="685"/>
                </a:lnTo>
                <a:lnTo>
                  <a:pt x="75603" y="0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10"/>
          <p:cNvSpPr/>
          <p:nvPr/>
        </p:nvSpPr>
        <p:spPr>
          <a:xfrm>
            <a:off x="6223800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 extrusionOk="0">
                <a:moveTo>
                  <a:pt x="75603" y="0"/>
                </a:moveTo>
                <a:lnTo>
                  <a:pt x="41935" y="0"/>
                </a:lnTo>
                <a:lnTo>
                  <a:pt x="33642" y="0"/>
                </a:lnTo>
                <a:lnTo>
                  <a:pt x="0" y="0"/>
                </a:lnTo>
                <a:lnTo>
                  <a:pt x="0" y="685"/>
                </a:lnTo>
                <a:lnTo>
                  <a:pt x="33642" y="685"/>
                </a:lnTo>
                <a:lnTo>
                  <a:pt x="33642" y="34328"/>
                </a:lnTo>
                <a:lnTo>
                  <a:pt x="41935" y="34328"/>
                </a:lnTo>
                <a:lnTo>
                  <a:pt x="41935" y="685"/>
                </a:lnTo>
                <a:lnTo>
                  <a:pt x="75603" y="685"/>
                </a:lnTo>
                <a:lnTo>
                  <a:pt x="75603" y="0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10"/>
          <p:cNvSpPr/>
          <p:nvPr/>
        </p:nvSpPr>
        <p:spPr>
          <a:xfrm>
            <a:off x="6301822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 extrusionOk="0">
                <a:moveTo>
                  <a:pt x="75603" y="0"/>
                </a:moveTo>
                <a:lnTo>
                  <a:pt x="41948" y="0"/>
                </a:lnTo>
                <a:lnTo>
                  <a:pt x="33667" y="0"/>
                </a:lnTo>
                <a:lnTo>
                  <a:pt x="0" y="0"/>
                </a:lnTo>
                <a:lnTo>
                  <a:pt x="0" y="685"/>
                </a:lnTo>
                <a:lnTo>
                  <a:pt x="33667" y="685"/>
                </a:lnTo>
                <a:lnTo>
                  <a:pt x="33667" y="34328"/>
                </a:lnTo>
                <a:lnTo>
                  <a:pt x="41948" y="34328"/>
                </a:lnTo>
                <a:lnTo>
                  <a:pt x="41948" y="685"/>
                </a:lnTo>
                <a:lnTo>
                  <a:pt x="75603" y="685"/>
                </a:lnTo>
                <a:lnTo>
                  <a:pt x="75603" y="0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10"/>
          <p:cNvSpPr/>
          <p:nvPr/>
        </p:nvSpPr>
        <p:spPr>
          <a:xfrm>
            <a:off x="6379843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 extrusionOk="0">
                <a:moveTo>
                  <a:pt x="75603" y="0"/>
                </a:moveTo>
                <a:lnTo>
                  <a:pt x="41948" y="0"/>
                </a:lnTo>
                <a:lnTo>
                  <a:pt x="33667" y="0"/>
                </a:lnTo>
                <a:lnTo>
                  <a:pt x="0" y="0"/>
                </a:lnTo>
                <a:lnTo>
                  <a:pt x="0" y="685"/>
                </a:lnTo>
                <a:lnTo>
                  <a:pt x="33667" y="685"/>
                </a:lnTo>
                <a:lnTo>
                  <a:pt x="33667" y="34328"/>
                </a:lnTo>
                <a:lnTo>
                  <a:pt x="41948" y="34328"/>
                </a:lnTo>
                <a:lnTo>
                  <a:pt x="41948" y="685"/>
                </a:lnTo>
                <a:lnTo>
                  <a:pt x="75603" y="685"/>
                </a:lnTo>
                <a:lnTo>
                  <a:pt x="75603" y="0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10"/>
          <p:cNvSpPr/>
          <p:nvPr/>
        </p:nvSpPr>
        <p:spPr>
          <a:xfrm>
            <a:off x="6457871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 extrusionOk="0">
                <a:moveTo>
                  <a:pt x="75603" y="0"/>
                </a:moveTo>
                <a:lnTo>
                  <a:pt x="41948" y="0"/>
                </a:lnTo>
                <a:lnTo>
                  <a:pt x="33667" y="0"/>
                </a:lnTo>
                <a:lnTo>
                  <a:pt x="0" y="0"/>
                </a:lnTo>
                <a:lnTo>
                  <a:pt x="0" y="685"/>
                </a:lnTo>
                <a:lnTo>
                  <a:pt x="33667" y="685"/>
                </a:lnTo>
                <a:lnTo>
                  <a:pt x="33667" y="34328"/>
                </a:lnTo>
                <a:lnTo>
                  <a:pt x="41948" y="34328"/>
                </a:lnTo>
                <a:lnTo>
                  <a:pt x="41948" y="685"/>
                </a:lnTo>
                <a:lnTo>
                  <a:pt x="75603" y="685"/>
                </a:lnTo>
                <a:lnTo>
                  <a:pt x="75603" y="0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10"/>
          <p:cNvSpPr/>
          <p:nvPr/>
        </p:nvSpPr>
        <p:spPr>
          <a:xfrm>
            <a:off x="5911695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03"/>
                </a:lnTo>
                <a:lnTo>
                  <a:pt x="41948" y="75603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10"/>
          <p:cNvSpPr/>
          <p:nvPr/>
        </p:nvSpPr>
        <p:spPr>
          <a:xfrm>
            <a:off x="5989723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03"/>
                </a:lnTo>
                <a:lnTo>
                  <a:pt x="41935" y="75603"/>
                </a:lnTo>
                <a:lnTo>
                  <a:pt x="41935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0"/>
          <p:cNvSpPr/>
          <p:nvPr/>
        </p:nvSpPr>
        <p:spPr>
          <a:xfrm>
            <a:off x="6067745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03"/>
                </a:lnTo>
                <a:lnTo>
                  <a:pt x="41935" y="75603"/>
                </a:lnTo>
                <a:lnTo>
                  <a:pt x="41935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10"/>
          <p:cNvSpPr/>
          <p:nvPr/>
        </p:nvSpPr>
        <p:spPr>
          <a:xfrm>
            <a:off x="6145772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03"/>
                </a:lnTo>
                <a:lnTo>
                  <a:pt x="41935" y="75603"/>
                </a:lnTo>
                <a:lnTo>
                  <a:pt x="41935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10"/>
          <p:cNvSpPr/>
          <p:nvPr/>
        </p:nvSpPr>
        <p:spPr>
          <a:xfrm>
            <a:off x="6223800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42" y="0"/>
                </a:lnTo>
                <a:lnTo>
                  <a:pt x="33642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42" y="41948"/>
                </a:lnTo>
                <a:lnTo>
                  <a:pt x="33642" y="75603"/>
                </a:lnTo>
                <a:lnTo>
                  <a:pt x="41935" y="75603"/>
                </a:lnTo>
                <a:lnTo>
                  <a:pt x="41935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10"/>
          <p:cNvSpPr/>
          <p:nvPr/>
        </p:nvSpPr>
        <p:spPr>
          <a:xfrm>
            <a:off x="6301822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603"/>
                </a:lnTo>
                <a:lnTo>
                  <a:pt x="41948" y="75603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10"/>
          <p:cNvSpPr/>
          <p:nvPr/>
        </p:nvSpPr>
        <p:spPr>
          <a:xfrm>
            <a:off x="6379843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603"/>
                </a:lnTo>
                <a:lnTo>
                  <a:pt x="41948" y="75603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0"/>
          <p:cNvSpPr/>
          <p:nvPr/>
        </p:nvSpPr>
        <p:spPr>
          <a:xfrm>
            <a:off x="6457871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603"/>
                </a:lnTo>
                <a:lnTo>
                  <a:pt x="41948" y="75603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10"/>
          <p:cNvSpPr/>
          <p:nvPr/>
        </p:nvSpPr>
        <p:spPr>
          <a:xfrm>
            <a:off x="5911695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15"/>
                </a:lnTo>
                <a:lnTo>
                  <a:pt x="41948" y="75615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10"/>
          <p:cNvSpPr/>
          <p:nvPr/>
        </p:nvSpPr>
        <p:spPr>
          <a:xfrm>
            <a:off x="5989723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15"/>
                </a:lnTo>
                <a:lnTo>
                  <a:pt x="41935" y="75615"/>
                </a:lnTo>
                <a:lnTo>
                  <a:pt x="41935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10"/>
          <p:cNvSpPr/>
          <p:nvPr/>
        </p:nvSpPr>
        <p:spPr>
          <a:xfrm>
            <a:off x="6067745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15"/>
                </a:lnTo>
                <a:lnTo>
                  <a:pt x="41935" y="75615"/>
                </a:lnTo>
                <a:lnTo>
                  <a:pt x="41935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10"/>
          <p:cNvSpPr/>
          <p:nvPr/>
        </p:nvSpPr>
        <p:spPr>
          <a:xfrm>
            <a:off x="6145772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15"/>
                </a:lnTo>
                <a:lnTo>
                  <a:pt x="41935" y="75615"/>
                </a:lnTo>
                <a:lnTo>
                  <a:pt x="41935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10"/>
          <p:cNvSpPr/>
          <p:nvPr/>
        </p:nvSpPr>
        <p:spPr>
          <a:xfrm>
            <a:off x="6223800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42" y="0"/>
                </a:lnTo>
                <a:lnTo>
                  <a:pt x="33642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42" y="41948"/>
                </a:lnTo>
                <a:lnTo>
                  <a:pt x="33642" y="75615"/>
                </a:lnTo>
                <a:lnTo>
                  <a:pt x="41935" y="75615"/>
                </a:lnTo>
                <a:lnTo>
                  <a:pt x="41935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10"/>
          <p:cNvSpPr/>
          <p:nvPr/>
        </p:nvSpPr>
        <p:spPr>
          <a:xfrm>
            <a:off x="6301822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615"/>
                </a:lnTo>
                <a:lnTo>
                  <a:pt x="41948" y="75615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10"/>
          <p:cNvSpPr/>
          <p:nvPr/>
        </p:nvSpPr>
        <p:spPr>
          <a:xfrm>
            <a:off x="6379843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615"/>
                </a:lnTo>
                <a:lnTo>
                  <a:pt x="41948" y="75615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10"/>
          <p:cNvSpPr/>
          <p:nvPr/>
        </p:nvSpPr>
        <p:spPr>
          <a:xfrm>
            <a:off x="6457871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615"/>
                </a:lnTo>
                <a:lnTo>
                  <a:pt x="41948" y="75615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10"/>
          <p:cNvSpPr/>
          <p:nvPr/>
        </p:nvSpPr>
        <p:spPr>
          <a:xfrm>
            <a:off x="6535893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 extrusionOk="0">
                <a:moveTo>
                  <a:pt x="75603" y="0"/>
                </a:moveTo>
                <a:lnTo>
                  <a:pt x="41935" y="0"/>
                </a:lnTo>
                <a:lnTo>
                  <a:pt x="33655" y="0"/>
                </a:lnTo>
                <a:lnTo>
                  <a:pt x="0" y="0"/>
                </a:lnTo>
                <a:lnTo>
                  <a:pt x="0" y="685"/>
                </a:lnTo>
                <a:lnTo>
                  <a:pt x="33655" y="685"/>
                </a:lnTo>
                <a:lnTo>
                  <a:pt x="33655" y="34328"/>
                </a:lnTo>
                <a:lnTo>
                  <a:pt x="41935" y="34328"/>
                </a:lnTo>
                <a:lnTo>
                  <a:pt x="41935" y="685"/>
                </a:lnTo>
                <a:lnTo>
                  <a:pt x="75603" y="685"/>
                </a:lnTo>
                <a:lnTo>
                  <a:pt x="75603" y="0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10"/>
          <p:cNvSpPr/>
          <p:nvPr/>
        </p:nvSpPr>
        <p:spPr>
          <a:xfrm>
            <a:off x="6613926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 extrusionOk="0">
                <a:moveTo>
                  <a:pt x="75590" y="0"/>
                </a:moveTo>
                <a:lnTo>
                  <a:pt x="41935" y="0"/>
                </a:lnTo>
                <a:lnTo>
                  <a:pt x="33642" y="0"/>
                </a:lnTo>
                <a:lnTo>
                  <a:pt x="0" y="0"/>
                </a:lnTo>
                <a:lnTo>
                  <a:pt x="0" y="685"/>
                </a:lnTo>
                <a:lnTo>
                  <a:pt x="33642" y="685"/>
                </a:lnTo>
                <a:lnTo>
                  <a:pt x="33642" y="34328"/>
                </a:lnTo>
                <a:lnTo>
                  <a:pt x="41935" y="34328"/>
                </a:lnTo>
                <a:lnTo>
                  <a:pt x="41935" y="685"/>
                </a:lnTo>
                <a:lnTo>
                  <a:pt x="75590" y="685"/>
                </a:lnTo>
                <a:lnTo>
                  <a:pt x="75590" y="0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10"/>
          <p:cNvSpPr/>
          <p:nvPr/>
        </p:nvSpPr>
        <p:spPr>
          <a:xfrm>
            <a:off x="6691954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 extrusionOk="0">
                <a:moveTo>
                  <a:pt x="75590" y="0"/>
                </a:moveTo>
                <a:lnTo>
                  <a:pt x="41922" y="0"/>
                </a:lnTo>
                <a:lnTo>
                  <a:pt x="33642" y="0"/>
                </a:lnTo>
                <a:lnTo>
                  <a:pt x="0" y="0"/>
                </a:lnTo>
                <a:lnTo>
                  <a:pt x="0" y="685"/>
                </a:lnTo>
                <a:lnTo>
                  <a:pt x="33642" y="685"/>
                </a:lnTo>
                <a:lnTo>
                  <a:pt x="33642" y="34328"/>
                </a:lnTo>
                <a:lnTo>
                  <a:pt x="41922" y="34328"/>
                </a:lnTo>
                <a:lnTo>
                  <a:pt x="41922" y="685"/>
                </a:lnTo>
                <a:lnTo>
                  <a:pt x="75590" y="685"/>
                </a:lnTo>
                <a:lnTo>
                  <a:pt x="75590" y="0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10"/>
          <p:cNvSpPr/>
          <p:nvPr/>
        </p:nvSpPr>
        <p:spPr>
          <a:xfrm>
            <a:off x="6769970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 extrusionOk="0">
                <a:moveTo>
                  <a:pt x="75615" y="0"/>
                </a:moveTo>
                <a:lnTo>
                  <a:pt x="41948" y="0"/>
                </a:lnTo>
                <a:lnTo>
                  <a:pt x="33667" y="0"/>
                </a:lnTo>
                <a:lnTo>
                  <a:pt x="0" y="0"/>
                </a:lnTo>
                <a:lnTo>
                  <a:pt x="0" y="685"/>
                </a:lnTo>
                <a:lnTo>
                  <a:pt x="33667" y="685"/>
                </a:lnTo>
                <a:lnTo>
                  <a:pt x="33667" y="34328"/>
                </a:lnTo>
                <a:lnTo>
                  <a:pt x="41948" y="34328"/>
                </a:lnTo>
                <a:lnTo>
                  <a:pt x="41948" y="685"/>
                </a:lnTo>
                <a:lnTo>
                  <a:pt x="75615" y="685"/>
                </a:lnTo>
                <a:lnTo>
                  <a:pt x="75615" y="0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10"/>
          <p:cNvSpPr/>
          <p:nvPr/>
        </p:nvSpPr>
        <p:spPr>
          <a:xfrm>
            <a:off x="6847997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 extrusionOk="0">
                <a:moveTo>
                  <a:pt x="75615" y="0"/>
                </a:moveTo>
                <a:lnTo>
                  <a:pt x="41935" y="0"/>
                </a:lnTo>
                <a:lnTo>
                  <a:pt x="33655" y="0"/>
                </a:lnTo>
                <a:lnTo>
                  <a:pt x="0" y="0"/>
                </a:lnTo>
                <a:lnTo>
                  <a:pt x="0" y="685"/>
                </a:lnTo>
                <a:lnTo>
                  <a:pt x="33655" y="685"/>
                </a:lnTo>
                <a:lnTo>
                  <a:pt x="33655" y="34328"/>
                </a:lnTo>
                <a:lnTo>
                  <a:pt x="41935" y="34328"/>
                </a:lnTo>
                <a:lnTo>
                  <a:pt x="41935" y="685"/>
                </a:lnTo>
                <a:lnTo>
                  <a:pt x="75615" y="685"/>
                </a:lnTo>
                <a:lnTo>
                  <a:pt x="75615" y="0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10"/>
          <p:cNvSpPr/>
          <p:nvPr/>
        </p:nvSpPr>
        <p:spPr>
          <a:xfrm>
            <a:off x="6926019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 extrusionOk="0">
                <a:moveTo>
                  <a:pt x="75603" y="0"/>
                </a:moveTo>
                <a:lnTo>
                  <a:pt x="41948" y="0"/>
                </a:lnTo>
                <a:lnTo>
                  <a:pt x="33667" y="0"/>
                </a:lnTo>
                <a:lnTo>
                  <a:pt x="0" y="0"/>
                </a:lnTo>
                <a:lnTo>
                  <a:pt x="0" y="685"/>
                </a:lnTo>
                <a:lnTo>
                  <a:pt x="33667" y="685"/>
                </a:lnTo>
                <a:lnTo>
                  <a:pt x="33667" y="34328"/>
                </a:lnTo>
                <a:lnTo>
                  <a:pt x="41948" y="34328"/>
                </a:lnTo>
                <a:lnTo>
                  <a:pt x="41948" y="685"/>
                </a:lnTo>
                <a:lnTo>
                  <a:pt x="75603" y="685"/>
                </a:lnTo>
                <a:lnTo>
                  <a:pt x="75603" y="0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10"/>
          <p:cNvSpPr/>
          <p:nvPr/>
        </p:nvSpPr>
        <p:spPr>
          <a:xfrm>
            <a:off x="7004052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 extrusionOk="0">
                <a:moveTo>
                  <a:pt x="75590" y="0"/>
                </a:moveTo>
                <a:lnTo>
                  <a:pt x="41935" y="0"/>
                </a:lnTo>
                <a:lnTo>
                  <a:pt x="33642" y="0"/>
                </a:lnTo>
                <a:lnTo>
                  <a:pt x="0" y="0"/>
                </a:lnTo>
                <a:lnTo>
                  <a:pt x="0" y="685"/>
                </a:lnTo>
                <a:lnTo>
                  <a:pt x="33642" y="685"/>
                </a:lnTo>
                <a:lnTo>
                  <a:pt x="33642" y="34328"/>
                </a:lnTo>
                <a:lnTo>
                  <a:pt x="41935" y="34328"/>
                </a:lnTo>
                <a:lnTo>
                  <a:pt x="41935" y="685"/>
                </a:lnTo>
                <a:lnTo>
                  <a:pt x="75590" y="685"/>
                </a:lnTo>
                <a:lnTo>
                  <a:pt x="75590" y="0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10"/>
          <p:cNvSpPr/>
          <p:nvPr/>
        </p:nvSpPr>
        <p:spPr>
          <a:xfrm>
            <a:off x="6535893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03"/>
                </a:lnTo>
                <a:lnTo>
                  <a:pt x="41935" y="75603"/>
                </a:lnTo>
                <a:lnTo>
                  <a:pt x="41935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10"/>
          <p:cNvSpPr/>
          <p:nvPr/>
        </p:nvSpPr>
        <p:spPr>
          <a:xfrm>
            <a:off x="6613926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590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42" y="0"/>
                </a:lnTo>
                <a:lnTo>
                  <a:pt x="33642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42" y="41948"/>
                </a:lnTo>
                <a:lnTo>
                  <a:pt x="33642" y="75603"/>
                </a:lnTo>
                <a:lnTo>
                  <a:pt x="41935" y="75603"/>
                </a:lnTo>
                <a:lnTo>
                  <a:pt x="41935" y="41948"/>
                </a:lnTo>
                <a:lnTo>
                  <a:pt x="75590" y="41948"/>
                </a:lnTo>
                <a:lnTo>
                  <a:pt x="75590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0"/>
          <p:cNvSpPr/>
          <p:nvPr/>
        </p:nvSpPr>
        <p:spPr>
          <a:xfrm>
            <a:off x="6691954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590" y="33667"/>
                </a:moveTo>
                <a:lnTo>
                  <a:pt x="41922" y="33667"/>
                </a:lnTo>
                <a:lnTo>
                  <a:pt x="41922" y="0"/>
                </a:lnTo>
                <a:lnTo>
                  <a:pt x="33642" y="0"/>
                </a:lnTo>
                <a:lnTo>
                  <a:pt x="33642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42" y="41948"/>
                </a:lnTo>
                <a:lnTo>
                  <a:pt x="33642" y="75603"/>
                </a:lnTo>
                <a:lnTo>
                  <a:pt x="41922" y="75603"/>
                </a:lnTo>
                <a:lnTo>
                  <a:pt x="41922" y="41948"/>
                </a:lnTo>
                <a:lnTo>
                  <a:pt x="75590" y="41948"/>
                </a:lnTo>
                <a:lnTo>
                  <a:pt x="75590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10"/>
          <p:cNvSpPr/>
          <p:nvPr/>
        </p:nvSpPr>
        <p:spPr>
          <a:xfrm>
            <a:off x="6769970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15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603"/>
                </a:lnTo>
                <a:lnTo>
                  <a:pt x="41948" y="75603"/>
                </a:lnTo>
                <a:lnTo>
                  <a:pt x="41948" y="41948"/>
                </a:lnTo>
                <a:lnTo>
                  <a:pt x="75615" y="41948"/>
                </a:lnTo>
                <a:lnTo>
                  <a:pt x="75615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10"/>
          <p:cNvSpPr/>
          <p:nvPr/>
        </p:nvSpPr>
        <p:spPr>
          <a:xfrm>
            <a:off x="6847997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15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03"/>
                </a:lnTo>
                <a:lnTo>
                  <a:pt x="41935" y="75603"/>
                </a:lnTo>
                <a:lnTo>
                  <a:pt x="41935" y="41948"/>
                </a:lnTo>
                <a:lnTo>
                  <a:pt x="75615" y="41948"/>
                </a:lnTo>
                <a:lnTo>
                  <a:pt x="75615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10"/>
          <p:cNvSpPr/>
          <p:nvPr/>
        </p:nvSpPr>
        <p:spPr>
          <a:xfrm>
            <a:off x="6926019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603"/>
                </a:lnTo>
                <a:lnTo>
                  <a:pt x="41948" y="75603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10"/>
          <p:cNvSpPr/>
          <p:nvPr/>
        </p:nvSpPr>
        <p:spPr>
          <a:xfrm>
            <a:off x="7004052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590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42" y="0"/>
                </a:lnTo>
                <a:lnTo>
                  <a:pt x="33642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42" y="41948"/>
                </a:lnTo>
                <a:lnTo>
                  <a:pt x="33642" y="75603"/>
                </a:lnTo>
                <a:lnTo>
                  <a:pt x="41935" y="75603"/>
                </a:lnTo>
                <a:lnTo>
                  <a:pt x="41935" y="41948"/>
                </a:lnTo>
                <a:lnTo>
                  <a:pt x="75590" y="41948"/>
                </a:lnTo>
                <a:lnTo>
                  <a:pt x="75590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10"/>
          <p:cNvSpPr/>
          <p:nvPr/>
        </p:nvSpPr>
        <p:spPr>
          <a:xfrm>
            <a:off x="6535893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15"/>
                </a:lnTo>
                <a:lnTo>
                  <a:pt x="41935" y="75615"/>
                </a:lnTo>
                <a:lnTo>
                  <a:pt x="41935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10"/>
          <p:cNvSpPr/>
          <p:nvPr/>
        </p:nvSpPr>
        <p:spPr>
          <a:xfrm>
            <a:off x="6613926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590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42" y="0"/>
                </a:lnTo>
                <a:lnTo>
                  <a:pt x="33642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42" y="41948"/>
                </a:lnTo>
                <a:lnTo>
                  <a:pt x="33642" y="75615"/>
                </a:lnTo>
                <a:lnTo>
                  <a:pt x="41935" y="75615"/>
                </a:lnTo>
                <a:lnTo>
                  <a:pt x="41935" y="41948"/>
                </a:lnTo>
                <a:lnTo>
                  <a:pt x="75590" y="41948"/>
                </a:lnTo>
                <a:lnTo>
                  <a:pt x="75590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10"/>
          <p:cNvSpPr/>
          <p:nvPr/>
        </p:nvSpPr>
        <p:spPr>
          <a:xfrm>
            <a:off x="6691954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590" y="33667"/>
                </a:moveTo>
                <a:lnTo>
                  <a:pt x="41922" y="33667"/>
                </a:lnTo>
                <a:lnTo>
                  <a:pt x="41922" y="0"/>
                </a:lnTo>
                <a:lnTo>
                  <a:pt x="33642" y="0"/>
                </a:lnTo>
                <a:lnTo>
                  <a:pt x="33642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42" y="41948"/>
                </a:lnTo>
                <a:lnTo>
                  <a:pt x="33642" y="75615"/>
                </a:lnTo>
                <a:lnTo>
                  <a:pt x="41922" y="75615"/>
                </a:lnTo>
                <a:lnTo>
                  <a:pt x="41922" y="41948"/>
                </a:lnTo>
                <a:lnTo>
                  <a:pt x="75590" y="41948"/>
                </a:lnTo>
                <a:lnTo>
                  <a:pt x="75590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10"/>
          <p:cNvSpPr/>
          <p:nvPr/>
        </p:nvSpPr>
        <p:spPr>
          <a:xfrm>
            <a:off x="6769970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15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615"/>
                </a:lnTo>
                <a:lnTo>
                  <a:pt x="41948" y="75615"/>
                </a:lnTo>
                <a:lnTo>
                  <a:pt x="41948" y="41948"/>
                </a:lnTo>
                <a:lnTo>
                  <a:pt x="75615" y="41948"/>
                </a:lnTo>
                <a:lnTo>
                  <a:pt x="75615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10"/>
          <p:cNvSpPr/>
          <p:nvPr/>
        </p:nvSpPr>
        <p:spPr>
          <a:xfrm>
            <a:off x="6847997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15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15"/>
                </a:lnTo>
                <a:lnTo>
                  <a:pt x="41935" y="75615"/>
                </a:lnTo>
                <a:lnTo>
                  <a:pt x="41935" y="41948"/>
                </a:lnTo>
                <a:lnTo>
                  <a:pt x="75615" y="41948"/>
                </a:lnTo>
                <a:lnTo>
                  <a:pt x="75615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10"/>
          <p:cNvSpPr/>
          <p:nvPr/>
        </p:nvSpPr>
        <p:spPr>
          <a:xfrm>
            <a:off x="6926019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615"/>
                </a:lnTo>
                <a:lnTo>
                  <a:pt x="41948" y="75615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10"/>
          <p:cNvSpPr/>
          <p:nvPr/>
        </p:nvSpPr>
        <p:spPr>
          <a:xfrm>
            <a:off x="7004052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590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42" y="0"/>
                </a:lnTo>
                <a:lnTo>
                  <a:pt x="33642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42" y="41948"/>
                </a:lnTo>
                <a:lnTo>
                  <a:pt x="33642" y="75615"/>
                </a:lnTo>
                <a:lnTo>
                  <a:pt x="41935" y="75615"/>
                </a:lnTo>
                <a:lnTo>
                  <a:pt x="41935" y="41948"/>
                </a:lnTo>
                <a:lnTo>
                  <a:pt x="75590" y="41948"/>
                </a:lnTo>
                <a:lnTo>
                  <a:pt x="75590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10"/>
          <p:cNvSpPr/>
          <p:nvPr/>
        </p:nvSpPr>
        <p:spPr>
          <a:xfrm>
            <a:off x="7082074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 extrusionOk="0">
                <a:moveTo>
                  <a:pt x="75603" y="0"/>
                </a:moveTo>
                <a:lnTo>
                  <a:pt x="41948" y="0"/>
                </a:lnTo>
                <a:lnTo>
                  <a:pt x="33655" y="0"/>
                </a:lnTo>
                <a:lnTo>
                  <a:pt x="0" y="0"/>
                </a:lnTo>
                <a:lnTo>
                  <a:pt x="0" y="685"/>
                </a:lnTo>
                <a:lnTo>
                  <a:pt x="33655" y="685"/>
                </a:lnTo>
                <a:lnTo>
                  <a:pt x="33655" y="34328"/>
                </a:lnTo>
                <a:lnTo>
                  <a:pt x="41948" y="34328"/>
                </a:lnTo>
                <a:lnTo>
                  <a:pt x="41948" y="685"/>
                </a:lnTo>
                <a:lnTo>
                  <a:pt x="75603" y="685"/>
                </a:lnTo>
                <a:lnTo>
                  <a:pt x="75603" y="0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10"/>
          <p:cNvSpPr/>
          <p:nvPr/>
        </p:nvSpPr>
        <p:spPr>
          <a:xfrm>
            <a:off x="7160102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 extrusionOk="0">
                <a:moveTo>
                  <a:pt x="75603" y="0"/>
                </a:moveTo>
                <a:lnTo>
                  <a:pt x="41922" y="0"/>
                </a:lnTo>
                <a:lnTo>
                  <a:pt x="33642" y="0"/>
                </a:lnTo>
                <a:lnTo>
                  <a:pt x="0" y="0"/>
                </a:lnTo>
                <a:lnTo>
                  <a:pt x="0" y="685"/>
                </a:lnTo>
                <a:lnTo>
                  <a:pt x="33642" y="685"/>
                </a:lnTo>
                <a:lnTo>
                  <a:pt x="33642" y="34328"/>
                </a:lnTo>
                <a:lnTo>
                  <a:pt x="41922" y="34328"/>
                </a:lnTo>
                <a:lnTo>
                  <a:pt x="41922" y="685"/>
                </a:lnTo>
                <a:lnTo>
                  <a:pt x="75603" y="685"/>
                </a:lnTo>
                <a:lnTo>
                  <a:pt x="75603" y="0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10"/>
          <p:cNvSpPr/>
          <p:nvPr/>
        </p:nvSpPr>
        <p:spPr>
          <a:xfrm>
            <a:off x="7238124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 extrusionOk="0">
                <a:moveTo>
                  <a:pt x="75603" y="0"/>
                </a:moveTo>
                <a:lnTo>
                  <a:pt x="41935" y="0"/>
                </a:lnTo>
                <a:lnTo>
                  <a:pt x="33655" y="0"/>
                </a:lnTo>
                <a:lnTo>
                  <a:pt x="0" y="0"/>
                </a:lnTo>
                <a:lnTo>
                  <a:pt x="0" y="685"/>
                </a:lnTo>
                <a:lnTo>
                  <a:pt x="33655" y="685"/>
                </a:lnTo>
                <a:lnTo>
                  <a:pt x="33655" y="34328"/>
                </a:lnTo>
                <a:lnTo>
                  <a:pt x="41935" y="34328"/>
                </a:lnTo>
                <a:lnTo>
                  <a:pt x="41935" y="685"/>
                </a:lnTo>
                <a:lnTo>
                  <a:pt x="75603" y="685"/>
                </a:lnTo>
                <a:lnTo>
                  <a:pt x="75603" y="0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10"/>
          <p:cNvSpPr/>
          <p:nvPr/>
        </p:nvSpPr>
        <p:spPr>
          <a:xfrm>
            <a:off x="7316145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 extrusionOk="0">
                <a:moveTo>
                  <a:pt x="75615" y="0"/>
                </a:moveTo>
                <a:lnTo>
                  <a:pt x="41935" y="0"/>
                </a:lnTo>
                <a:lnTo>
                  <a:pt x="33655" y="0"/>
                </a:lnTo>
                <a:lnTo>
                  <a:pt x="0" y="0"/>
                </a:lnTo>
                <a:lnTo>
                  <a:pt x="0" y="685"/>
                </a:lnTo>
                <a:lnTo>
                  <a:pt x="33655" y="685"/>
                </a:lnTo>
                <a:lnTo>
                  <a:pt x="33655" y="34328"/>
                </a:lnTo>
                <a:lnTo>
                  <a:pt x="41935" y="34328"/>
                </a:lnTo>
                <a:lnTo>
                  <a:pt x="41935" y="685"/>
                </a:lnTo>
                <a:lnTo>
                  <a:pt x="75615" y="685"/>
                </a:lnTo>
                <a:lnTo>
                  <a:pt x="75615" y="0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10"/>
          <p:cNvSpPr/>
          <p:nvPr/>
        </p:nvSpPr>
        <p:spPr>
          <a:xfrm>
            <a:off x="7394173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 extrusionOk="0">
                <a:moveTo>
                  <a:pt x="75603" y="0"/>
                </a:moveTo>
                <a:lnTo>
                  <a:pt x="41948" y="0"/>
                </a:lnTo>
                <a:lnTo>
                  <a:pt x="33655" y="0"/>
                </a:lnTo>
                <a:lnTo>
                  <a:pt x="0" y="0"/>
                </a:lnTo>
                <a:lnTo>
                  <a:pt x="0" y="685"/>
                </a:lnTo>
                <a:lnTo>
                  <a:pt x="33655" y="685"/>
                </a:lnTo>
                <a:lnTo>
                  <a:pt x="33655" y="34328"/>
                </a:lnTo>
                <a:lnTo>
                  <a:pt x="41948" y="34328"/>
                </a:lnTo>
                <a:lnTo>
                  <a:pt x="41948" y="685"/>
                </a:lnTo>
                <a:lnTo>
                  <a:pt x="75603" y="685"/>
                </a:lnTo>
                <a:lnTo>
                  <a:pt x="75603" y="0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10"/>
          <p:cNvSpPr/>
          <p:nvPr/>
        </p:nvSpPr>
        <p:spPr>
          <a:xfrm>
            <a:off x="7472201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 extrusionOk="0">
                <a:moveTo>
                  <a:pt x="75603" y="0"/>
                </a:moveTo>
                <a:lnTo>
                  <a:pt x="41948" y="0"/>
                </a:lnTo>
                <a:lnTo>
                  <a:pt x="33655" y="0"/>
                </a:lnTo>
                <a:lnTo>
                  <a:pt x="0" y="0"/>
                </a:lnTo>
                <a:lnTo>
                  <a:pt x="0" y="685"/>
                </a:lnTo>
                <a:lnTo>
                  <a:pt x="33655" y="685"/>
                </a:lnTo>
                <a:lnTo>
                  <a:pt x="33655" y="34328"/>
                </a:lnTo>
                <a:lnTo>
                  <a:pt x="41948" y="34328"/>
                </a:lnTo>
                <a:lnTo>
                  <a:pt x="41948" y="685"/>
                </a:lnTo>
                <a:lnTo>
                  <a:pt x="75603" y="685"/>
                </a:lnTo>
                <a:lnTo>
                  <a:pt x="75603" y="0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10"/>
          <p:cNvSpPr/>
          <p:nvPr/>
        </p:nvSpPr>
        <p:spPr>
          <a:xfrm>
            <a:off x="7550222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 extrusionOk="0">
                <a:moveTo>
                  <a:pt x="75615" y="0"/>
                </a:moveTo>
                <a:lnTo>
                  <a:pt x="41948" y="0"/>
                </a:lnTo>
                <a:lnTo>
                  <a:pt x="33667" y="0"/>
                </a:lnTo>
                <a:lnTo>
                  <a:pt x="0" y="0"/>
                </a:lnTo>
                <a:lnTo>
                  <a:pt x="0" y="685"/>
                </a:lnTo>
                <a:lnTo>
                  <a:pt x="33667" y="685"/>
                </a:lnTo>
                <a:lnTo>
                  <a:pt x="33667" y="34328"/>
                </a:lnTo>
                <a:lnTo>
                  <a:pt x="41948" y="34328"/>
                </a:lnTo>
                <a:lnTo>
                  <a:pt x="41948" y="685"/>
                </a:lnTo>
                <a:lnTo>
                  <a:pt x="75615" y="685"/>
                </a:lnTo>
                <a:lnTo>
                  <a:pt x="75615" y="0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10"/>
          <p:cNvSpPr/>
          <p:nvPr/>
        </p:nvSpPr>
        <p:spPr>
          <a:xfrm>
            <a:off x="7082074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03"/>
                </a:lnTo>
                <a:lnTo>
                  <a:pt x="41948" y="75603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10"/>
          <p:cNvSpPr/>
          <p:nvPr/>
        </p:nvSpPr>
        <p:spPr>
          <a:xfrm>
            <a:off x="7160102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67"/>
                </a:moveTo>
                <a:lnTo>
                  <a:pt x="41922" y="33667"/>
                </a:lnTo>
                <a:lnTo>
                  <a:pt x="41922" y="0"/>
                </a:lnTo>
                <a:lnTo>
                  <a:pt x="33642" y="0"/>
                </a:lnTo>
                <a:lnTo>
                  <a:pt x="33642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42" y="41948"/>
                </a:lnTo>
                <a:lnTo>
                  <a:pt x="33642" y="75603"/>
                </a:lnTo>
                <a:lnTo>
                  <a:pt x="41922" y="75603"/>
                </a:lnTo>
                <a:lnTo>
                  <a:pt x="41922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10"/>
          <p:cNvSpPr/>
          <p:nvPr/>
        </p:nvSpPr>
        <p:spPr>
          <a:xfrm>
            <a:off x="7238124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03"/>
                </a:lnTo>
                <a:lnTo>
                  <a:pt x="41935" y="75603"/>
                </a:lnTo>
                <a:lnTo>
                  <a:pt x="41935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10"/>
          <p:cNvSpPr/>
          <p:nvPr/>
        </p:nvSpPr>
        <p:spPr>
          <a:xfrm>
            <a:off x="7316145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15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03"/>
                </a:lnTo>
                <a:lnTo>
                  <a:pt x="41935" y="75603"/>
                </a:lnTo>
                <a:lnTo>
                  <a:pt x="41935" y="41948"/>
                </a:lnTo>
                <a:lnTo>
                  <a:pt x="75615" y="41948"/>
                </a:lnTo>
                <a:lnTo>
                  <a:pt x="75615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10"/>
          <p:cNvSpPr/>
          <p:nvPr/>
        </p:nvSpPr>
        <p:spPr>
          <a:xfrm>
            <a:off x="7394173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03"/>
                </a:lnTo>
                <a:lnTo>
                  <a:pt x="41948" y="75603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10"/>
          <p:cNvSpPr/>
          <p:nvPr/>
        </p:nvSpPr>
        <p:spPr>
          <a:xfrm>
            <a:off x="7472201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03"/>
                </a:lnTo>
                <a:lnTo>
                  <a:pt x="41948" y="75603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10"/>
          <p:cNvSpPr/>
          <p:nvPr/>
        </p:nvSpPr>
        <p:spPr>
          <a:xfrm>
            <a:off x="7550222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15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603"/>
                </a:lnTo>
                <a:lnTo>
                  <a:pt x="41948" y="75603"/>
                </a:lnTo>
                <a:lnTo>
                  <a:pt x="41948" y="41948"/>
                </a:lnTo>
                <a:lnTo>
                  <a:pt x="75615" y="41948"/>
                </a:lnTo>
                <a:lnTo>
                  <a:pt x="75615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10"/>
          <p:cNvSpPr/>
          <p:nvPr/>
        </p:nvSpPr>
        <p:spPr>
          <a:xfrm>
            <a:off x="7082074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15"/>
                </a:lnTo>
                <a:lnTo>
                  <a:pt x="41948" y="75615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10"/>
          <p:cNvSpPr/>
          <p:nvPr/>
        </p:nvSpPr>
        <p:spPr>
          <a:xfrm>
            <a:off x="7160102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67"/>
                </a:moveTo>
                <a:lnTo>
                  <a:pt x="41922" y="33667"/>
                </a:lnTo>
                <a:lnTo>
                  <a:pt x="41922" y="0"/>
                </a:lnTo>
                <a:lnTo>
                  <a:pt x="33642" y="0"/>
                </a:lnTo>
                <a:lnTo>
                  <a:pt x="33642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42" y="41948"/>
                </a:lnTo>
                <a:lnTo>
                  <a:pt x="33642" y="75615"/>
                </a:lnTo>
                <a:lnTo>
                  <a:pt x="41922" y="75615"/>
                </a:lnTo>
                <a:lnTo>
                  <a:pt x="41922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0"/>
          <p:cNvSpPr/>
          <p:nvPr/>
        </p:nvSpPr>
        <p:spPr>
          <a:xfrm>
            <a:off x="7238124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15"/>
                </a:lnTo>
                <a:lnTo>
                  <a:pt x="41935" y="75615"/>
                </a:lnTo>
                <a:lnTo>
                  <a:pt x="41935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10"/>
          <p:cNvSpPr/>
          <p:nvPr/>
        </p:nvSpPr>
        <p:spPr>
          <a:xfrm>
            <a:off x="7316145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15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15"/>
                </a:lnTo>
                <a:lnTo>
                  <a:pt x="41935" y="75615"/>
                </a:lnTo>
                <a:lnTo>
                  <a:pt x="41935" y="41948"/>
                </a:lnTo>
                <a:lnTo>
                  <a:pt x="75615" y="41948"/>
                </a:lnTo>
                <a:lnTo>
                  <a:pt x="75615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10"/>
          <p:cNvSpPr/>
          <p:nvPr/>
        </p:nvSpPr>
        <p:spPr>
          <a:xfrm>
            <a:off x="7394173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15"/>
                </a:lnTo>
                <a:lnTo>
                  <a:pt x="41948" y="75615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10"/>
          <p:cNvSpPr/>
          <p:nvPr/>
        </p:nvSpPr>
        <p:spPr>
          <a:xfrm>
            <a:off x="7472201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15"/>
                </a:lnTo>
                <a:lnTo>
                  <a:pt x="41948" y="75615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10"/>
          <p:cNvSpPr/>
          <p:nvPr/>
        </p:nvSpPr>
        <p:spPr>
          <a:xfrm>
            <a:off x="7550222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15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615"/>
                </a:lnTo>
                <a:lnTo>
                  <a:pt x="41948" y="75615"/>
                </a:lnTo>
                <a:lnTo>
                  <a:pt x="41948" y="41948"/>
                </a:lnTo>
                <a:lnTo>
                  <a:pt x="75615" y="41948"/>
                </a:lnTo>
                <a:lnTo>
                  <a:pt x="75615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10"/>
          <p:cNvSpPr/>
          <p:nvPr/>
        </p:nvSpPr>
        <p:spPr>
          <a:xfrm>
            <a:off x="7628250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 extrusionOk="0">
                <a:moveTo>
                  <a:pt x="75603" y="0"/>
                </a:moveTo>
                <a:lnTo>
                  <a:pt x="41935" y="0"/>
                </a:lnTo>
                <a:lnTo>
                  <a:pt x="33655" y="0"/>
                </a:lnTo>
                <a:lnTo>
                  <a:pt x="0" y="0"/>
                </a:lnTo>
                <a:lnTo>
                  <a:pt x="0" y="685"/>
                </a:lnTo>
                <a:lnTo>
                  <a:pt x="33655" y="685"/>
                </a:lnTo>
                <a:lnTo>
                  <a:pt x="33655" y="34328"/>
                </a:lnTo>
                <a:lnTo>
                  <a:pt x="41935" y="34328"/>
                </a:lnTo>
                <a:lnTo>
                  <a:pt x="41935" y="685"/>
                </a:lnTo>
                <a:lnTo>
                  <a:pt x="75603" y="685"/>
                </a:lnTo>
                <a:lnTo>
                  <a:pt x="75603" y="0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10"/>
          <p:cNvSpPr/>
          <p:nvPr/>
        </p:nvSpPr>
        <p:spPr>
          <a:xfrm>
            <a:off x="7706271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 extrusionOk="0">
                <a:moveTo>
                  <a:pt x="75603" y="0"/>
                </a:moveTo>
                <a:lnTo>
                  <a:pt x="41948" y="0"/>
                </a:lnTo>
                <a:lnTo>
                  <a:pt x="33655" y="0"/>
                </a:lnTo>
                <a:lnTo>
                  <a:pt x="0" y="0"/>
                </a:lnTo>
                <a:lnTo>
                  <a:pt x="0" y="685"/>
                </a:lnTo>
                <a:lnTo>
                  <a:pt x="33655" y="685"/>
                </a:lnTo>
                <a:lnTo>
                  <a:pt x="33655" y="34328"/>
                </a:lnTo>
                <a:lnTo>
                  <a:pt x="41948" y="34328"/>
                </a:lnTo>
                <a:lnTo>
                  <a:pt x="41948" y="685"/>
                </a:lnTo>
                <a:lnTo>
                  <a:pt x="75603" y="685"/>
                </a:lnTo>
                <a:lnTo>
                  <a:pt x="75603" y="0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10"/>
          <p:cNvSpPr/>
          <p:nvPr/>
        </p:nvSpPr>
        <p:spPr>
          <a:xfrm>
            <a:off x="7784299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 extrusionOk="0">
                <a:moveTo>
                  <a:pt x="75603" y="0"/>
                </a:moveTo>
                <a:lnTo>
                  <a:pt x="41948" y="0"/>
                </a:lnTo>
                <a:lnTo>
                  <a:pt x="33655" y="0"/>
                </a:lnTo>
                <a:lnTo>
                  <a:pt x="0" y="0"/>
                </a:lnTo>
                <a:lnTo>
                  <a:pt x="0" y="685"/>
                </a:lnTo>
                <a:lnTo>
                  <a:pt x="33655" y="685"/>
                </a:lnTo>
                <a:lnTo>
                  <a:pt x="33655" y="34328"/>
                </a:lnTo>
                <a:lnTo>
                  <a:pt x="41948" y="34328"/>
                </a:lnTo>
                <a:lnTo>
                  <a:pt x="41948" y="685"/>
                </a:lnTo>
                <a:lnTo>
                  <a:pt x="75603" y="685"/>
                </a:lnTo>
                <a:lnTo>
                  <a:pt x="75603" y="0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10"/>
          <p:cNvSpPr/>
          <p:nvPr/>
        </p:nvSpPr>
        <p:spPr>
          <a:xfrm>
            <a:off x="7862327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 extrusionOk="0">
                <a:moveTo>
                  <a:pt x="75590" y="0"/>
                </a:moveTo>
                <a:lnTo>
                  <a:pt x="41935" y="0"/>
                </a:lnTo>
                <a:lnTo>
                  <a:pt x="33655" y="0"/>
                </a:lnTo>
                <a:lnTo>
                  <a:pt x="0" y="0"/>
                </a:lnTo>
                <a:lnTo>
                  <a:pt x="0" y="685"/>
                </a:lnTo>
                <a:lnTo>
                  <a:pt x="33655" y="685"/>
                </a:lnTo>
                <a:lnTo>
                  <a:pt x="33655" y="34328"/>
                </a:lnTo>
                <a:lnTo>
                  <a:pt x="41935" y="34328"/>
                </a:lnTo>
                <a:lnTo>
                  <a:pt x="41935" y="685"/>
                </a:lnTo>
                <a:lnTo>
                  <a:pt x="75590" y="685"/>
                </a:lnTo>
                <a:lnTo>
                  <a:pt x="75590" y="0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10"/>
          <p:cNvSpPr/>
          <p:nvPr/>
        </p:nvSpPr>
        <p:spPr>
          <a:xfrm>
            <a:off x="7940348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 extrusionOk="0">
                <a:moveTo>
                  <a:pt x="75615" y="0"/>
                </a:moveTo>
                <a:lnTo>
                  <a:pt x="41948" y="0"/>
                </a:lnTo>
                <a:lnTo>
                  <a:pt x="33667" y="0"/>
                </a:lnTo>
                <a:lnTo>
                  <a:pt x="0" y="0"/>
                </a:lnTo>
                <a:lnTo>
                  <a:pt x="0" y="685"/>
                </a:lnTo>
                <a:lnTo>
                  <a:pt x="33667" y="685"/>
                </a:lnTo>
                <a:lnTo>
                  <a:pt x="33667" y="34328"/>
                </a:lnTo>
                <a:lnTo>
                  <a:pt x="41948" y="34328"/>
                </a:lnTo>
                <a:lnTo>
                  <a:pt x="41948" y="685"/>
                </a:lnTo>
                <a:lnTo>
                  <a:pt x="75615" y="685"/>
                </a:lnTo>
                <a:lnTo>
                  <a:pt x="75615" y="0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10"/>
          <p:cNvSpPr/>
          <p:nvPr/>
        </p:nvSpPr>
        <p:spPr>
          <a:xfrm>
            <a:off x="8018370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 extrusionOk="0">
                <a:moveTo>
                  <a:pt x="75615" y="0"/>
                </a:moveTo>
                <a:lnTo>
                  <a:pt x="41948" y="0"/>
                </a:lnTo>
                <a:lnTo>
                  <a:pt x="33667" y="0"/>
                </a:lnTo>
                <a:lnTo>
                  <a:pt x="0" y="0"/>
                </a:lnTo>
                <a:lnTo>
                  <a:pt x="0" y="685"/>
                </a:lnTo>
                <a:lnTo>
                  <a:pt x="33667" y="685"/>
                </a:lnTo>
                <a:lnTo>
                  <a:pt x="33667" y="34328"/>
                </a:lnTo>
                <a:lnTo>
                  <a:pt x="41948" y="34328"/>
                </a:lnTo>
                <a:lnTo>
                  <a:pt x="41948" y="685"/>
                </a:lnTo>
                <a:lnTo>
                  <a:pt x="75615" y="685"/>
                </a:lnTo>
                <a:lnTo>
                  <a:pt x="75615" y="0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10"/>
          <p:cNvSpPr/>
          <p:nvPr/>
        </p:nvSpPr>
        <p:spPr>
          <a:xfrm>
            <a:off x="8096398" y="2"/>
            <a:ext cx="34656" cy="15884"/>
          </a:xfrm>
          <a:custGeom>
            <a:avLst/>
            <a:gdLst/>
            <a:ahLst/>
            <a:cxnLst/>
            <a:rect l="l" t="t" r="r" b="b"/>
            <a:pathLst>
              <a:path w="76200" h="34925" extrusionOk="0">
                <a:moveTo>
                  <a:pt x="75615" y="0"/>
                </a:moveTo>
                <a:lnTo>
                  <a:pt x="41948" y="0"/>
                </a:lnTo>
                <a:lnTo>
                  <a:pt x="33667" y="0"/>
                </a:lnTo>
                <a:lnTo>
                  <a:pt x="0" y="0"/>
                </a:lnTo>
                <a:lnTo>
                  <a:pt x="0" y="685"/>
                </a:lnTo>
                <a:lnTo>
                  <a:pt x="33667" y="685"/>
                </a:lnTo>
                <a:lnTo>
                  <a:pt x="33667" y="34328"/>
                </a:lnTo>
                <a:lnTo>
                  <a:pt x="41948" y="34328"/>
                </a:lnTo>
                <a:lnTo>
                  <a:pt x="41948" y="685"/>
                </a:lnTo>
                <a:lnTo>
                  <a:pt x="75615" y="685"/>
                </a:lnTo>
                <a:lnTo>
                  <a:pt x="75615" y="0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10"/>
          <p:cNvSpPr/>
          <p:nvPr/>
        </p:nvSpPr>
        <p:spPr>
          <a:xfrm>
            <a:off x="7628250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03"/>
                </a:lnTo>
                <a:lnTo>
                  <a:pt x="41935" y="75603"/>
                </a:lnTo>
                <a:lnTo>
                  <a:pt x="41935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10"/>
          <p:cNvSpPr/>
          <p:nvPr/>
        </p:nvSpPr>
        <p:spPr>
          <a:xfrm>
            <a:off x="7706271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03"/>
                </a:lnTo>
                <a:lnTo>
                  <a:pt x="41948" y="75603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10"/>
          <p:cNvSpPr/>
          <p:nvPr/>
        </p:nvSpPr>
        <p:spPr>
          <a:xfrm>
            <a:off x="7784299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03"/>
                </a:lnTo>
                <a:lnTo>
                  <a:pt x="41948" y="75603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10"/>
          <p:cNvSpPr/>
          <p:nvPr/>
        </p:nvSpPr>
        <p:spPr>
          <a:xfrm>
            <a:off x="7862327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590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03"/>
                </a:lnTo>
                <a:lnTo>
                  <a:pt x="41935" y="75603"/>
                </a:lnTo>
                <a:lnTo>
                  <a:pt x="41935" y="41948"/>
                </a:lnTo>
                <a:lnTo>
                  <a:pt x="75590" y="41948"/>
                </a:lnTo>
                <a:lnTo>
                  <a:pt x="75590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10"/>
          <p:cNvSpPr/>
          <p:nvPr/>
        </p:nvSpPr>
        <p:spPr>
          <a:xfrm>
            <a:off x="7940348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15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603"/>
                </a:lnTo>
                <a:lnTo>
                  <a:pt x="41948" y="75603"/>
                </a:lnTo>
                <a:lnTo>
                  <a:pt x="41948" y="41948"/>
                </a:lnTo>
                <a:lnTo>
                  <a:pt x="75615" y="41948"/>
                </a:lnTo>
                <a:lnTo>
                  <a:pt x="75615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10"/>
          <p:cNvSpPr/>
          <p:nvPr/>
        </p:nvSpPr>
        <p:spPr>
          <a:xfrm>
            <a:off x="8018370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15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603"/>
                </a:lnTo>
                <a:lnTo>
                  <a:pt x="41948" y="75603"/>
                </a:lnTo>
                <a:lnTo>
                  <a:pt x="41948" y="41948"/>
                </a:lnTo>
                <a:lnTo>
                  <a:pt x="75615" y="41948"/>
                </a:lnTo>
                <a:lnTo>
                  <a:pt x="75615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10"/>
          <p:cNvSpPr/>
          <p:nvPr/>
        </p:nvSpPr>
        <p:spPr>
          <a:xfrm>
            <a:off x="8096398" y="56503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15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603"/>
                </a:lnTo>
                <a:lnTo>
                  <a:pt x="41948" y="75603"/>
                </a:lnTo>
                <a:lnTo>
                  <a:pt x="41948" y="41948"/>
                </a:lnTo>
                <a:lnTo>
                  <a:pt x="75615" y="41948"/>
                </a:lnTo>
                <a:lnTo>
                  <a:pt x="75615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10"/>
          <p:cNvSpPr/>
          <p:nvPr/>
        </p:nvSpPr>
        <p:spPr>
          <a:xfrm>
            <a:off x="7628250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15"/>
                </a:lnTo>
                <a:lnTo>
                  <a:pt x="41935" y="75615"/>
                </a:lnTo>
                <a:lnTo>
                  <a:pt x="41935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10"/>
          <p:cNvSpPr/>
          <p:nvPr/>
        </p:nvSpPr>
        <p:spPr>
          <a:xfrm>
            <a:off x="7706271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15"/>
                </a:lnTo>
                <a:lnTo>
                  <a:pt x="41948" y="75615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10"/>
          <p:cNvSpPr/>
          <p:nvPr/>
        </p:nvSpPr>
        <p:spPr>
          <a:xfrm>
            <a:off x="7784299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15"/>
                </a:lnTo>
                <a:lnTo>
                  <a:pt x="41948" y="75615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10"/>
          <p:cNvSpPr/>
          <p:nvPr/>
        </p:nvSpPr>
        <p:spPr>
          <a:xfrm>
            <a:off x="7862327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590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15"/>
                </a:lnTo>
                <a:lnTo>
                  <a:pt x="41935" y="75615"/>
                </a:lnTo>
                <a:lnTo>
                  <a:pt x="41935" y="41948"/>
                </a:lnTo>
                <a:lnTo>
                  <a:pt x="75590" y="41948"/>
                </a:lnTo>
                <a:lnTo>
                  <a:pt x="75590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10"/>
          <p:cNvSpPr/>
          <p:nvPr/>
        </p:nvSpPr>
        <p:spPr>
          <a:xfrm>
            <a:off x="7940348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15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615"/>
                </a:lnTo>
                <a:lnTo>
                  <a:pt x="41948" y="75615"/>
                </a:lnTo>
                <a:lnTo>
                  <a:pt x="41948" y="41948"/>
                </a:lnTo>
                <a:lnTo>
                  <a:pt x="75615" y="41948"/>
                </a:lnTo>
                <a:lnTo>
                  <a:pt x="75615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10"/>
          <p:cNvSpPr/>
          <p:nvPr/>
        </p:nvSpPr>
        <p:spPr>
          <a:xfrm>
            <a:off x="8018370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15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615"/>
                </a:lnTo>
                <a:lnTo>
                  <a:pt x="41948" y="75615"/>
                </a:lnTo>
                <a:lnTo>
                  <a:pt x="41948" y="41948"/>
                </a:lnTo>
                <a:lnTo>
                  <a:pt x="75615" y="41948"/>
                </a:lnTo>
                <a:lnTo>
                  <a:pt x="75615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10"/>
          <p:cNvSpPr/>
          <p:nvPr/>
        </p:nvSpPr>
        <p:spPr>
          <a:xfrm>
            <a:off x="8096398" y="13176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15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615"/>
                </a:lnTo>
                <a:lnTo>
                  <a:pt x="41948" y="75615"/>
                </a:lnTo>
                <a:lnTo>
                  <a:pt x="41948" y="41948"/>
                </a:lnTo>
                <a:lnTo>
                  <a:pt x="75615" y="41948"/>
                </a:lnTo>
                <a:lnTo>
                  <a:pt x="75615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10"/>
          <p:cNvSpPr txBox="1"/>
          <p:nvPr/>
        </p:nvSpPr>
        <p:spPr>
          <a:xfrm>
            <a:off x="1284411" y="709295"/>
            <a:ext cx="1325152" cy="328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500" rIns="0" bIns="0" anchor="t" anchorCtr="0">
            <a:spAutoFit/>
          </a:bodyPr>
          <a:lstStyle/>
          <a:p>
            <a:pPr marL="0" marR="0" lvl="0" indent="0" algn="l" rtl="0">
              <a:lnSpc>
                <a:spcPct val="99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79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CIM </a:t>
            </a:r>
            <a:r>
              <a:rPr lang="pt-BR" sz="2479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CIC</a:t>
            </a:r>
            <a:endParaRPr/>
          </a:p>
        </p:txBody>
      </p:sp>
      <p:pic>
        <p:nvPicPr>
          <p:cNvPr id="419" name="Google Shape;41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6915" y="499900"/>
            <a:ext cx="490030" cy="625257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10"/>
          <p:cNvSpPr txBox="1"/>
          <p:nvPr/>
        </p:nvSpPr>
        <p:spPr>
          <a:xfrm>
            <a:off x="814412" y="1531609"/>
            <a:ext cx="3235073" cy="1144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775" rIns="0" bIns="0" anchor="t" anchorCtr="0">
            <a:spAutoFit/>
          </a:bodyPr>
          <a:lstStyle/>
          <a:p>
            <a:pPr marL="0" marR="207935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Pronto-Atendimento 24h (adulto e infantil)</a:t>
            </a:r>
            <a:endParaRPr/>
          </a:p>
          <a:p>
            <a:pPr marL="0" marR="207935" lvl="0" indent="0" algn="l" rtl="0">
              <a:lnSpc>
                <a:spcPct val="150000"/>
              </a:lnSpc>
              <a:spcBef>
                <a:spcPts val="273"/>
              </a:spcBef>
              <a:spcAft>
                <a:spcPts val="0"/>
              </a:spcAft>
              <a:buNone/>
            </a:pPr>
            <a:r>
              <a:rPr lang="pt-BR" sz="105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Atendimentos Eletivos</a:t>
            </a:r>
            <a:endParaRPr/>
          </a:p>
          <a:p>
            <a:pPr marL="0" marR="207935" lvl="0" indent="0" algn="l" rtl="0">
              <a:lnSpc>
                <a:spcPct val="150000"/>
              </a:lnSpc>
              <a:spcBef>
                <a:spcPts val="273"/>
              </a:spcBef>
              <a:spcAft>
                <a:spcPts val="0"/>
              </a:spcAft>
              <a:buNone/>
            </a:pPr>
            <a:r>
              <a:rPr lang="pt-BR" sz="105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Exames Laboratoriais</a:t>
            </a:r>
            <a:endParaRPr/>
          </a:p>
          <a:p>
            <a:pPr marL="0" marR="207935" lvl="0" indent="0" algn="l" rtl="0">
              <a:lnSpc>
                <a:spcPct val="150000"/>
              </a:lnSpc>
              <a:spcBef>
                <a:spcPts val="273"/>
              </a:spcBef>
              <a:spcAft>
                <a:spcPts val="273"/>
              </a:spcAft>
              <a:buNone/>
            </a:pPr>
            <a:r>
              <a:rPr lang="pt-BR" sz="105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Raio-x</a:t>
            </a:r>
            <a:endParaRPr sz="105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10"/>
          <p:cNvSpPr txBox="1"/>
          <p:nvPr/>
        </p:nvSpPr>
        <p:spPr>
          <a:xfrm>
            <a:off x="402544" y="3146053"/>
            <a:ext cx="995248" cy="327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" rIns="0" bIns="0" anchor="t" anchorCtr="0">
            <a:spAutoFit/>
          </a:bodyPr>
          <a:lstStyle/>
          <a:p>
            <a:pPr marL="5776" marR="0" lvl="0" indent="0" algn="ctr" rtl="0">
              <a:lnSpc>
                <a:spcPct val="99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79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6.500</a:t>
            </a:r>
            <a:endParaRPr sz="2479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10"/>
          <p:cNvSpPr txBox="1"/>
          <p:nvPr/>
        </p:nvSpPr>
        <p:spPr>
          <a:xfrm>
            <a:off x="2061426" y="3654535"/>
            <a:ext cx="318466" cy="327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" rIns="0" bIns="0" anchor="t" anchorCtr="0">
            <a:spAutoFit/>
          </a:bodyPr>
          <a:lstStyle/>
          <a:p>
            <a:pPr marL="5776" marR="0" lvl="0" indent="0" algn="ctr" rtl="0">
              <a:lnSpc>
                <a:spcPct val="99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79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2479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10"/>
          <p:cNvSpPr txBox="1"/>
          <p:nvPr/>
        </p:nvSpPr>
        <p:spPr>
          <a:xfrm>
            <a:off x="2394167" y="3673594"/>
            <a:ext cx="872270" cy="340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" rIns="0" bIns="0" anchor="t" anchorCtr="0">
            <a:spAutoFit/>
          </a:bodyPr>
          <a:lstStyle/>
          <a:p>
            <a:pPr marL="0" marR="0" lvl="0" indent="0" algn="l" rtl="0">
              <a:lnSpc>
                <a:spcPct val="1398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1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leitos de observação</a:t>
            </a:r>
            <a:endParaRPr sz="91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10"/>
          <p:cNvSpPr txBox="1"/>
          <p:nvPr/>
        </p:nvSpPr>
        <p:spPr>
          <a:xfrm>
            <a:off x="478266" y="4151195"/>
            <a:ext cx="318466" cy="327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" rIns="0" bIns="0" anchor="t" anchorCtr="0">
            <a:spAutoFit/>
          </a:bodyPr>
          <a:lstStyle/>
          <a:p>
            <a:pPr marL="5776" marR="0" lvl="0" indent="0" algn="ctr" rtl="0">
              <a:lnSpc>
                <a:spcPct val="99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79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2479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10"/>
          <p:cNvSpPr txBox="1"/>
          <p:nvPr/>
        </p:nvSpPr>
        <p:spPr>
          <a:xfrm>
            <a:off x="875124" y="4161040"/>
            <a:ext cx="752430" cy="340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" rIns="0" bIns="0" anchor="t" anchorCtr="0">
            <a:spAutoFit/>
          </a:bodyPr>
          <a:lstStyle/>
          <a:p>
            <a:pPr marL="0" marR="0" lvl="0" indent="0" algn="l" rtl="0">
              <a:lnSpc>
                <a:spcPct val="1398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1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leitos de emergência</a:t>
            </a:r>
            <a:endParaRPr sz="91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10"/>
          <p:cNvSpPr txBox="1"/>
          <p:nvPr/>
        </p:nvSpPr>
        <p:spPr>
          <a:xfrm>
            <a:off x="2017479" y="4162599"/>
            <a:ext cx="318466" cy="327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" rIns="0" bIns="0" anchor="t" anchorCtr="0">
            <a:spAutoFit/>
          </a:bodyPr>
          <a:lstStyle/>
          <a:p>
            <a:pPr marL="5776" marR="0" lvl="0" indent="0" algn="ctr" rtl="0">
              <a:lnSpc>
                <a:spcPct val="99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79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2479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10"/>
          <p:cNvSpPr txBox="1"/>
          <p:nvPr/>
        </p:nvSpPr>
        <p:spPr>
          <a:xfrm>
            <a:off x="2382737" y="4161040"/>
            <a:ext cx="872270" cy="340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" rIns="0" bIns="0" anchor="t" anchorCtr="0">
            <a:spAutoFit/>
          </a:bodyPr>
          <a:lstStyle/>
          <a:p>
            <a:pPr marL="0" marR="0" lvl="0" indent="0" algn="l" rtl="0">
              <a:lnSpc>
                <a:spcPct val="1398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1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leitos de isolamento</a:t>
            </a:r>
            <a:endParaRPr/>
          </a:p>
        </p:txBody>
      </p:sp>
      <p:sp>
        <p:nvSpPr>
          <p:cNvPr id="428" name="Google Shape;428;p10"/>
          <p:cNvSpPr txBox="1"/>
          <p:nvPr/>
        </p:nvSpPr>
        <p:spPr>
          <a:xfrm>
            <a:off x="393006" y="3633469"/>
            <a:ext cx="439551" cy="327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" rIns="0" bIns="0" anchor="t" anchorCtr="0">
            <a:spAutoFit/>
          </a:bodyPr>
          <a:lstStyle/>
          <a:p>
            <a:pPr marL="5776" marR="0" lvl="0" indent="0" algn="ctr" rtl="0">
              <a:lnSpc>
                <a:spcPct val="99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79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sz="2479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10"/>
          <p:cNvSpPr txBox="1"/>
          <p:nvPr/>
        </p:nvSpPr>
        <p:spPr>
          <a:xfrm>
            <a:off x="913195" y="3635183"/>
            <a:ext cx="1033118" cy="340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" rIns="0" bIns="0" anchor="t" anchorCtr="0">
            <a:spAutoFit/>
          </a:bodyPr>
          <a:lstStyle/>
          <a:p>
            <a:pPr marL="0" marR="0" lvl="0" indent="0" algn="l" rtl="0">
              <a:lnSpc>
                <a:spcPct val="1398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1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especialidades</a:t>
            </a:r>
            <a:endParaRPr/>
          </a:p>
          <a:p>
            <a:pPr marL="0" marR="0" lvl="0" indent="0" algn="l" rtl="0">
              <a:lnSpc>
                <a:spcPct val="1398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1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médicas</a:t>
            </a:r>
            <a:endParaRPr sz="91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10"/>
          <p:cNvSpPr txBox="1"/>
          <p:nvPr/>
        </p:nvSpPr>
        <p:spPr>
          <a:xfrm>
            <a:off x="1328072" y="3231429"/>
            <a:ext cx="2109329" cy="157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" rIns="0" bIns="0" anchor="t" anchorCtr="0">
            <a:spAutoFit/>
          </a:bodyPr>
          <a:lstStyle/>
          <a:p>
            <a:pPr marL="5776" marR="0" lvl="0" indent="0" algn="l" rtl="0">
              <a:lnSpc>
                <a:spcPct val="106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1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atendimentos por mês</a:t>
            </a:r>
            <a:endParaRPr sz="91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10"/>
          <p:cNvSpPr/>
          <p:nvPr/>
        </p:nvSpPr>
        <p:spPr>
          <a:xfrm>
            <a:off x="3843770" y="3480689"/>
            <a:ext cx="5300127" cy="1662811"/>
          </a:xfrm>
          <a:prstGeom prst="rect">
            <a:avLst/>
          </a:prstGeom>
          <a:solidFill>
            <a:srgbClr val="71727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10"/>
          <p:cNvSpPr txBox="1"/>
          <p:nvPr/>
        </p:nvSpPr>
        <p:spPr>
          <a:xfrm>
            <a:off x="6824628" y="4210078"/>
            <a:ext cx="1871414" cy="51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spAutoFit/>
          </a:bodyPr>
          <a:lstStyle/>
          <a:p>
            <a:pPr marL="577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Horário de atendimento</a:t>
            </a:r>
            <a:endParaRPr sz="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26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Eletivo: de segunda a sexta-feira, das 7h às 19h; sábado, das 7h às 13h.</a:t>
            </a: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26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Urgência e emergência: 24h</a:t>
            </a: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10"/>
          <p:cNvSpPr txBox="1"/>
          <p:nvPr/>
        </p:nvSpPr>
        <p:spPr>
          <a:xfrm>
            <a:off x="4582323" y="4225473"/>
            <a:ext cx="164147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Rua Manoel Valdomiro de Macedo, nº 2.851 – Curitiba – PR</a:t>
            </a:r>
            <a:endParaRPr/>
          </a:p>
        </p:txBody>
      </p:sp>
      <p:pic>
        <p:nvPicPr>
          <p:cNvPr id="434" name="Google Shape;434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90786" y="4262045"/>
            <a:ext cx="297952" cy="297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05671" y="4230506"/>
            <a:ext cx="297952" cy="2979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6" name="Google Shape;436;p10"/>
          <p:cNvCxnSpPr/>
          <p:nvPr/>
        </p:nvCxnSpPr>
        <p:spPr>
          <a:xfrm>
            <a:off x="457730" y="2915166"/>
            <a:ext cx="2865886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37" name="Google Shape;437;p10"/>
          <p:cNvPicPr preferRelativeResize="0"/>
          <p:nvPr/>
        </p:nvPicPr>
        <p:blipFill rotWithShape="1">
          <a:blip r:embed="rId6">
            <a:alphaModFix/>
          </a:blip>
          <a:srcRect l="856" t="1761" r="4607"/>
          <a:stretch/>
        </p:blipFill>
        <p:spPr>
          <a:xfrm>
            <a:off x="3843769" y="-4371"/>
            <a:ext cx="6550407" cy="3828895"/>
          </a:xfrm>
          <a:custGeom>
            <a:avLst/>
            <a:gdLst/>
            <a:ahLst/>
            <a:cxnLst/>
            <a:rect l="l" t="t" r="r" b="b"/>
            <a:pathLst>
              <a:path w="13183609" h="7706185" extrusionOk="0">
                <a:moveTo>
                  <a:pt x="784342" y="0"/>
                </a:moveTo>
                <a:lnTo>
                  <a:pt x="12399267" y="0"/>
                </a:lnTo>
                <a:cubicBezTo>
                  <a:pt x="12832447" y="0"/>
                  <a:pt x="13183609" y="351162"/>
                  <a:pt x="13183609" y="784342"/>
                </a:cubicBezTo>
                <a:lnTo>
                  <a:pt x="13183609" y="7706185"/>
                </a:lnTo>
                <a:lnTo>
                  <a:pt x="0" y="7706185"/>
                </a:lnTo>
                <a:lnTo>
                  <a:pt x="0" y="784342"/>
                </a:lnTo>
                <a:cubicBezTo>
                  <a:pt x="0" y="351162"/>
                  <a:pt x="351162" y="0"/>
                  <a:pt x="78434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38" name="Google Shape;438;p10"/>
          <p:cNvSpPr/>
          <p:nvPr/>
        </p:nvSpPr>
        <p:spPr>
          <a:xfrm>
            <a:off x="7261654" y="3740453"/>
            <a:ext cx="3312345" cy="19579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273464"/>
              </a:gs>
              <a:gs pos="75000">
                <a:srgbClr val="3C6D74"/>
              </a:gs>
              <a:gs pos="100000">
                <a:srgbClr val="96C9C4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9" name="Google Shape;439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8802" y="1570081"/>
            <a:ext cx="173279" cy="173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8802" y="1861332"/>
            <a:ext cx="173279" cy="173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8802" y="2152583"/>
            <a:ext cx="173279" cy="173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8802" y="2443834"/>
            <a:ext cx="173279" cy="173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Imagem 511">
            <a:extLst>
              <a:ext uri="{FF2B5EF4-FFF2-40B4-BE49-F238E27FC236}">
                <a16:creationId xmlns:a16="http://schemas.microsoft.com/office/drawing/2014/main" id="{49E46BD3-009C-5743-F400-9689C34EC5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"/>
          <a:stretch/>
        </p:blipFill>
        <p:spPr>
          <a:xfrm>
            <a:off x="6177970" y="99103"/>
            <a:ext cx="2906112" cy="1389523"/>
          </a:xfrm>
          <a:prstGeom prst="rect">
            <a:avLst/>
          </a:prstGeom>
        </p:spPr>
      </p:pic>
      <p:cxnSp>
        <p:nvCxnSpPr>
          <p:cNvPr id="513" name="Conector reto 512">
            <a:extLst>
              <a:ext uri="{FF2B5EF4-FFF2-40B4-BE49-F238E27FC236}">
                <a16:creationId xmlns:a16="http://schemas.microsoft.com/office/drawing/2014/main" id="{2D8602BA-98F1-1E72-CE13-EF8C5F739242}"/>
              </a:ext>
            </a:extLst>
          </p:cNvPr>
          <p:cNvCxnSpPr>
            <a:cxnSpLocks/>
          </p:cNvCxnSpPr>
          <p:nvPr/>
        </p:nvCxnSpPr>
        <p:spPr>
          <a:xfrm>
            <a:off x="487590" y="1636043"/>
            <a:ext cx="761930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4" name="Conector reto 513">
            <a:extLst>
              <a:ext uri="{FF2B5EF4-FFF2-40B4-BE49-F238E27FC236}">
                <a16:creationId xmlns:a16="http://schemas.microsoft.com/office/drawing/2014/main" id="{537FD6C8-C633-BBBF-A1BA-22164484FD99}"/>
              </a:ext>
            </a:extLst>
          </p:cNvPr>
          <p:cNvCxnSpPr>
            <a:cxnSpLocks/>
          </p:cNvCxnSpPr>
          <p:nvPr/>
        </p:nvCxnSpPr>
        <p:spPr>
          <a:xfrm>
            <a:off x="3012488" y="557536"/>
            <a:ext cx="0" cy="7836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5" name="Google Shape;18694;p23">
            <a:extLst>
              <a:ext uri="{FF2B5EF4-FFF2-40B4-BE49-F238E27FC236}">
                <a16:creationId xmlns:a16="http://schemas.microsoft.com/office/drawing/2014/main" id="{DAA86CCC-7A8C-3FC5-2F45-107BF25316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69730" y="557536"/>
            <a:ext cx="1722107" cy="67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40" rIns="0" bIns="0" anchor="t" anchorCtr="0">
            <a:spAutoFit/>
          </a:bodyPr>
          <a:lstStyle/>
          <a:p>
            <a:pPr marL="5776">
              <a:buSzPts val="1400"/>
            </a:pPr>
            <a:r>
              <a:rPr lang="pt-BR" sz="1455" b="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</a:rPr>
              <a:t>Especialidades para atendimento eletivo e serviços:</a:t>
            </a:r>
            <a:endParaRPr sz="1455" b="0" dirty="0">
              <a:solidFill>
                <a:schemeClr val="tx1">
                  <a:lumMod val="75000"/>
                  <a:lumOff val="25000"/>
                </a:schemeClr>
              </a:solidFill>
              <a:latin typeface="Gilroy Bold" panose="00000800000000000000" pitchFamily="50" charset="0"/>
            </a:endParaRPr>
          </a:p>
        </p:txBody>
      </p:sp>
      <p:sp>
        <p:nvSpPr>
          <p:cNvPr id="516" name="Google Shape;18692;p23">
            <a:extLst>
              <a:ext uri="{FF2B5EF4-FFF2-40B4-BE49-F238E27FC236}">
                <a16:creationId xmlns:a16="http://schemas.microsoft.com/office/drawing/2014/main" id="{726F9C6A-197B-532F-C263-553C6B48E2C4}"/>
              </a:ext>
            </a:extLst>
          </p:cNvPr>
          <p:cNvSpPr txBox="1"/>
          <p:nvPr/>
        </p:nvSpPr>
        <p:spPr>
          <a:xfrm>
            <a:off x="794517" y="2329160"/>
            <a:ext cx="6965818" cy="1667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60" rIns="0" bIns="0" numCol="3" anchor="t" anchorCtr="0">
            <a:spAutoFit/>
          </a:bodyPr>
          <a:lstStyle/>
          <a:p>
            <a:pPr indent="-155951">
              <a:lnSpc>
                <a:spcPct val="150000"/>
              </a:lnSpc>
              <a:spcAft>
                <a:spcPts val="273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pt-BR" sz="127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Atendimento Pediátrico</a:t>
            </a:r>
          </a:p>
          <a:p>
            <a:pPr indent="-155951">
              <a:lnSpc>
                <a:spcPct val="150000"/>
              </a:lnSpc>
              <a:spcAft>
                <a:spcPts val="273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pt-BR" sz="127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Cardiologia</a:t>
            </a:r>
          </a:p>
          <a:p>
            <a:pPr indent="-155951">
              <a:lnSpc>
                <a:spcPct val="150000"/>
              </a:lnSpc>
              <a:spcAft>
                <a:spcPts val="273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pt-BR" sz="127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Clínica Geral </a:t>
            </a:r>
          </a:p>
          <a:p>
            <a:pPr indent="-155951">
              <a:lnSpc>
                <a:spcPct val="150000"/>
              </a:lnSpc>
              <a:spcAft>
                <a:spcPts val="273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pt-BR" sz="127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Eletrocardiograma</a:t>
            </a:r>
          </a:p>
          <a:p>
            <a:pPr indent="-155951">
              <a:lnSpc>
                <a:spcPct val="150000"/>
              </a:lnSpc>
              <a:spcAft>
                <a:spcPts val="273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pt-BR" sz="127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Exames Laboratoriais</a:t>
            </a:r>
          </a:p>
          <a:p>
            <a:pPr indent="-155951">
              <a:lnSpc>
                <a:spcPct val="150000"/>
              </a:lnSpc>
              <a:spcAft>
                <a:spcPts val="273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pt-BR" sz="127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Fisioterapia</a:t>
            </a:r>
          </a:p>
          <a:p>
            <a:pPr indent="-155951">
              <a:lnSpc>
                <a:spcPct val="150000"/>
              </a:lnSpc>
              <a:spcAft>
                <a:spcPts val="273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pt-BR" sz="127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Fonoaudiologia</a:t>
            </a:r>
          </a:p>
          <a:p>
            <a:pPr indent="-155951">
              <a:lnSpc>
                <a:spcPct val="150000"/>
              </a:lnSpc>
              <a:spcAft>
                <a:spcPts val="273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pt-BR" sz="127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Ginecologia e Obstetrícia</a:t>
            </a:r>
          </a:p>
          <a:p>
            <a:pPr indent="-155951">
              <a:lnSpc>
                <a:spcPct val="150000"/>
              </a:lnSpc>
              <a:spcAft>
                <a:spcPts val="273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pt-BR" sz="127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Otorrinolaringologia</a:t>
            </a:r>
          </a:p>
          <a:p>
            <a:pPr indent="-155951">
              <a:lnSpc>
                <a:spcPct val="150000"/>
              </a:lnSpc>
              <a:spcAft>
                <a:spcPts val="273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pt-BR" sz="127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Pneumologia</a:t>
            </a:r>
          </a:p>
          <a:p>
            <a:pPr indent="-155951">
              <a:lnSpc>
                <a:spcPct val="150000"/>
              </a:lnSpc>
              <a:spcAft>
                <a:spcPts val="273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pt-BR" sz="127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Psicologia</a:t>
            </a:r>
          </a:p>
          <a:p>
            <a:pPr indent="-155951">
              <a:lnSpc>
                <a:spcPct val="150000"/>
              </a:lnSpc>
              <a:spcAft>
                <a:spcPts val="273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pt-BR" sz="1273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Raio-x</a:t>
            </a:r>
            <a:endParaRPr lang="pt-BR" sz="1273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  <a:ea typeface="Calibri"/>
              <a:cs typeface="Calibri"/>
              <a:sym typeface="Calibri"/>
            </a:endParaRPr>
          </a:p>
          <a:p>
            <a:pPr indent="-155951">
              <a:lnSpc>
                <a:spcPct val="150000"/>
              </a:lnSpc>
              <a:spcAft>
                <a:spcPts val="273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pt-BR" sz="127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Ultrassonografia</a:t>
            </a:r>
          </a:p>
          <a:p>
            <a:pPr indent="-155951">
              <a:lnSpc>
                <a:spcPct val="150000"/>
              </a:lnSpc>
              <a:spcAft>
                <a:spcPts val="273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pt-BR" sz="127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Urologia</a:t>
            </a:r>
          </a:p>
          <a:p>
            <a:pPr indent="-155951">
              <a:lnSpc>
                <a:spcPct val="150000"/>
              </a:lnSpc>
              <a:spcAft>
                <a:spcPts val="273"/>
              </a:spcAft>
              <a:buClr>
                <a:srgbClr val="595959"/>
              </a:buClr>
              <a:buSzPts val="2400"/>
              <a:buFont typeface="Arial"/>
              <a:buChar char="•"/>
            </a:pPr>
            <a:endParaRPr lang="pt-BR" sz="1273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11948;p14">
            <a:extLst>
              <a:ext uri="{FF2B5EF4-FFF2-40B4-BE49-F238E27FC236}">
                <a16:creationId xmlns:a16="http://schemas.microsoft.com/office/drawing/2014/main" id="{CE891A08-45C9-FCDD-EDCF-A5E48CC270C7}"/>
              </a:ext>
            </a:extLst>
          </p:cNvPr>
          <p:cNvSpPr txBox="1">
            <a:spLocks/>
          </p:cNvSpPr>
          <p:nvPr/>
        </p:nvSpPr>
        <p:spPr>
          <a:xfrm>
            <a:off x="1284411" y="709295"/>
            <a:ext cx="1325152" cy="328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504" rIns="0" bIns="0" anchor="t" anchorCtr="0">
            <a:spAutoFit/>
          </a:bodyPr>
          <a:lstStyle>
            <a:lvl1pPr>
              <a:defRPr sz="7150" b="1" i="0">
                <a:solidFill>
                  <a:srgbClr val="C82026"/>
                </a:solidFill>
                <a:latin typeface="Calibri"/>
                <a:ea typeface="+mj-ea"/>
                <a:cs typeface="Calibri"/>
              </a:defRPr>
            </a:lvl1pPr>
          </a:lstStyle>
          <a:p>
            <a:pPr>
              <a:lnSpc>
                <a:spcPts val="2456"/>
              </a:lnSpc>
              <a:buSzPts val="1400"/>
            </a:pPr>
            <a:r>
              <a:rPr lang="pt-BR" sz="2479" dirty="0">
                <a:solidFill>
                  <a:srgbClr val="C00000"/>
                </a:solidFill>
                <a:latin typeface="Gilroy Bold" panose="00000800000000000000" pitchFamily="50" charset="0"/>
              </a:rPr>
              <a:t>CIM </a:t>
            </a:r>
            <a:r>
              <a:rPr lang="pt-BR" sz="2479" b="0" dirty="0">
                <a:solidFill>
                  <a:schemeClr val="tx1">
                    <a:lumMod val="65000"/>
                    <a:lumOff val="35000"/>
                  </a:schemeClr>
                </a:solidFill>
                <a:latin typeface="Gilroy Light" panose="00000400000000000000" pitchFamily="50" charset="0"/>
                <a:ea typeface="Calibri"/>
                <a:sym typeface="Calibri"/>
              </a:rPr>
              <a:t>CIC</a:t>
            </a:r>
            <a:endParaRPr lang="pt-BR" sz="2479" dirty="0">
              <a:solidFill>
                <a:schemeClr val="tx1">
                  <a:lumMod val="65000"/>
                  <a:lumOff val="35000"/>
                </a:schemeClr>
              </a:solidFill>
              <a:latin typeface="Gilroy Light" panose="00000400000000000000" pitchFamily="50" charset="0"/>
              <a:ea typeface="Calibri"/>
              <a:sym typeface="Calibri"/>
            </a:endParaRPr>
          </a:p>
        </p:txBody>
      </p:sp>
      <p:pic>
        <p:nvPicPr>
          <p:cNvPr id="519" name="Google Shape;10679;p11">
            <a:extLst>
              <a:ext uri="{FF2B5EF4-FFF2-40B4-BE49-F238E27FC236}">
                <a16:creationId xmlns:a16="http://schemas.microsoft.com/office/drawing/2014/main" id="{688453EC-3533-5017-8E30-DCE6CC0464E4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915" y="499900"/>
            <a:ext cx="490030" cy="6252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0490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10679;p11">
            <a:extLst>
              <a:ext uri="{FF2B5EF4-FFF2-40B4-BE49-F238E27FC236}">
                <a16:creationId xmlns:a16="http://schemas.microsoft.com/office/drawing/2014/main" id="{30E8E6D3-AF75-B4E5-6A78-DF09ED885F71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648" y="494426"/>
            <a:ext cx="659355" cy="841308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19943;p27">
            <a:extLst>
              <a:ext uri="{FF2B5EF4-FFF2-40B4-BE49-F238E27FC236}">
                <a16:creationId xmlns:a16="http://schemas.microsoft.com/office/drawing/2014/main" id="{EDFA40B6-E7DA-B08A-C31F-DE14786E569B}"/>
              </a:ext>
            </a:extLst>
          </p:cNvPr>
          <p:cNvSpPr txBox="1"/>
          <p:nvPr/>
        </p:nvSpPr>
        <p:spPr>
          <a:xfrm>
            <a:off x="831245" y="1620636"/>
            <a:ext cx="2934804" cy="1173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69" rIns="0" bIns="0" anchor="t" anchorCtr="0">
            <a:spAutoFit/>
          </a:bodyPr>
          <a:lstStyle/>
          <a:p>
            <a:pPr marR="207935">
              <a:lnSpc>
                <a:spcPct val="150000"/>
              </a:lnSpc>
              <a:spcAft>
                <a:spcPts val="273"/>
              </a:spcAft>
              <a:buClr>
                <a:srgbClr val="626362"/>
              </a:buClr>
              <a:buSzPts val="2500"/>
            </a:pPr>
            <a:r>
              <a:rPr lang="pt-BR" sz="1050" b="1" dirty="0">
                <a:solidFill>
                  <a:srgbClr val="C00000"/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Pronto-Atendimento (adulto e infantil)</a:t>
            </a:r>
          </a:p>
          <a:p>
            <a:pPr marR="207935">
              <a:lnSpc>
                <a:spcPct val="150000"/>
              </a:lnSpc>
              <a:spcAft>
                <a:spcPts val="273"/>
              </a:spcAft>
              <a:buClr>
                <a:srgbClr val="626362"/>
              </a:buClr>
              <a:buSzPts val="2500"/>
            </a:pPr>
            <a:r>
              <a:rPr lang="pt-B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Atendimentos Eletivos e Urgência</a:t>
            </a:r>
          </a:p>
          <a:p>
            <a:pPr marR="424243">
              <a:lnSpc>
                <a:spcPct val="150000"/>
              </a:lnSpc>
              <a:spcAft>
                <a:spcPts val="546"/>
              </a:spcAft>
              <a:buClr>
                <a:srgbClr val="626362"/>
              </a:buClr>
              <a:buSzPts val="2300"/>
            </a:pPr>
            <a:r>
              <a:rPr lang="pt-BR" sz="1046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Infraestrutura completa com 2.690 m²</a:t>
            </a:r>
            <a:endParaRPr sz="1046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  <a:ea typeface="Calibri"/>
              <a:cs typeface="Calibri"/>
              <a:sym typeface="Calibri"/>
            </a:endParaRPr>
          </a:p>
          <a:p>
            <a:pPr>
              <a:lnSpc>
                <a:spcPct val="150000"/>
              </a:lnSpc>
              <a:spcAft>
                <a:spcPts val="546"/>
              </a:spcAft>
              <a:buClr>
                <a:srgbClr val="626362"/>
              </a:buClr>
              <a:buSzPts val="2300"/>
            </a:pPr>
            <a:r>
              <a:rPr lang="pt-BR" sz="1046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Localização estratégica e de fácil acesso</a:t>
            </a:r>
            <a:endParaRPr sz="1046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18182;p22">
            <a:extLst>
              <a:ext uri="{FF2B5EF4-FFF2-40B4-BE49-F238E27FC236}">
                <a16:creationId xmlns:a16="http://schemas.microsoft.com/office/drawing/2014/main" id="{0EFD23BE-8074-64AB-E9C3-238C7C52C184}"/>
              </a:ext>
            </a:extLst>
          </p:cNvPr>
          <p:cNvSpPr txBox="1"/>
          <p:nvPr/>
        </p:nvSpPr>
        <p:spPr>
          <a:xfrm>
            <a:off x="507694" y="3191172"/>
            <a:ext cx="318466" cy="43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20" rIns="0" bIns="0" anchor="t" anchorCtr="0">
            <a:spAutoFit/>
          </a:bodyPr>
          <a:lstStyle/>
          <a:p>
            <a:pPr marL="5776">
              <a:lnSpc>
                <a:spcPct val="112148"/>
              </a:lnSpc>
              <a:buSzPts val="5850"/>
            </a:pPr>
            <a:r>
              <a:rPr lang="pt-BR" sz="2479" b="1" dirty="0">
                <a:solidFill>
                  <a:srgbClr val="C00000"/>
                </a:solidFill>
                <a:latin typeface="Gilroy Bold" panose="00000800000000000000" pitchFamily="50" charset="0"/>
                <a:ea typeface="+mj-ea"/>
                <a:cs typeface="Calibri"/>
                <a:sym typeface="Calibri"/>
              </a:rPr>
              <a:t>7</a:t>
            </a:r>
            <a:endParaRPr sz="2479" b="1" dirty="0">
              <a:solidFill>
                <a:srgbClr val="C00000"/>
              </a:solidFill>
              <a:latin typeface="Gilroy Bold" panose="00000800000000000000" pitchFamily="50" charset="0"/>
              <a:ea typeface="+mj-ea"/>
              <a:cs typeface="Calibri"/>
              <a:sym typeface="Calibri"/>
            </a:endParaRPr>
          </a:p>
        </p:txBody>
      </p:sp>
      <p:sp>
        <p:nvSpPr>
          <p:cNvPr id="89" name="Google Shape;18182;p22">
            <a:extLst>
              <a:ext uri="{FF2B5EF4-FFF2-40B4-BE49-F238E27FC236}">
                <a16:creationId xmlns:a16="http://schemas.microsoft.com/office/drawing/2014/main" id="{37D5DE7A-38D9-AABF-5662-C0E07D28E618}"/>
              </a:ext>
            </a:extLst>
          </p:cNvPr>
          <p:cNvSpPr txBox="1"/>
          <p:nvPr/>
        </p:nvSpPr>
        <p:spPr>
          <a:xfrm>
            <a:off x="803364" y="3295850"/>
            <a:ext cx="845131" cy="287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20" rIns="0" bIns="0" anchor="t" anchorCtr="0">
            <a:spAutoFit/>
          </a:bodyPr>
          <a:lstStyle/>
          <a:p>
            <a:pPr>
              <a:buSzPts val="5850"/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leitos de observação</a:t>
            </a:r>
          </a:p>
        </p:txBody>
      </p:sp>
      <p:sp>
        <p:nvSpPr>
          <p:cNvPr id="90" name="Google Shape;18182;p22">
            <a:extLst>
              <a:ext uri="{FF2B5EF4-FFF2-40B4-BE49-F238E27FC236}">
                <a16:creationId xmlns:a16="http://schemas.microsoft.com/office/drawing/2014/main" id="{AEFC2B30-E9C9-A002-AD12-BCBA80615B3A}"/>
              </a:ext>
            </a:extLst>
          </p:cNvPr>
          <p:cNvSpPr txBox="1"/>
          <p:nvPr/>
        </p:nvSpPr>
        <p:spPr>
          <a:xfrm>
            <a:off x="507694" y="3733396"/>
            <a:ext cx="318466" cy="43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20" rIns="0" bIns="0" anchor="t" anchorCtr="0">
            <a:spAutoFit/>
          </a:bodyPr>
          <a:lstStyle/>
          <a:p>
            <a:pPr marL="5776">
              <a:lnSpc>
                <a:spcPct val="112148"/>
              </a:lnSpc>
              <a:buSzPts val="5850"/>
            </a:pPr>
            <a:r>
              <a:rPr lang="pt-BR" sz="2479" b="1" dirty="0">
                <a:solidFill>
                  <a:srgbClr val="C00000"/>
                </a:solidFill>
                <a:latin typeface="Gilroy Bold" panose="00000800000000000000" pitchFamily="50" charset="0"/>
                <a:ea typeface="+mj-ea"/>
                <a:cs typeface="Calibri"/>
                <a:sym typeface="Calibri"/>
              </a:rPr>
              <a:t>2</a:t>
            </a:r>
            <a:endParaRPr sz="2479" b="1" dirty="0">
              <a:solidFill>
                <a:srgbClr val="C00000"/>
              </a:solidFill>
              <a:latin typeface="Gilroy Bold" panose="00000800000000000000" pitchFamily="50" charset="0"/>
              <a:ea typeface="+mj-ea"/>
              <a:cs typeface="Calibri"/>
              <a:sym typeface="Calibri"/>
            </a:endParaRPr>
          </a:p>
        </p:txBody>
      </p:sp>
      <p:sp>
        <p:nvSpPr>
          <p:cNvPr id="91" name="Google Shape;18182;p22">
            <a:extLst>
              <a:ext uri="{FF2B5EF4-FFF2-40B4-BE49-F238E27FC236}">
                <a16:creationId xmlns:a16="http://schemas.microsoft.com/office/drawing/2014/main" id="{005F038E-D55A-DA31-0B3E-1846951DCD7D}"/>
              </a:ext>
            </a:extLst>
          </p:cNvPr>
          <p:cNvSpPr txBox="1"/>
          <p:nvPr/>
        </p:nvSpPr>
        <p:spPr>
          <a:xfrm>
            <a:off x="803364" y="3838074"/>
            <a:ext cx="845131" cy="287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20" rIns="0" bIns="0" anchor="t" anchorCtr="0">
            <a:spAutoFit/>
          </a:bodyPr>
          <a:lstStyle/>
          <a:p>
            <a:pPr>
              <a:buSzPts val="5850"/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leitos de emergência</a:t>
            </a:r>
          </a:p>
        </p:txBody>
      </p:sp>
      <p:sp>
        <p:nvSpPr>
          <p:cNvPr id="92" name="Google Shape;18182;p22">
            <a:extLst>
              <a:ext uri="{FF2B5EF4-FFF2-40B4-BE49-F238E27FC236}">
                <a16:creationId xmlns:a16="http://schemas.microsoft.com/office/drawing/2014/main" id="{2D9379DF-3F64-6FD7-C06A-5018723EC4DE}"/>
              </a:ext>
            </a:extLst>
          </p:cNvPr>
          <p:cNvSpPr txBox="1"/>
          <p:nvPr/>
        </p:nvSpPr>
        <p:spPr>
          <a:xfrm>
            <a:off x="507694" y="4306446"/>
            <a:ext cx="318466" cy="43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20" rIns="0" bIns="0" anchor="t" anchorCtr="0">
            <a:spAutoFit/>
          </a:bodyPr>
          <a:lstStyle/>
          <a:p>
            <a:pPr marL="5776">
              <a:lnSpc>
                <a:spcPct val="112148"/>
              </a:lnSpc>
              <a:buSzPts val="5850"/>
            </a:pPr>
            <a:r>
              <a:rPr lang="pt-BR" sz="2479" b="1" dirty="0">
                <a:solidFill>
                  <a:srgbClr val="C00000"/>
                </a:solidFill>
                <a:latin typeface="Gilroy Bold" panose="00000800000000000000" pitchFamily="50" charset="0"/>
                <a:ea typeface="+mj-ea"/>
                <a:cs typeface="Calibri"/>
                <a:sym typeface="Calibri"/>
              </a:rPr>
              <a:t>1</a:t>
            </a:r>
            <a:endParaRPr sz="2479" b="1" dirty="0">
              <a:solidFill>
                <a:srgbClr val="C00000"/>
              </a:solidFill>
              <a:latin typeface="Gilroy Bold" panose="00000800000000000000" pitchFamily="50" charset="0"/>
              <a:ea typeface="+mj-ea"/>
              <a:cs typeface="Calibri"/>
              <a:sym typeface="Calibri"/>
            </a:endParaRPr>
          </a:p>
        </p:txBody>
      </p:sp>
      <p:sp>
        <p:nvSpPr>
          <p:cNvPr id="93" name="Google Shape;18182;p22">
            <a:extLst>
              <a:ext uri="{FF2B5EF4-FFF2-40B4-BE49-F238E27FC236}">
                <a16:creationId xmlns:a16="http://schemas.microsoft.com/office/drawing/2014/main" id="{4B0B2982-81F5-F2A2-07DB-7279287D3653}"/>
              </a:ext>
            </a:extLst>
          </p:cNvPr>
          <p:cNvSpPr txBox="1"/>
          <p:nvPr/>
        </p:nvSpPr>
        <p:spPr>
          <a:xfrm>
            <a:off x="803364" y="4411124"/>
            <a:ext cx="845131" cy="287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20" rIns="0" bIns="0" anchor="t" anchorCtr="0">
            <a:spAutoFit/>
          </a:bodyPr>
          <a:lstStyle/>
          <a:p>
            <a:pPr>
              <a:buSzPts val="5850"/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leito de isolamento</a:t>
            </a:r>
          </a:p>
        </p:txBody>
      </p:sp>
      <p:sp>
        <p:nvSpPr>
          <p:cNvPr id="94" name="Google Shape;18182;p22">
            <a:extLst>
              <a:ext uri="{FF2B5EF4-FFF2-40B4-BE49-F238E27FC236}">
                <a16:creationId xmlns:a16="http://schemas.microsoft.com/office/drawing/2014/main" id="{2D11B54B-24BA-F6A2-E445-81A703BD05A3}"/>
              </a:ext>
            </a:extLst>
          </p:cNvPr>
          <p:cNvSpPr txBox="1"/>
          <p:nvPr/>
        </p:nvSpPr>
        <p:spPr>
          <a:xfrm>
            <a:off x="2131068" y="3978828"/>
            <a:ext cx="845131" cy="43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20" rIns="0" bIns="0" anchor="t" anchorCtr="0">
            <a:spAutoFit/>
          </a:bodyPr>
          <a:lstStyle/>
          <a:p>
            <a:pPr marL="5776">
              <a:lnSpc>
                <a:spcPct val="112148"/>
              </a:lnSpc>
              <a:buSzPts val="5850"/>
            </a:pPr>
            <a:r>
              <a:rPr lang="pt-BR" sz="2479" b="1" dirty="0">
                <a:solidFill>
                  <a:srgbClr val="C00000"/>
                </a:solidFill>
                <a:latin typeface="Gilroy Bold" panose="00000800000000000000" pitchFamily="50" charset="0"/>
                <a:ea typeface="+mj-ea"/>
                <a:cs typeface="Calibri"/>
                <a:sym typeface="Calibri"/>
              </a:rPr>
              <a:t>+20</a:t>
            </a:r>
            <a:endParaRPr sz="2479" b="1" dirty="0">
              <a:solidFill>
                <a:srgbClr val="C00000"/>
              </a:solidFill>
              <a:latin typeface="Gilroy Bold" panose="00000800000000000000" pitchFamily="50" charset="0"/>
              <a:ea typeface="+mj-ea"/>
              <a:cs typeface="Calibri"/>
              <a:sym typeface="Calibri"/>
            </a:endParaRPr>
          </a:p>
        </p:txBody>
      </p:sp>
      <p:sp>
        <p:nvSpPr>
          <p:cNvPr id="95" name="Google Shape;18182;p22">
            <a:extLst>
              <a:ext uri="{FF2B5EF4-FFF2-40B4-BE49-F238E27FC236}">
                <a16:creationId xmlns:a16="http://schemas.microsoft.com/office/drawing/2014/main" id="{598A53E3-8D65-B271-AEDF-EE8098896FCE}"/>
              </a:ext>
            </a:extLst>
          </p:cNvPr>
          <p:cNvSpPr txBox="1"/>
          <p:nvPr/>
        </p:nvSpPr>
        <p:spPr>
          <a:xfrm>
            <a:off x="2131068" y="4442418"/>
            <a:ext cx="845131" cy="427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20" rIns="0" bIns="0" anchor="t" anchorCtr="0">
            <a:spAutoFit/>
          </a:bodyPr>
          <a:lstStyle/>
          <a:p>
            <a:pPr lvl="0">
              <a:buSzPts val="5850"/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especialidades médicas e serviços</a:t>
            </a:r>
          </a:p>
        </p:txBody>
      </p:sp>
      <p:sp>
        <p:nvSpPr>
          <p:cNvPr id="96" name="Google Shape;18182;p22">
            <a:extLst>
              <a:ext uri="{FF2B5EF4-FFF2-40B4-BE49-F238E27FC236}">
                <a16:creationId xmlns:a16="http://schemas.microsoft.com/office/drawing/2014/main" id="{754BDAF0-E024-46EF-648E-AA51FFF1E039}"/>
              </a:ext>
            </a:extLst>
          </p:cNvPr>
          <p:cNvSpPr txBox="1"/>
          <p:nvPr/>
        </p:nvSpPr>
        <p:spPr>
          <a:xfrm>
            <a:off x="2131068" y="3191172"/>
            <a:ext cx="1329929" cy="43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20" rIns="0" bIns="0" anchor="t" anchorCtr="0">
            <a:spAutoFit/>
          </a:bodyPr>
          <a:lstStyle/>
          <a:p>
            <a:pPr marL="5776">
              <a:lnSpc>
                <a:spcPct val="112148"/>
              </a:lnSpc>
              <a:buSzPts val="5850"/>
            </a:pPr>
            <a:r>
              <a:rPr lang="pt-BR" sz="2479" b="1" dirty="0">
                <a:solidFill>
                  <a:srgbClr val="C00000"/>
                </a:solidFill>
                <a:latin typeface="Gilroy Bold" panose="00000800000000000000" pitchFamily="50" charset="0"/>
                <a:ea typeface="+mj-ea"/>
                <a:cs typeface="Calibri"/>
                <a:sym typeface="Calibri"/>
              </a:rPr>
              <a:t>4.900</a:t>
            </a:r>
            <a:endParaRPr sz="2479" b="1" dirty="0">
              <a:solidFill>
                <a:srgbClr val="C00000"/>
              </a:solidFill>
              <a:latin typeface="Gilroy Bold" panose="00000800000000000000" pitchFamily="50" charset="0"/>
              <a:ea typeface="+mj-ea"/>
              <a:cs typeface="Calibri"/>
              <a:sym typeface="Calibri"/>
            </a:endParaRPr>
          </a:p>
        </p:txBody>
      </p:sp>
      <p:sp>
        <p:nvSpPr>
          <p:cNvPr id="268" name="Google Shape;18182;p22">
            <a:extLst>
              <a:ext uri="{FF2B5EF4-FFF2-40B4-BE49-F238E27FC236}">
                <a16:creationId xmlns:a16="http://schemas.microsoft.com/office/drawing/2014/main" id="{6BB18D03-077A-5653-20D0-CA8D5582554E}"/>
              </a:ext>
            </a:extLst>
          </p:cNvPr>
          <p:cNvSpPr txBox="1"/>
          <p:nvPr/>
        </p:nvSpPr>
        <p:spPr>
          <a:xfrm>
            <a:off x="2131068" y="3654763"/>
            <a:ext cx="845131" cy="287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20" rIns="0" bIns="0" anchor="t" anchorCtr="0">
            <a:spAutoFit/>
          </a:bodyPr>
          <a:lstStyle/>
          <a:p>
            <a:pPr lvl="0">
              <a:buSzPts val="5850"/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atendimentos</a:t>
            </a:r>
          </a:p>
          <a:p>
            <a:pPr lvl="0">
              <a:buSzPts val="5850"/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por mês</a:t>
            </a:r>
          </a:p>
        </p:txBody>
      </p:sp>
      <p:sp>
        <p:nvSpPr>
          <p:cNvPr id="270" name="Google Shape;11948;p14">
            <a:extLst>
              <a:ext uri="{FF2B5EF4-FFF2-40B4-BE49-F238E27FC236}">
                <a16:creationId xmlns:a16="http://schemas.microsoft.com/office/drawing/2014/main" id="{78118F08-B833-C4F5-FB95-125789090C48}"/>
              </a:ext>
            </a:extLst>
          </p:cNvPr>
          <p:cNvSpPr txBox="1">
            <a:spLocks/>
          </p:cNvSpPr>
          <p:nvPr/>
        </p:nvSpPr>
        <p:spPr>
          <a:xfrm>
            <a:off x="1414489" y="514544"/>
            <a:ext cx="2082337" cy="847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504" rIns="0" bIns="0" anchor="t" anchorCtr="0">
            <a:spAutoFit/>
          </a:bodyPr>
          <a:lstStyle>
            <a:lvl1pPr>
              <a:defRPr sz="7150" b="1" i="0">
                <a:solidFill>
                  <a:srgbClr val="C82026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l" rtl="0">
              <a:buSzPts val="1400"/>
            </a:pPr>
            <a:r>
              <a:rPr lang="pt-BR" sz="1819" dirty="0">
                <a:solidFill>
                  <a:srgbClr val="C00000"/>
                </a:solidFill>
                <a:latin typeface="Gilroy Bold" panose="00000800000000000000" pitchFamily="50" charset="0"/>
              </a:rPr>
              <a:t>CIM </a:t>
            </a:r>
          </a:p>
          <a:p>
            <a:pPr algn="l" rtl="0">
              <a:buSzPts val="1400"/>
            </a:pPr>
            <a:r>
              <a:rPr lang="pt-BR" sz="1819" b="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sym typeface="Calibri"/>
              </a:rPr>
              <a:t>SÃO JOSÉ</a:t>
            </a:r>
          </a:p>
          <a:p>
            <a:pPr algn="l" rtl="0">
              <a:buSzPts val="1400"/>
            </a:pPr>
            <a:r>
              <a:rPr lang="pt-BR" sz="1819" b="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sym typeface="Calibri"/>
              </a:rPr>
              <a:t>DOS PINHAIS</a:t>
            </a:r>
          </a:p>
        </p:txBody>
      </p:sp>
      <p:sp>
        <p:nvSpPr>
          <p:cNvPr id="271" name="Retângulo 270">
            <a:extLst>
              <a:ext uri="{FF2B5EF4-FFF2-40B4-BE49-F238E27FC236}">
                <a16:creationId xmlns:a16="http://schemas.microsoft.com/office/drawing/2014/main" id="{0841F1A0-3277-1164-44E6-CD680E1709A3}"/>
              </a:ext>
            </a:extLst>
          </p:cNvPr>
          <p:cNvSpPr/>
          <p:nvPr/>
        </p:nvSpPr>
        <p:spPr>
          <a:xfrm>
            <a:off x="3856659" y="3480689"/>
            <a:ext cx="5300127" cy="1662811"/>
          </a:xfrm>
          <a:prstGeom prst="rect">
            <a:avLst/>
          </a:prstGeom>
          <a:solidFill>
            <a:srgbClr val="717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37"/>
          </a:p>
        </p:txBody>
      </p:sp>
      <p:sp>
        <p:nvSpPr>
          <p:cNvPr id="272" name="object 664">
            <a:extLst>
              <a:ext uri="{FF2B5EF4-FFF2-40B4-BE49-F238E27FC236}">
                <a16:creationId xmlns:a16="http://schemas.microsoft.com/office/drawing/2014/main" id="{CE1051A8-6538-6780-DCC4-C90B5A8E15D0}"/>
              </a:ext>
            </a:extLst>
          </p:cNvPr>
          <p:cNvSpPr txBox="1"/>
          <p:nvPr/>
        </p:nvSpPr>
        <p:spPr>
          <a:xfrm>
            <a:off x="6893939" y="4210078"/>
            <a:ext cx="1906070" cy="383122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>
              <a:spcBef>
                <a:spcPts val="50"/>
              </a:spcBef>
            </a:pPr>
            <a:r>
              <a:rPr sz="800" b="1" dirty="0">
                <a:solidFill>
                  <a:schemeClr val="bg1"/>
                </a:solidFill>
                <a:latin typeface="Gilroy Bold" panose="00000800000000000000" pitchFamily="50" charset="0"/>
                <a:cs typeface="Calibri"/>
              </a:rPr>
              <a:t>Horário de </a:t>
            </a:r>
            <a:r>
              <a:rPr sz="800" b="1" dirty="0" err="1">
                <a:solidFill>
                  <a:schemeClr val="bg1"/>
                </a:solidFill>
                <a:latin typeface="Gilroy Bold" panose="00000800000000000000" pitchFamily="50" charset="0"/>
                <a:cs typeface="Calibri"/>
              </a:rPr>
              <a:t>atendimento</a:t>
            </a:r>
            <a:endParaRPr sz="800" b="1" dirty="0">
              <a:solidFill>
                <a:schemeClr val="bg1"/>
              </a:solidFill>
              <a:latin typeface="Gilroy Light" panose="00000400000000000000" pitchFamily="50" charset="0"/>
              <a:cs typeface="Calibri"/>
            </a:endParaRPr>
          </a:p>
          <a:p>
            <a:pPr marL="5776" marR="2310">
              <a:lnSpc>
                <a:spcPct val="100800"/>
              </a:lnSpc>
            </a:pPr>
            <a:r>
              <a:rPr lang="pt-BR" sz="800" dirty="0">
                <a:solidFill>
                  <a:schemeClr val="bg1"/>
                </a:solidFill>
                <a:latin typeface="Gilroy Light" panose="00000400000000000000" pitchFamily="50" charset="0"/>
                <a:cs typeface="Calibri"/>
              </a:rPr>
              <a:t>De segunda a sexta-feira, das 7h às 19h e sábado, das 7h às 11h</a:t>
            </a:r>
          </a:p>
        </p:txBody>
      </p:sp>
      <p:sp>
        <p:nvSpPr>
          <p:cNvPr id="273" name="CaixaDeTexto 272">
            <a:extLst>
              <a:ext uri="{FF2B5EF4-FFF2-40B4-BE49-F238E27FC236}">
                <a16:creationId xmlns:a16="http://schemas.microsoft.com/office/drawing/2014/main" id="{1C7C4BAF-A9E8-5FE5-4152-0CED4889B7D1}"/>
              </a:ext>
            </a:extLst>
          </p:cNvPr>
          <p:cNvSpPr txBox="1"/>
          <p:nvPr/>
        </p:nvSpPr>
        <p:spPr>
          <a:xfrm>
            <a:off x="4582324" y="4225473"/>
            <a:ext cx="15358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800" dirty="0">
                <a:solidFill>
                  <a:schemeClr val="bg1"/>
                </a:solidFill>
                <a:latin typeface="Gilroy Light" panose="00000400000000000000" pitchFamily="50" charset="0"/>
              </a:rPr>
              <a:t>Rua Voluntários da Pátria, 300  São José dos Pinhais – PR </a:t>
            </a:r>
          </a:p>
        </p:txBody>
      </p:sp>
      <p:pic>
        <p:nvPicPr>
          <p:cNvPr id="274" name="Gráfico 273">
            <a:extLst>
              <a:ext uri="{FF2B5EF4-FFF2-40B4-BE49-F238E27FC236}">
                <a16:creationId xmlns:a16="http://schemas.microsoft.com/office/drawing/2014/main" id="{37022D0D-64FE-0A32-AABA-555EDF3920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90786" y="4200573"/>
            <a:ext cx="297952" cy="297952"/>
          </a:xfrm>
          <a:prstGeom prst="rect">
            <a:avLst/>
          </a:prstGeom>
        </p:spPr>
      </p:pic>
      <p:pic>
        <p:nvPicPr>
          <p:cNvPr id="276" name="Gráfico 275">
            <a:extLst>
              <a:ext uri="{FF2B5EF4-FFF2-40B4-BE49-F238E27FC236}">
                <a16:creationId xmlns:a16="http://schemas.microsoft.com/office/drawing/2014/main" id="{8D8A5712-1C0A-F7D0-74C4-D9547DB593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74982" y="4230506"/>
            <a:ext cx="297952" cy="297952"/>
          </a:xfrm>
          <a:prstGeom prst="rect">
            <a:avLst/>
          </a:prstGeom>
        </p:spPr>
      </p:pic>
      <p:pic>
        <p:nvPicPr>
          <p:cNvPr id="283" name="Imagem 282" descr="Casa na frente de um prédio&#10;&#10;Descrição gerada automaticamente com confiança média">
            <a:extLst>
              <a:ext uri="{FF2B5EF4-FFF2-40B4-BE49-F238E27FC236}">
                <a16:creationId xmlns:a16="http://schemas.microsoft.com/office/drawing/2014/main" id="{472895C2-7819-EA63-CCFF-EAA4345996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6658" y="0"/>
            <a:ext cx="5735218" cy="3824287"/>
          </a:xfrm>
          <a:custGeom>
            <a:avLst/>
            <a:gdLst>
              <a:gd name="connsiteX0" fmla="*/ 1099510 w 12610398"/>
              <a:gd name="connsiteY0" fmla="*/ 0 h 8408711"/>
              <a:gd name="connsiteX1" fmla="*/ 12610398 w 12610398"/>
              <a:gd name="connsiteY1" fmla="*/ 0 h 8408711"/>
              <a:gd name="connsiteX2" fmla="*/ 12610398 w 12610398"/>
              <a:gd name="connsiteY2" fmla="*/ 8408711 h 8408711"/>
              <a:gd name="connsiteX3" fmla="*/ 0 w 12610398"/>
              <a:gd name="connsiteY3" fmla="*/ 8408711 h 8408711"/>
              <a:gd name="connsiteX4" fmla="*/ 0 w 12610398"/>
              <a:gd name="connsiteY4" fmla="*/ 1099510 h 8408711"/>
              <a:gd name="connsiteX5" fmla="*/ 1099510 w 12610398"/>
              <a:gd name="connsiteY5" fmla="*/ 0 h 8408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10398" h="8408711">
                <a:moveTo>
                  <a:pt x="1099510" y="0"/>
                </a:moveTo>
                <a:lnTo>
                  <a:pt x="12610398" y="0"/>
                </a:lnTo>
                <a:lnTo>
                  <a:pt x="12610398" y="8408711"/>
                </a:lnTo>
                <a:lnTo>
                  <a:pt x="0" y="8408711"/>
                </a:lnTo>
                <a:lnTo>
                  <a:pt x="0" y="1099510"/>
                </a:lnTo>
                <a:cubicBezTo>
                  <a:pt x="0" y="492267"/>
                  <a:pt x="492267" y="0"/>
                  <a:pt x="1099510" y="0"/>
                </a:cubicBezTo>
                <a:close/>
              </a:path>
            </a:pathLst>
          </a:custGeom>
        </p:spPr>
      </p:pic>
      <p:pic>
        <p:nvPicPr>
          <p:cNvPr id="278" name="Gráfico 277">
            <a:extLst>
              <a:ext uri="{FF2B5EF4-FFF2-40B4-BE49-F238E27FC236}">
                <a16:creationId xmlns:a16="http://schemas.microsoft.com/office/drawing/2014/main" id="{C124930A-35D6-20A8-0682-BC8B40BD9C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8802" y="1930488"/>
            <a:ext cx="173279" cy="173279"/>
          </a:xfrm>
          <a:prstGeom prst="rect">
            <a:avLst/>
          </a:prstGeom>
        </p:spPr>
      </p:pic>
      <p:cxnSp>
        <p:nvCxnSpPr>
          <p:cNvPr id="279" name="Conector reto 278">
            <a:extLst>
              <a:ext uri="{FF2B5EF4-FFF2-40B4-BE49-F238E27FC236}">
                <a16:creationId xmlns:a16="http://schemas.microsoft.com/office/drawing/2014/main" id="{758DB1B1-3334-13CA-9200-BF976C101300}"/>
              </a:ext>
            </a:extLst>
          </p:cNvPr>
          <p:cNvCxnSpPr>
            <a:cxnSpLocks/>
          </p:cNvCxnSpPr>
          <p:nvPr/>
        </p:nvCxnSpPr>
        <p:spPr>
          <a:xfrm>
            <a:off x="515048" y="2952061"/>
            <a:ext cx="2945949" cy="0"/>
          </a:xfrm>
          <a:prstGeom prst="line">
            <a:avLst/>
          </a:prstGeom>
          <a:ln>
            <a:solidFill>
              <a:srgbClr val="7172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Retângulo: Cantos Arredondados 280">
            <a:extLst>
              <a:ext uri="{FF2B5EF4-FFF2-40B4-BE49-F238E27FC236}">
                <a16:creationId xmlns:a16="http://schemas.microsoft.com/office/drawing/2014/main" id="{B8C7BEEE-6309-3646-8202-582AA98BF526}"/>
              </a:ext>
            </a:extLst>
          </p:cNvPr>
          <p:cNvSpPr/>
          <p:nvPr/>
        </p:nvSpPr>
        <p:spPr>
          <a:xfrm>
            <a:off x="7371243" y="3635287"/>
            <a:ext cx="1961868" cy="254597"/>
          </a:xfrm>
          <a:prstGeom prst="roundRect">
            <a:avLst>
              <a:gd name="adj" fmla="val 50000"/>
            </a:avLst>
          </a:prstGeom>
          <a:gradFill>
            <a:gsLst>
              <a:gs pos="75000">
                <a:srgbClr val="3C6D74"/>
              </a:gs>
              <a:gs pos="0">
                <a:srgbClr val="C00000"/>
              </a:gs>
              <a:gs pos="51000">
                <a:srgbClr val="273464"/>
              </a:gs>
              <a:gs pos="100000">
                <a:srgbClr val="43817A">
                  <a:lumMod val="50000"/>
                  <a:lumOff val="5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37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3F3879CC-8E81-830C-4E8F-53B793FE0E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8802" y="2221739"/>
            <a:ext cx="173279" cy="173279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57245F16-285B-9BCE-5BC9-3682B31499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8802" y="2512990"/>
            <a:ext cx="173279" cy="17327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object 663"/>
          <p:cNvSpPr txBox="1"/>
          <p:nvPr/>
        </p:nvSpPr>
        <p:spPr>
          <a:xfrm>
            <a:off x="383268" y="1656874"/>
            <a:ext cx="2805157" cy="699385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324176" marR="515216">
              <a:lnSpc>
                <a:spcPct val="116500"/>
              </a:lnSpc>
              <a:spcBef>
                <a:spcPts val="43"/>
              </a:spcBef>
              <a:tabLst>
                <a:tab pos="91549" algn="l"/>
              </a:tabLst>
            </a:pPr>
            <a:r>
              <a:rPr sz="1050" spc="-39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Proximidade</a:t>
            </a:r>
            <a:r>
              <a:rPr sz="1050" spc="-39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 </a:t>
            </a:r>
            <a:r>
              <a:rPr sz="105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de </a:t>
            </a:r>
            <a:r>
              <a:rPr sz="1050" spc="-16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região </a:t>
            </a:r>
            <a:r>
              <a:rPr sz="1050" spc="-5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industrial </a:t>
            </a:r>
            <a:r>
              <a:rPr sz="1050" spc="34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e</a:t>
            </a:r>
            <a:r>
              <a:rPr sz="1050" spc="-196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 </a:t>
            </a:r>
            <a:r>
              <a:rPr sz="105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de  </a:t>
            </a:r>
            <a:r>
              <a:rPr sz="1050" spc="-18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grandes</a:t>
            </a:r>
            <a:r>
              <a:rPr sz="1050" spc="-55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 </a:t>
            </a:r>
            <a:r>
              <a:rPr sz="1050" spc="-25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empresas</a:t>
            </a:r>
            <a:endParaRPr sz="1050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  <a:cs typeface="Calibri" panose="020F0502020204030204" pitchFamily="34" charset="0"/>
            </a:endParaRPr>
          </a:p>
          <a:p>
            <a:pPr marL="5487" marR="2310">
              <a:lnSpc>
                <a:spcPct val="135800"/>
              </a:lnSpc>
              <a:spcBef>
                <a:spcPts val="885"/>
              </a:spcBef>
              <a:tabLst>
                <a:tab pos="91549" algn="l"/>
              </a:tabLst>
            </a:pPr>
            <a:r>
              <a:rPr sz="1050" spc="-1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cs typeface="Calibri" panose="020F0502020204030204" pitchFamily="34" charset="0"/>
              </a:rPr>
              <a:t>Especialidades</a:t>
            </a:r>
            <a:r>
              <a:rPr sz="1050" spc="-11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cs typeface="Calibri" panose="020F0502020204030204" pitchFamily="34" charset="0"/>
              </a:rPr>
              <a:t> </a:t>
            </a:r>
            <a:r>
              <a:rPr sz="1050" spc="2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cs typeface="Calibri" panose="020F0502020204030204" pitchFamily="34" charset="0"/>
              </a:rPr>
              <a:t>de </a:t>
            </a:r>
            <a:r>
              <a:rPr sz="1050" spc="-2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cs typeface="Calibri" panose="020F0502020204030204" pitchFamily="34" charset="0"/>
              </a:rPr>
              <a:t>atendimento</a:t>
            </a:r>
            <a:r>
              <a:rPr sz="1050" spc="-25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cs typeface="Calibri" panose="020F0502020204030204" pitchFamily="34" charset="0"/>
              </a:rPr>
              <a:t> </a:t>
            </a:r>
            <a:r>
              <a:rPr sz="1050" spc="18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cs typeface="Calibri" panose="020F0502020204030204" pitchFamily="34" charset="0"/>
              </a:rPr>
              <a:t>na</a:t>
            </a:r>
            <a:r>
              <a:rPr sz="1050" spc="18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cs typeface="Calibri" panose="020F0502020204030204" pitchFamily="34" charset="0"/>
              </a:rPr>
              <a:t> </a:t>
            </a:r>
            <a:r>
              <a:rPr sz="1050" spc="-3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cs typeface="Calibri" panose="020F0502020204030204" pitchFamily="34" charset="0"/>
              </a:rPr>
              <a:t>unidade</a:t>
            </a:r>
            <a:r>
              <a:rPr lang="pt-BR" sz="105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cs typeface="Calibri" panose="020F0502020204030204" pitchFamily="34" charset="0"/>
              </a:rPr>
              <a:t>:</a:t>
            </a:r>
            <a:endParaRPr sz="1050" dirty="0">
              <a:solidFill>
                <a:schemeClr val="tx1">
                  <a:lumMod val="75000"/>
                  <a:lumOff val="25000"/>
                </a:schemeClr>
              </a:solidFill>
              <a:latin typeface="Gilroy Bold" panose="00000800000000000000" pitchFamily="50" charset="0"/>
              <a:cs typeface="Calibri" panose="020F0502020204030204" pitchFamily="34" charset="0"/>
            </a:endParaRPr>
          </a:p>
        </p:txBody>
      </p:sp>
      <p:sp>
        <p:nvSpPr>
          <p:cNvPr id="678" name="object 505">
            <a:extLst>
              <a:ext uri="{FF2B5EF4-FFF2-40B4-BE49-F238E27FC236}">
                <a16:creationId xmlns:a16="http://schemas.microsoft.com/office/drawing/2014/main" id="{FFBDE032-2655-4760-9EB7-BDA7AFD054B0}"/>
              </a:ext>
            </a:extLst>
          </p:cNvPr>
          <p:cNvSpPr txBox="1"/>
          <p:nvPr/>
        </p:nvSpPr>
        <p:spPr>
          <a:xfrm>
            <a:off x="372836" y="2546188"/>
            <a:ext cx="1198461" cy="1874969"/>
          </a:xfrm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161438" indent="-155951">
              <a:lnSpc>
                <a:spcPct val="150000"/>
              </a:lnSpc>
              <a:spcBef>
                <a:spcPts val="48"/>
              </a:spcBef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Cardiologia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Clínica Médica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Dermatologia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Fisioterapia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Ginecologia e Obstetrícia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Nutrição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Font typeface="Arial" panose="020B0604020202020204" pitchFamily="34" charset="0"/>
              <a:buChar char="•"/>
              <a:tabLst>
                <a:tab pos="91549" algn="l"/>
              </a:tabLst>
            </a:pPr>
            <a:endParaRPr lang="pt-BR" sz="91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Gilroy Light" panose="00000400000000000000" pitchFamily="50" charset="0"/>
            </a:endParaRP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Font typeface="Arial" panose="020B0604020202020204" pitchFamily="34" charset="0"/>
              <a:buChar char="•"/>
              <a:tabLst>
                <a:tab pos="91549" algn="l"/>
              </a:tabLst>
            </a:pPr>
            <a:endParaRPr sz="91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Gilroy Light" panose="00000400000000000000" pitchFamily="50" charset="0"/>
            </a:endParaRPr>
          </a:p>
        </p:txBody>
      </p:sp>
      <p:sp>
        <p:nvSpPr>
          <p:cNvPr id="680" name="object 505">
            <a:extLst>
              <a:ext uri="{FF2B5EF4-FFF2-40B4-BE49-F238E27FC236}">
                <a16:creationId xmlns:a16="http://schemas.microsoft.com/office/drawing/2014/main" id="{382EE8F3-6A1D-45CB-806F-75159553E573}"/>
              </a:ext>
            </a:extLst>
          </p:cNvPr>
          <p:cNvSpPr txBox="1"/>
          <p:nvPr/>
        </p:nvSpPr>
        <p:spPr>
          <a:xfrm>
            <a:off x="1903503" y="2546188"/>
            <a:ext cx="1606228" cy="1664912"/>
          </a:xfrm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161438" indent="-155951">
              <a:lnSpc>
                <a:spcPct val="150000"/>
              </a:lnSpc>
              <a:spcBef>
                <a:spcPts val="48"/>
              </a:spcBef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910" spc="-9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Ortopedia e Traumatologia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910" spc="-3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Otorrinolaringologia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910" spc="-14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Pediatria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910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Psicologia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910" spc="-2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Urologia</a:t>
            </a: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Font typeface="Arial" panose="020B0604020202020204" pitchFamily="34" charset="0"/>
              <a:buChar char="•"/>
              <a:tabLst>
                <a:tab pos="91549" algn="l"/>
              </a:tabLst>
            </a:pPr>
            <a:r>
              <a:rPr lang="pt-BR" sz="910" spc="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Homologação </a:t>
            </a:r>
            <a:r>
              <a:rPr lang="pt-BR" sz="910" spc="18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das </a:t>
            </a:r>
            <a:r>
              <a:rPr lang="pt-BR" sz="910" spc="-16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Guias </a:t>
            </a:r>
            <a:r>
              <a:rPr lang="pt-BR" sz="910" spc="25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de </a:t>
            </a:r>
            <a:r>
              <a:rPr lang="pt-BR" sz="910" spc="-18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Exames </a:t>
            </a:r>
            <a:r>
              <a:rPr lang="pt-BR" sz="910" spc="34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e </a:t>
            </a:r>
            <a:r>
              <a:rPr lang="pt-BR" sz="910" spc="-2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 panose="020F0502020204030204" pitchFamily="34" charset="0"/>
              </a:rPr>
              <a:t>Consultas</a:t>
            </a:r>
            <a:endParaRPr lang="pt-BR" sz="91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Gilroy Light" panose="00000400000000000000" pitchFamily="50" charset="0"/>
            </a:endParaRPr>
          </a:p>
          <a:p>
            <a:pPr marL="161438" indent="-155951">
              <a:lnSpc>
                <a:spcPct val="150000"/>
              </a:lnSpc>
              <a:spcBef>
                <a:spcPts val="48"/>
              </a:spcBef>
              <a:buFont typeface="Arial" panose="020B0604020202020204" pitchFamily="34" charset="0"/>
              <a:buChar char="•"/>
              <a:tabLst>
                <a:tab pos="91549" algn="l"/>
              </a:tabLst>
            </a:pPr>
            <a:endParaRPr sz="91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Gilroy Light" panose="00000400000000000000" pitchFamily="50" charset="0"/>
            </a:endParaRPr>
          </a:p>
        </p:txBody>
      </p:sp>
      <p:pic>
        <p:nvPicPr>
          <p:cNvPr id="682" name="Google Shape;10679;p11">
            <a:extLst>
              <a:ext uri="{FF2B5EF4-FFF2-40B4-BE49-F238E27FC236}">
                <a16:creationId xmlns:a16="http://schemas.microsoft.com/office/drawing/2014/main" id="{CB006422-287A-49FE-7C2A-3835223A5220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590" y="430588"/>
            <a:ext cx="659355" cy="841308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11948;p14">
            <a:extLst>
              <a:ext uri="{FF2B5EF4-FFF2-40B4-BE49-F238E27FC236}">
                <a16:creationId xmlns:a16="http://schemas.microsoft.com/office/drawing/2014/main" id="{3208D73F-E7AD-FE86-F327-70BB1724736A}"/>
              </a:ext>
            </a:extLst>
          </p:cNvPr>
          <p:cNvSpPr txBox="1">
            <a:spLocks/>
          </p:cNvSpPr>
          <p:nvPr/>
        </p:nvSpPr>
        <p:spPr>
          <a:xfrm>
            <a:off x="1330431" y="491376"/>
            <a:ext cx="2082337" cy="76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504" rIns="0" bIns="0" anchor="t" anchorCtr="0">
            <a:spAutoFit/>
          </a:bodyPr>
          <a:lstStyle>
            <a:lvl1pPr>
              <a:defRPr sz="7150" b="1" i="0">
                <a:solidFill>
                  <a:srgbClr val="C82026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l" rtl="0">
              <a:buSzPts val="1400"/>
            </a:pPr>
            <a:r>
              <a:rPr lang="pt-BR" sz="2456" dirty="0">
                <a:solidFill>
                  <a:srgbClr val="C00000"/>
                </a:solidFill>
                <a:latin typeface="Gilroy Bold" panose="00000800000000000000" pitchFamily="50" charset="0"/>
              </a:rPr>
              <a:t>CIM</a:t>
            </a:r>
            <a:r>
              <a:rPr lang="pt-BR" sz="2456" dirty="0">
                <a:solidFill>
                  <a:schemeClr val="tx1">
                    <a:lumMod val="85000"/>
                    <a:lumOff val="15000"/>
                  </a:schemeClr>
                </a:solidFill>
                <a:latin typeface="Gilroy Bold" panose="00000800000000000000" pitchFamily="50" charset="0"/>
              </a:rPr>
              <a:t> </a:t>
            </a:r>
          </a:p>
          <a:p>
            <a:pPr algn="l" rtl="0">
              <a:buSzPts val="1400"/>
            </a:pPr>
            <a:r>
              <a:rPr lang="pt-BR" sz="2456" b="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sym typeface="Calibri"/>
              </a:rPr>
              <a:t>ARAUCÁRIA</a:t>
            </a:r>
          </a:p>
        </p:txBody>
      </p:sp>
      <p:sp>
        <p:nvSpPr>
          <p:cNvPr id="693" name="Retângulo 692">
            <a:extLst>
              <a:ext uri="{FF2B5EF4-FFF2-40B4-BE49-F238E27FC236}">
                <a16:creationId xmlns:a16="http://schemas.microsoft.com/office/drawing/2014/main" id="{DE73C377-A0BC-3730-559A-792B3A87EF3B}"/>
              </a:ext>
            </a:extLst>
          </p:cNvPr>
          <p:cNvSpPr/>
          <p:nvPr/>
        </p:nvSpPr>
        <p:spPr>
          <a:xfrm>
            <a:off x="3965645" y="3480689"/>
            <a:ext cx="5300127" cy="1662811"/>
          </a:xfrm>
          <a:prstGeom prst="rect">
            <a:avLst/>
          </a:prstGeom>
          <a:solidFill>
            <a:srgbClr val="717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37"/>
          </a:p>
        </p:txBody>
      </p:sp>
      <p:pic>
        <p:nvPicPr>
          <p:cNvPr id="695" name="Gráfico 694">
            <a:extLst>
              <a:ext uri="{FF2B5EF4-FFF2-40B4-BE49-F238E27FC236}">
                <a16:creationId xmlns:a16="http://schemas.microsoft.com/office/drawing/2014/main" id="{8AD3182D-8A1D-DD44-0B95-EA726EA0A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0786" y="4259532"/>
            <a:ext cx="297952" cy="297952"/>
          </a:xfrm>
          <a:prstGeom prst="rect">
            <a:avLst/>
          </a:prstGeom>
        </p:spPr>
      </p:pic>
      <p:pic>
        <p:nvPicPr>
          <p:cNvPr id="696" name="Gráfico 695">
            <a:extLst>
              <a:ext uri="{FF2B5EF4-FFF2-40B4-BE49-F238E27FC236}">
                <a16:creationId xmlns:a16="http://schemas.microsoft.com/office/drawing/2014/main" id="{09FE6D02-E767-D6AB-B256-1CA303333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74982" y="4259532"/>
            <a:ext cx="297952" cy="297952"/>
          </a:xfrm>
          <a:prstGeom prst="rect">
            <a:avLst/>
          </a:prstGeom>
        </p:spPr>
      </p:pic>
      <p:sp>
        <p:nvSpPr>
          <p:cNvPr id="697" name="Google Shape;20190;p27">
            <a:extLst>
              <a:ext uri="{FF2B5EF4-FFF2-40B4-BE49-F238E27FC236}">
                <a16:creationId xmlns:a16="http://schemas.microsoft.com/office/drawing/2014/main" id="{47DC1472-7B49-BE77-6C28-32E3CABAC18B}"/>
              </a:ext>
            </a:extLst>
          </p:cNvPr>
          <p:cNvSpPr txBox="1"/>
          <p:nvPr/>
        </p:nvSpPr>
        <p:spPr>
          <a:xfrm>
            <a:off x="6883086" y="4216264"/>
            <a:ext cx="1712188" cy="384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44" rIns="0" bIns="0" anchor="t" anchorCtr="0">
            <a:spAutoFit/>
          </a:bodyPr>
          <a:lstStyle/>
          <a:p>
            <a:pPr marL="5776">
              <a:buSzPts val="1800"/>
            </a:pPr>
            <a:r>
              <a:rPr lang="pt-BR" sz="800" b="1" dirty="0">
                <a:solidFill>
                  <a:schemeClr val="bg1"/>
                </a:solidFill>
                <a:latin typeface="Gilroy Bold" panose="00000800000000000000" pitchFamily="50" charset="0"/>
                <a:ea typeface="Calibri"/>
                <a:cs typeface="Calibri"/>
                <a:sym typeface="Calibri"/>
              </a:rPr>
              <a:t>Horário de atendimento</a:t>
            </a:r>
            <a:endParaRPr sz="800" dirty="0">
              <a:solidFill>
                <a:schemeClr val="bg1"/>
              </a:solidFill>
              <a:latin typeface="Gilroy Bold" panose="00000800000000000000" pitchFamily="50" charset="0"/>
              <a:ea typeface="Calibri"/>
              <a:cs typeface="Calibri"/>
              <a:sym typeface="Calibri"/>
            </a:endParaRPr>
          </a:p>
          <a:p>
            <a:pPr marL="11263">
              <a:buSzPts val="1800"/>
            </a:pPr>
            <a:r>
              <a:rPr lang="pt-BR" sz="800" dirty="0">
                <a:solidFill>
                  <a:schemeClr val="bg1"/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De segunda a sexta-feira das 7h às 19h; sábado, das 7h às 12h</a:t>
            </a:r>
          </a:p>
        </p:txBody>
      </p:sp>
      <p:sp>
        <p:nvSpPr>
          <p:cNvPr id="698" name="Google Shape;20190;p27">
            <a:extLst>
              <a:ext uri="{FF2B5EF4-FFF2-40B4-BE49-F238E27FC236}">
                <a16:creationId xmlns:a16="http://schemas.microsoft.com/office/drawing/2014/main" id="{2D3293E5-3081-A0BD-B44D-FBC480BAEF24}"/>
              </a:ext>
            </a:extLst>
          </p:cNvPr>
          <p:cNvSpPr txBox="1"/>
          <p:nvPr/>
        </p:nvSpPr>
        <p:spPr>
          <a:xfrm>
            <a:off x="4572000" y="4279325"/>
            <a:ext cx="1413303" cy="252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44" rIns="0" bIns="0" anchor="t" anchorCtr="0">
            <a:spAutoFit/>
          </a:bodyPr>
          <a:lstStyle/>
          <a:p>
            <a:pPr algn="l"/>
            <a:r>
              <a:rPr lang="pt-BR" sz="800" dirty="0">
                <a:solidFill>
                  <a:schemeClr val="bg1"/>
                </a:solidFill>
                <a:latin typeface="Gilroy Light" panose="00000400000000000000" pitchFamily="50" charset="0"/>
              </a:rPr>
              <a:t>Rua Manoel Ribas, 1.00, Centro Araucária – PR</a:t>
            </a:r>
          </a:p>
        </p:txBody>
      </p:sp>
      <p:sp>
        <p:nvSpPr>
          <p:cNvPr id="700" name="Google Shape;21640;p31">
            <a:extLst>
              <a:ext uri="{FF2B5EF4-FFF2-40B4-BE49-F238E27FC236}">
                <a16:creationId xmlns:a16="http://schemas.microsoft.com/office/drawing/2014/main" id="{83B95542-8E2E-D9B7-ED2D-3869C45A5C3A}"/>
              </a:ext>
            </a:extLst>
          </p:cNvPr>
          <p:cNvSpPr txBox="1"/>
          <p:nvPr/>
        </p:nvSpPr>
        <p:spPr>
          <a:xfrm>
            <a:off x="1635231" y="4261686"/>
            <a:ext cx="1438284" cy="5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60" rIns="0" bIns="0" anchor="ctr" anchorCtr="0">
            <a:spAutoFit/>
          </a:bodyPr>
          <a:lstStyle/>
          <a:p>
            <a:pPr algn="ctr">
              <a:lnSpc>
                <a:spcPts val="4548"/>
              </a:lnSpc>
              <a:buSzPts val="9825"/>
            </a:pPr>
            <a:r>
              <a:rPr lang="pt-BR" sz="3275" b="1" dirty="0">
                <a:solidFill>
                  <a:srgbClr val="C00000"/>
                </a:solidFill>
                <a:latin typeface="Gilroy Bold" panose="00000800000000000000" pitchFamily="50" charset="0"/>
                <a:ea typeface="Calibri"/>
                <a:cs typeface="Calibri"/>
                <a:sym typeface="Calibri"/>
              </a:rPr>
              <a:t>2.200</a:t>
            </a:r>
            <a:endParaRPr sz="3275" b="1" dirty="0">
              <a:solidFill>
                <a:srgbClr val="C00000"/>
              </a:solidFill>
              <a:latin typeface="Gilroy Bold" panose="000008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21640;p31">
            <a:extLst>
              <a:ext uri="{FF2B5EF4-FFF2-40B4-BE49-F238E27FC236}">
                <a16:creationId xmlns:a16="http://schemas.microsoft.com/office/drawing/2014/main" id="{3C4D554E-5106-AE91-7B0C-6686312423BA}"/>
              </a:ext>
            </a:extLst>
          </p:cNvPr>
          <p:cNvSpPr txBox="1"/>
          <p:nvPr/>
        </p:nvSpPr>
        <p:spPr>
          <a:xfrm>
            <a:off x="2998535" y="4410188"/>
            <a:ext cx="1085706" cy="286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60" rIns="0" bIns="0" anchor="t" anchorCtr="0">
            <a:spAutoFit/>
          </a:bodyPr>
          <a:lstStyle/>
          <a:p>
            <a:pPr>
              <a:buSzPts val="9825"/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atendimentos</a:t>
            </a:r>
          </a:p>
          <a:p>
            <a:pPr>
              <a:buSzPts val="9825"/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por mês</a:t>
            </a:r>
            <a:endParaRPr sz="910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3833D052-37BF-9E87-033A-A8EB3CE701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0990" y="1673941"/>
            <a:ext cx="173279" cy="17327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6C50A23-238E-D5F7-4346-5C823FC057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" r="627"/>
          <a:stretch>
            <a:fillRect/>
          </a:stretch>
        </p:blipFill>
        <p:spPr>
          <a:xfrm>
            <a:off x="3965644" y="0"/>
            <a:ext cx="5492825" cy="3672369"/>
          </a:xfrm>
          <a:custGeom>
            <a:avLst/>
            <a:gdLst>
              <a:gd name="connsiteX0" fmla="*/ 1423488 w 12077434"/>
              <a:gd name="connsiteY0" fmla="*/ 0 h 8074678"/>
              <a:gd name="connsiteX1" fmla="*/ 10653946 w 12077434"/>
              <a:gd name="connsiteY1" fmla="*/ 0 h 8074678"/>
              <a:gd name="connsiteX2" fmla="*/ 12077434 w 12077434"/>
              <a:gd name="connsiteY2" fmla="*/ 1423488 h 8074678"/>
              <a:gd name="connsiteX3" fmla="*/ 12077434 w 12077434"/>
              <a:gd name="connsiteY3" fmla="*/ 8074678 h 8074678"/>
              <a:gd name="connsiteX4" fmla="*/ 0 w 12077434"/>
              <a:gd name="connsiteY4" fmla="*/ 8074678 h 8074678"/>
              <a:gd name="connsiteX5" fmla="*/ 0 w 12077434"/>
              <a:gd name="connsiteY5" fmla="*/ 1423488 h 8074678"/>
              <a:gd name="connsiteX6" fmla="*/ 1423488 w 12077434"/>
              <a:gd name="connsiteY6" fmla="*/ 0 h 8074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77434" h="8074678">
                <a:moveTo>
                  <a:pt x="1423488" y="0"/>
                </a:moveTo>
                <a:lnTo>
                  <a:pt x="10653946" y="0"/>
                </a:lnTo>
                <a:cubicBezTo>
                  <a:pt x="11440116" y="0"/>
                  <a:pt x="12077434" y="637317"/>
                  <a:pt x="12077434" y="1423488"/>
                </a:cubicBezTo>
                <a:lnTo>
                  <a:pt x="12077434" y="8074678"/>
                </a:lnTo>
                <a:lnTo>
                  <a:pt x="0" y="8074678"/>
                </a:lnTo>
                <a:lnTo>
                  <a:pt x="0" y="1423488"/>
                </a:lnTo>
                <a:cubicBezTo>
                  <a:pt x="0" y="637317"/>
                  <a:pt x="637317" y="0"/>
                  <a:pt x="1423488" y="0"/>
                </a:cubicBezTo>
                <a:close/>
              </a:path>
            </a:pathLst>
          </a:custGeom>
        </p:spPr>
      </p:pic>
      <p:sp>
        <p:nvSpPr>
          <p:cNvPr id="688" name="Retângulo: Cantos Arredondados 687">
            <a:extLst>
              <a:ext uri="{FF2B5EF4-FFF2-40B4-BE49-F238E27FC236}">
                <a16:creationId xmlns:a16="http://schemas.microsoft.com/office/drawing/2014/main" id="{DE1AE1C4-6482-E365-9DD6-DF38BD08D7B6}"/>
              </a:ext>
            </a:extLst>
          </p:cNvPr>
          <p:cNvSpPr/>
          <p:nvPr/>
        </p:nvSpPr>
        <p:spPr>
          <a:xfrm>
            <a:off x="7600821" y="3591338"/>
            <a:ext cx="1961868" cy="254597"/>
          </a:xfrm>
          <a:prstGeom prst="roundRect">
            <a:avLst>
              <a:gd name="adj" fmla="val 50000"/>
            </a:avLst>
          </a:prstGeom>
          <a:gradFill>
            <a:gsLst>
              <a:gs pos="75000">
                <a:srgbClr val="3C6D74"/>
              </a:gs>
              <a:gs pos="0">
                <a:srgbClr val="C00000"/>
              </a:gs>
              <a:gs pos="51000">
                <a:srgbClr val="273464"/>
              </a:gs>
              <a:gs pos="100000">
                <a:srgbClr val="43817A">
                  <a:lumMod val="50000"/>
                  <a:lumOff val="5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37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0685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8"/>
          <p:cNvSpPr/>
          <p:nvPr/>
        </p:nvSpPr>
        <p:spPr>
          <a:xfrm>
            <a:off x="-245496" y="0"/>
            <a:ext cx="4055015" cy="5143500"/>
          </a:xfrm>
          <a:prstGeom prst="roundRect">
            <a:avLst>
              <a:gd name="adj" fmla="val 758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8"/>
          <p:cNvSpPr/>
          <p:nvPr/>
        </p:nvSpPr>
        <p:spPr>
          <a:xfrm>
            <a:off x="8570291" y="1585604"/>
            <a:ext cx="34658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603"/>
                </a:lnTo>
                <a:lnTo>
                  <a:pt x="41948" y="75603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28"/>
          <p:cNvSpPr/>
          <p:nvPr/>
        </p:nvSpPr>
        <p:spPr>
          <a:xfrm>
            <a:off x="8648324" y="1585604"/>
            <a:ext cx="34658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603"/>
                </a:lnTo>
                <a:lnTo>
                  <a:pt x="41948" y="75603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28"/>
          <p:cNvSpPr/>
          <p:nvPr/>
        </p:nvSpPr>
        <p:spPr>
          <a:xfrm>
            <a:off x="8726357" y="1585604"/>
            <a:ext cx="34658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590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03"/>
                </a:lnTo>
                <a:lnTo>
                  <a:pt x="41935" y="75603"/>
                </a:lnTo>
                <a:lnTo>
                  <a:pt x="41935" y="41948"/>
                </a:lnTo>
                <a:lnTo>
                  <a:pt x="75590" y="41948"/>
                </a:lnTo>
                <a:lnTo>
                  <a:pt x="75590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28"/>
          <p:cNvSpPr/>
          <p:nvPr/>
        </p:nvSpPr>
        <p:spPr>
          <a:xfrm>
            <a:off x="8804390" y="1585604"/>
            <a:ext cx="34658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590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03"/>
                </a:lnTo>
                <a:lnTo>
                  <a:pt x="41948" y="75603"/>
                </a:lnTo>
                <a:lnTo>
                  <a:pt x="41948" y="41948"/>
                </a:lnTo>
                <a:lnTo>
                  <a:pt x="75590" y="41948"/>
                </a:lnTo>
                <a:lnTo>
                  <a:pt x="75590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28"/>
          <p:cNvSpPr/>
          <p:nvPr/>
        </p:nvSpPr>
        <p:spPr>
          <a:xfrm>
            <a:off x="8570291" y="1660877"/>
            <a:ext cx="34658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55"/>
                </a:moveTo>
                <a:lnTo>
                  <a:pt x="41948" y="33655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55"/>
                </a:lnTo>
                <a:lnTo>
                  <a:pt x="0" y="33655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590"/>
                </a:lnTo>
                <a:lnTo>
                  <a:pt x="41948" y="75590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55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28"/>
          <p:cNvSpPr/>
          <p:nvPr/>
        </p:nvSpPr>
        <p:spPr>
          <a:xfrm>
            <a:off x="8648324" y="1660877"/>
            <a:ext cx="34658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55"/>
                </a:moveTo>
                <a:lnTo>
                  <a:pt x="41948" y="33655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55"/>
                </a:lnTo>
                <a:lnTo>
                  <a:pt x="0" y="33655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590"/>
                </a:lnTo>
                <a:lnTo>
                  <a:pt x="41948" y="75590"/>
                </a:lnTo>
                <a:lnTo>
                  <a:pt x="41948" y="41948"/>
                </a:lnTo>
                <a:lnTo>
                  <a:pt x="75603" y="41948"/>
                </a:lnTo>
                <a:lnTo>
                  <a:pt x="75603" y="33655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28"/>
          <p:cNvSpPr/>
          <p:nvPr/>
        </p:nvSpPr>
        <p:spPr>
          <a:xfrm>
            <a:off x="8726357" y="1660877"/>
            <a:ext cx="34658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590" y="33655"/>
                </a:moveTo>
                <a:lnTo>
                  <a:pt x="41935" y="33655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55"/>
                </a:lnTo>
                <a:lnTo>
                  <a:pt x="0" y="33655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590"/>
                </a:lnTo>
                <a:lnTo>
                  <a:pt x="41935" y="75590"/>
                </a:lnTo>
                <a:lnTo>
                  <a:pt x="41935" y="41948"/>
                </a:lnTo>
                <a:lnTo>
                  <a:pt x="75590" y="41948"/>
                </a:lnTo>
                <a:lnTo>
                  <a:pt x="75590" y="33655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28"/>
          <p:cNvSpPr/>
          <p:nvPr/>
        </p:nvSpPr>
        <p:spPr>
          <a:xfrm>
            <a:off x="8804390" y="1660877"/>
            <a:ext cx="34658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590" y="33655"/>
                </a:moveTo>
                <a:lnTo>
                  <a:pt x="41948" y="33655"/>
                </a:lnTo>
                <a:lnTo>
                  <a:pt x="41948" y="0"/>
                </a:lnTo>
                <a:lnTo>
                  <a:pt x="33655" y="0"/>
                </a:lnTo>
                <a:lnTo>
                  <a:pt x="33655" y="33655"/>
                </a:lnTo>
                <a:lnTo>
                  <a:pt x="0" y="33655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590"/>
                </a:lnTo>
                <a:lnTo>
                  <a:pt x="41948" y="75590"/>
                </a:lnTo>
                <a:lnTo>
                  <a:pt x="41948" y="41948"/>
                </a:lnTo>
                <a:lnTo>
                  <a:pt x="75590" y="41948"/>
                </a:lnTo>
                <a:lnTo>
                  <a:pt x="75590" y="33655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28"/>
          <p:cNvSpPr/>
          <p:nvPr/>
        </p:nvSpPr>
        <p:spPr>
          <a:xfrm>
            <a:off x="8882417" y="1585604"/>
            <a:ext cx="34658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03"/>
                </a:lnTo>
                <a:lnTo>
                  <a:pt x="41935" y="75603"/>
                </a:lnTo>
                <a:lnTo>
                  <a:pt x="41935" y="41948"/>
                </a:lnTo>
                <a:lnTo>
                  <a:pt x="75603" y="41948"/>
                </a:lnTo>
                <a:lnTo>
                  <a:pt x="75603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8"/>
          <p:cNvSpPr/>
          <p:nvPr/>
        </p:nvSpPr>
        <p:spPr>
          <a:xfrm>
            <a:off x="8960444" y="1585604"/>
            <a:ext cx="34658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15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603"/>
                </a:lnTo>
                <a:lnTo>
                  <a:pt x="41948" y="75603"/>
                </a:lnTo>
                <a:lnTo>
                  <a:pt x="41948" y="41948"/>
                </a:lnTo>
                <a:lnTo>
                  <a:pt x="75615" y="41948"/>
                </a:lnTo>
                <a:lnTo>
                  <a:pt x="75615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28"/>
          <p:cNvSpPr/>
          <p:nvPr/>
        </p:nvSpPr>
        <p:spPr>
          <a:xfrm>
            <a:off x="9038477" y="1585604"/>
            <a:ext cx="34658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15" y="33667"/>
                </a:moveTo>
                <a:lnTo>
                  <a:pt x="41935" y="33667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03"/>
                </a:lnTo>
                <a:lnTo>
                  <a:pt x="41935" y="75603"/>
                </a:lnTo>
                <a:lnTo>
                  <a:pt x="41935" y="41948"/>
                </a:lnTo>
                <a:lnTo>
                  <a:pt x="75615" y="41948"/>
                </a:lnTo>
                <a:lnTo>
                  <a:pt x="75615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28"/>
          <p:cNvSpPr/>
          <p:nvPr/>
        </p:nvSpPr>
        <p:spPr>
          <a:xfrm>
            <a:off x="9116510" y="1585604"/>
            <a:ext cx="27727" cy="34656"/>
          </a:xfrm>
          <a:custGeom>
            <a:avLst/>
            <a:gdLst/>
            <a:ahLst/>
            <a:cxnLst/>
            <a:rect l="l" t="t" r="r" b="b"/>
            <a:pathLst>
              <a:path w="60959" h="76200" extrusionOk="0">
                <a:moveTo>
                  <a:pt x="60439" y="33667"/>
                </a:moveTo>
                <a:lnTo>
                  <a:pt x="41948" y="33667"/>
                </a:lnTo>
                <a:lnTo>
                  <a:pt x="41948" y="0"/>
                </a:lnTo>
                <a:lnTo>
                  <a:pt x="33655" y="0"/>
                </a:lnTo>
                <a:lnTo>
                  <a:pt x="33655" y="33667"/>
                </a:lnTo>
                <a:lnTo>
                  <a:pt x="0" y="33667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603"/>
                </a:lnTo>
                <a:lnTo>
                  <a:pt x="41948" y="75603"/>
                </a:lnTo>
                <a:lnTo>
                  <a:pt x="41948" y="41948"/>
                </a:lnTo>
                <a:lnTo>
                  <a:pt x="60439" y="41948"/>
                </a:lnTo>
                <a:lnTo>
                  <a:pt x="60439" y="33667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28"/>
          <p:cNvSpPr/>
          <p:nvPr/>
        </p:nvSpPr>
        <p:spPr>
          <a:xfrm>
            <a:off x="8882417" y="1660877"/>
            <a:ext cx="34658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55"/>
                </a:moveTo>
                <a:lnTo>
                  <a:pt x="41935" y="33655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55"/>
                </a:lnTo>
                <a:lnTo>
                  <a:pt x="0" y="33655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590"/>
                </a:lnTo>
                <a:lnTo>
                  <a:pt x="41935" y="75590"/>
                </a:lnTo>
                <a:lnTo>
                  <a:pt x="41935" y="41948"/>
                </a:lnTo>
                <a:lnTo>
                  <a:pt x="75603" y="41948"/>
                </a:lnTo>
                <a:lnTo>
                  <a:pt x="75603" y="33655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28"/>
          <p:cNvSpPr/>
          <p:nvPr/>
        </p:nvSpPr>
        <p:spPr>
          <a:xfrm>
            <a:off x="8960444" y="1660877"/>
            <a:ext cx="34658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15" y="33655"/>
                </a:moveTo>
                <a:lnTo>
                  <a:pt x="41948" y="33655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55"/>
                </a:lnTo>
                <a:lnTo>
                  <a:pt x="0" y="33655"/>
                </a:lnTo>
                <a:lnTo>
                  <a:pt x="0" y="41948"/>
                </a:lnTo>
                <a:lnTo>
                  <a:pt x="33667" y="41948"/>
                </a:lnTo>
                <a:lnTo>
                  <a:pt x="33667" y="75590"/>
                </a:lnTo>
                <a:lnTo>
                  <a:pt x="41948" y="75590"/>
                </a:lnTo>
                <a:lnTo>
                  <a:pt x="41948" y="41948"/>
                </a:lnTo>
                <a:lnTo>
                  <a:pt x="75615" y="41948"/>
                </a:lnTo>
                <a:lnTo>
                  <a:pt x="75615" y="33655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8"/>
          <p:cNvSpPr/>
          <p:nvPr/>
        </p:nvSpPr>
        <p:spPr>
          <a:xfrm>
            <a:off x="9038477" y="1660877"/>
            <a:ext cx="34658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15" y="33655"/>
                </a:moveTo>
                <a:lnTo>
                  <a:pt x="41935" y="33655"/>
                </a:lnTo>
                <a:lnTo>
                  <a:pt x="41935" y="0"/>
                </a:lnTo>
                <a:lnTo>
                  <a:pt x="33655" y="0"/>
                </a:lnTo>
                <a:lnTo>
                  <a:pt x="33655" y="33655"/>
                </a:lnTo>
                <a:lnTo>
                  <a:pt x="0" y="33655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590"/>
                </a:lnTo>
                <a:lnTo>
                  <a:pt x="41935" y="75590"/>
                </a:lnTo>
                <a:lnTo>
                  <a:pt x="41935" y="41948"/>
                </a:lnTo>
                <a:lnTo>
                  <a:pt x="75615" y="41948"/>
                </a:lnTo>
                <a:lnTo>
                  <a:pt x="75615" y="33655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28"/>
          <p:cNvSpPr/>
          <p:nvPr/>
        </p:nvSpPr>
        <p:spPr>
          <a:xfrm>
            <a:off x="9116510" y="1660877"/>
            <a:ext cx="27727" cy="34656"/>
          </a:xfrm>
          <a:custGeom>
            <a:avLst/>
            <a:gdLst/>
            <a:ahLst/>
            <a:cxnLst/>
            <a:rect l="l" t="t" r="r" b="b"/>
            <a:pathLst>
              <a:path w="60959" h="76200" extrusionOk="0">
                <a:moveTo>
                  <a:pt x="60439" y="33655"/>
                </a:moveTo>
                <a:lnTo>
                  <a:pt x="41948" y="33655"/>
                </a:lnTo>
                <a:lnTo>
                  <a:pt x="41948" y="0"/>
                </a:lnTo>
                <a:lnTo>
                  <a:pt x="33655" y="0"/>
                </a:lnTo>
                <a:lnTo>
                  <a:pt x="33655" y="33655"/>
                </a:lnTo>
                <a:lnTo>
                  <a:pt x="0" y="33655"/>
                </a:lnTo>
                <a:lnTo>
                  <a:pt x="0" y="41948"/>
                </a:lnTo>
                <a:lnTo>
                  <a:pt x="33655" y="41948"/>
                </a:lnTo>
                <a:lnTo>
                  <a:pt x="33655" y="75590"/>
                </a:lnTo>
                <a:lnTo>
                  <a:pt x="41948" y="75590"/>
                </a:lnTo>
                <a:lnTo>
                  <a:pt x="41948" y="41948"/>
                </a:lnTo>
                <a:lnTo>
                  <a:pt x="60439" y="41948"/>
                </a:lnTo>
                <a:lnTo>
                  <a:pt x="60439" y="33655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28"/>
          <p:cNvSpPr txBox="1"/>
          <p:nvPr/>
        </p:nvSpPr>
        <p:spPr>
          <a:xfrm>
            <a:off x="467371" y="2065802"/>
            <a:ext cx="2718299" cy="1435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HOSPITAL</a:t>
            </a:r>
            <a:endParaRPr sz="6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0227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DE REFERÊNCIA </a:t>
            </a:r>
            <a:r>
              <a:rPr lang="pt-BR" sz="2000" b="0" i="0" u="none" strike="noStrike" cap="none" dirty="0">
                <a:solidFill>
                  <a:srgbClr val="273464"/>
                </a:solidFill>
                <a:latin typeface="Arial"/>
                <a:ea typeface="Arial"/>
                <a:cs typeface="Arial"/>
                <a:sym typeface="Arial"/>
              </a:rPr>
              <a:t>PARA TODOS OS NOSSOS PLANOS</a:t>
            </a:r>
            <a:endParaRPr sz="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0" name="Google Shape;220;p28"/>
          <p:cNvGrpSpPr/>
          <p:nvPr/>
        </p:nvGrpSpPr>
        <p:grpSpPr>
          <a:xfrm>
            <a:off x="692620" y="913462"/>
            <a:ext cx="938440" cy="628808"/>
            <a:chOff x="1779843" y="2602045"/>
            <a:chExt cx="3765951" cy="2523580"/>
          </a:xfrm>
        </p:grpSpPr>
        <p:grpSp>
          <p:nvGrpSpPr>
            <p:cNvPr id="221" name="Google Shape;221;p28"/>
            <p:cNvGrpSpPr/>
            <p:nvPr/>
          </p:nvGrpSpPr>
          <p:grpSpPr>
            <a:xfrm>
              <a:off x="3036049" y="2602045"/>
              <a:ext cx="1254760" cy="845819"/>
              <a:chOff x="3036049" y="2602045"/>
              <a:chExt cx="1254760" cy="845819"/>
            </a:xfrm>
          </p:grpSpPr>
          <p:sp>
            <p:nvSpPr>
              <p:cNvPr id="222" name="Google Shape;222;p28"/>
              <p:cNvSpPr/>
              <p:nvPr/>
            </p:nvSpPr>
            <p:spPr>
              <a:xfrm>
                <a:off x="3036049" y="2602045"/>
                <a:ext cx="1254760" cy="845819"/>
              </a:xfrm>
              <a:custGeom>
                <a:avLst/>
                <a:gdLst/>
                <a:ahLst/>
                <a:cxnLst/>
                <a:rect l="l" t="t" r="r" b="b"/>
                <a:pathLst>
                  <a:path w="1254760" h="845820" extrusionOk="0">
                    <a:moveTo>
                      <a:pt x="400837" y="223837"/>
                    </a:moveTo>
                    <a:lnTo>
                      <a:pt x="400532" y="180378"/>
                    </a:lnTo>
                    <a:lnTo>
                      <a:pt x="390601" y="137820"/>
                    </a:lnTo>
                    <a:lnTo>
                      <a:pt x="371005" y="97866"/>
                    </a:lnTo>
                    <a:lnTo>
                      <a:pt x="341757" y="62204"/>
                    </a:lnTo>
                    <a:lnTo>
                      <a:pt x="305155" y="33985"/>
                    </a:lnTo>
                    <a:lnTo>
                      <a:pt x="264325" y="15278"/>
                    </a:lnTo>
                    <a:lnTo>
                      <a:pt x="220992" y="6096"/>
                    </a:lnTo>
                    <a:lnTo>
                      <a:pt x="176872" y="6400"/>
                    </a:lnTo>
                    <a:lnTo>
                      <a:pt x="133680" y="16167"/>
                    </a:lnTo>
                    <a:lnTo>
                      <a:pt x="93116" y="35394"/>
                    </a:lnTo>
                    <a:lnTo>
                      <a:pt x="56921" y="64058"/>
                    </a:lnTo>
                    <a:lnTo>
                      <a:pt x="28295" y="100164"/>
                    </a:lnTo>
                    <a:lnTo>
                      <a:pt x="9334" y="140398"/>
                    </a:lnTo>
                    <a:lnTo>
                      <a:pt x="0" y="183095"/>
                    </a:lnTo>
                    <a:lnTo>
                      <a:pt x="304" y="226555"/>
                    </a:lnTo>
                    <a:lnTo>
                      <a:pt x="10223" y="269100"/>
                    </a:lnTo>
                    <a:lnTo>
                      <a:pt x="29756" y="309054"/>
                    </a:lnTo>
                    <a:lnTo>
                      <a:pt x="58889" y="344716"/>
                    </a:lnTo>
                    <a:lnTo>
                      <a:pt x="95567" y="372897"/>
                    </a:lnTo>
                    <a:lnTo>
                      <a:pt x="136448" y="391579"/>
                    </a:lnTo>
                    <a:lnTo>
                      <a:pt x="179819" y="400761"/>
                    </a:lnTo>
                    <a:lnTo>
                      <a:pt x="223964" y="400469"/>
                    </a:lnTo>
                    <a:lnTo>
                      <a:pt x="267169" y="390702"/>
                    </a:lnTo>
                    <a:lnTo>
                      <a:pt x="307733" y="371500"/>
                    </a:lnTo>
                    <a:lnTo>
                      <a:pt x="343928" y="342861"/>
                    </a:lnTo>
                    <a:lnTo>
                      <a:pt x="372529" y="306781"/>
                    </a:lnTo>
                    <a:lnTo>
                      <a:pt x="391502" y="266534"/>
                    </a:lnTo>
                    <a:lnTo>
                      <a:pt x="400837" y="223837"/>
                    </a:lnTo>
                    <a:close/>
                  </a:path>
                  <a:path w="1254760" h="845820" extrusionOk="0">
                    <a:moveTo>
                      <a:pt x="1254366" y="662508"/>
                    </a:moveTo>
                    <a:lnTo>
                      <a:pt x="1254099" y="619036"/>
                    </a:lnTo>
                    <a:lnTo>
                      <a:pt x="1244180" y="576465"/>
                    </a:lnTo>
                    <a:lnTo>
                      <a:pt x="1224635" y="536498"/>
                    </a:lnTo>
                    <a:lnTo>
                      <a:pt x="1195463" y="500799"/>
                    </a:lnTo>
                    <a:lnTo>
                      <a:pt x="1158786" y="472605"/>
                    </a:lnTo>
                    <a:lnTo>
                      <a:pt x="1117904" y="453910"/>
                    </a:lnTo>
                    <a:lnTo>
                      <a:pt x="1074534" y="444715"/>
                    </a:lnTo>
                    <a:lnTo>
                      <a:pt x="1030389" y="445020"/>
                    </a:lnTo>
                    <a:lnTo>
                      <a:pt x="987183" y="454787"/>
                    </a:lnTo>
                    <a:lnTo>
                      <a:pt x="946632" y="474040"/>
                    </a:lnTo>
                    <a:lnTo>
                      <a:pt x="910640" y="502577"/>
                    </a:lnTo>
                    <a:lnTo>
                      <a:pt x="910640" y="502437"/>
                    </a:lnTo>
                    <a:lnTo>
                      <a:pt x="875741" y="533488"/>
                    </a:lnTo>
                    <a:lnTo>
                      <a:pt x="838238" y="559828"/>
                    </a:lnTo>
                    <a:lnTo>
                      <a:pt x="798563" y="581431"/>
                    </a:lnTo>
                    <a:lnTo>
                      <a:pt x="757135" y="598297"/>
                    </a:lnTo>
                    <a:lnTo>
                      <a:pt x="714400" y="610438"/>
                    </a:lnTo>
                    <a:lnTo>
                      <a:pt x="670775" y="617829"/>
                    </a:lnTo>
                    <a:lnTo>
                      <a:pt x="626694" y="620496"/>
                    </a:lnTo>
                    <a:lnTo>
                      <a:pt x="582574" y="618413"/>
                    </a:lnTo>
                    <a:lnTo>
                      <a:pt x="538861" y="611593"/>
                    </a:lnTo>
                    <a:lnTo>
                      <a:pt x="495960" y="600024"/>
                    </a:lnTo>
                    <a:lnTo>
                      <a:pt x="454317" y="583717"/>
                    </a:lnTo>
                    <a:lnTo>
                      <a:pt x="414350" y="562648"/>
                    </a:lnTo>
                    <a:lnTo>
                      <a:pt x="376491" y="536829"/>
                    </a:lnTo>
                    <a:lnTo>
                      <a:pt x="341160" y="506272"/>
                    </a:lnTo>
                    <a:lnTo>
                      <a:pt x="341160" y="506412"/>
                    </a:lnTo>
                    <a:lnTo>
                      <a:pt x="305155" y="478675"/>
                    </a:lnTo>
                    <a:lnTo>
                      <a:pt x="264325" y="459981"/>
                    </a:lnTo>
                    <a:lnTo>
                      <a:pt x="221005" y="450799"/>
                    </a:lnTo>
                    <a:lnTo>
                      <a:pt x="176923" y="451116"/>
                    </a:lnTo>
                    <a:lnTo>
                      <a:pt x="133769" y="460921"/>
                    </a:lnTo>
                    <a:lnTo>
                      <a:pt x="93294" y="480199"/>
                    </a:lnTo>
                    <a:lnTo>
                      <a:pt x="57188" y="508965"/>
                    </a:lnTo>
                    <a:lnTo>
                      <a:pt x="28473" y="544995"/>
                    </a:lnTo>
                    <a:lnTo>
                      <a:pt x="9423" y="585190"/>
                    </a:lnTo>
                    <a:lnTo>
                      <a:pt x="50" y="627849"/>
                    </a:lnTo>
                    <a:lnTo>
                      <a:pt x="317" y="671296"/>
                    </a:lnTo>
                    <a:lnTo>
                      <a:pt x="10236" y="713841"/>
                    </a:lnTo>
                    <a:lnTo>
                      <a:pt x="29756" y="753783"/>
                    </a:lnTo>
                    <a:lnTo>
                      <a:pt x="58889" y="789444"/>
                    </a:lnTo>
                    <a:lnTo>
                      <a:pt x="95567" y="817702"/>
                    </a:lnTo>
                    <a:lnTo>
                      <a:pt x="136448" y="836422"/>
                    </a:lnTo>
                    <a:lnTo>
                      <a:pt x="179819" y="845629"/>
                    </a:lnTo>
                    <a:lnTo>
                      <a:pt x="223964" y="845337"/>
                    </a:lnTo>
                    <a:lnTo>
                      <a:pt x="267169" y="835545"/>
                    </a:lnTo>
                    <a:lnTo>
                      <a:pt x="307733" y="816279"/>
                    </a:lnTo>
                    <a:lnTo>
                      <a:pt x="343928" y="787539"/>
                    </a:lnTo>
                    <a:lnTo>
                      <a:pt x="344893" y="786320"/>
                    </a:lnTo>
                    <a:lnTo>
                      <a:pt x="378256" y="756589"/>
                    </a:lnTo>
                    <a:lnTo>
                      <a:pt x="415747" y="730224"/>
                    </a:lnTo>
                    <a:lnTo>
                      <a:pt x="455422" y="708596"/>
                    </a:lnTo>
                    <a:lnTo>
                      <a:pt x="496836" y="691705"/>
                    </a:lnTo>
                    <a:lnTo>
                      <a:pt x="539572" y="679538"/>
                    </a:lnTo>
                    <a:lnTo>
                      <a:pt x="583209" y="672122"/>
                    </a:lnTo>
                    <a:lnTo>
                      <a:pt x="627303" y="669442"/>
                    </a:lnTo>
                    <a:lnTo>
                      <a:pt x="671436" y="671512"/>
                    </a:lnTo>
                    <a:lnTo>
                      <a:pt x="715175" y="678332"/>
                    </a:lnTo>
                    <a:lnTo>
                      <a:pt x="758101" y="689889"/>
                    </a:lnTo>
                    <a:lnTo>
                      <a:pt x="799769" y="706221"/>
                    </a:lnTo>
                    <a:lnTo>
                      <a:pt x="839774" y="727290"/>
                    </a:lnTo>
                    <a:lnTo>
                      <a:pt x="877684" y="753135"/>
                    </a:lnTo>
                    <a:lnTo>
                      <a:pt x="911326" y="782243"/>
                    </a:lnTo>
                    <a:lnTo>
                      <a:pt x="912329" y="783463"/>
                    </a:lnTo>
                    <a:lnTo>
                      <a:pt x="948944" y="811606"/>
                    </a:lnTo>
                    <a:lnTo>
                      <a:pt x="989787" y="830262"/>
                    </a:lnTo>
                    <a:lnTo>
                      <a:pt x="1033119" y="839431"/>
                    </a:lnTo>
                    <a:lnTo>
                      <a:pt x="1077264" y="839139"/>
                    </a:lnTo>
                    <a:lnTo>
                      <a:pt x="1120470" y="829386"/>
                    </a:lnTo>
                    <a:lnTo>
                      <a:pt x="1161034" y="810183"/>
                    </a:lnTo>
                    <a:lnTo>
                      <a:pt x="1197241" y="781558"/>
                    </a:lnTo>
                    <a:lnTo>
                      <a:pt x="1225956" y="745451"/>
                    </a:lnTo>
                    <a:lnTo>
                      <a:pt x="1244993" y="705205"/>
                    </a:lnTo>
                    <a:lnTo>
                      <a:pt x="1254366" y="662508"/>
                    </a:lnTo>
                    <a:close/>
                  </a:path>
                  <a:path w="1254760" h="845820" extrusionOk="0">
                    <a:moveTo>
                      <a:pt x="1254467" y="217792"/>
                    </a:moveTo>
                    <a:lnTo>
                      <a:pt x="1254188" y="174358"/>
                    </a:lnTo>
                    <a:lnTo>
                      <a:pt x="1244257" y="131813"/>
                    </a:lnTo>
                    <a:lnTo>
                      <a:pt x="1224686" y="91859"/>
                    </a:lnTo>
                    <a:lnTo>
                      <a:pt x="1195463" y="56172"/>
                    </a:lnTo>
                    <a:lnTo>
                      <a:pt x="1158786" y="27952"/>
                    </a:lnTo>
                    <a:lnTo>
                      <a:pt x="1117904" y="9232"/>
                    </a:lnTo>
                    <a:lnTo>
                      <a:pt x="1074534" y="0"/>
                    </a:lnTo>
                    <a:lnTo>
                      <a:pt x="1030389" y="279"/>
                    </a:lnTo>
                    <a:lnTo>
                      <a:pt x="987196" y="10045"/>
                    </a:lnTo>
                    <a:lnTo>
                      <a:pt x="946632" y="29324"/>
                    </a:lnTo>
                    <a:lnTo>
                      <a:pt x="910424" y="58102"/>
                    </a:lnTo>
                    <a:lnTo>
                      <a:pt x="881697" y="94132"/>
                    </a:lnTo>
                    <a:lnTo>
                      <a:pt x="862672" y="134315"/>
                    </a:lnTo>
                    <a:lnTo>
                      <a:pt x="853338" y="176974"/>
                    </a:lnTo>
                    <a:lnTo>
                      <a:pt x="853643" y="220433"/>
                    </a:lnTo>
                    <a:lnTo>
                      <a:pt x="863600" y="262991"/>
                    </a:lnTo>
                    <a:lnTo>
                      <a:pt x="883170" y="302971"/>
                    </a:lnTo>
                    <a:lnTo>
                      <a:pt x="912329" y="338683"/>
                    </a:lnTo>
                    <a:lnTo>
                      <a:pt x="948956" y="366903"/>
                    </a:lnTo>
                    <a:lnTo>
                      <a:pt x="989787" y="385584"/>
                    </a:lnTo>
                    <a:lnTo>
                      <a:pt x="1033145" y="394754"/>
                    </a:lnTo>
                    <a:lnTo>
                      <a:pt x="1077315" y="394436"/>
                    </a:lnTo>
                    <a:lnTo>
                      <a:pt x="1120559" y="384632"/>
                    </a:lnTo>
                    <a:lnTo>
                      <a:pt x="1161199" y="365366"/>
                    </a:lnTo>
                    <a:lnTo>
                      <a:pt x="1197495" y="336651"/>
                    </a:lnTo>
                    <a:lnTo>
                      <a:pt x="1226121" y="300621"/>
                    </a:lnTo>
                    <a:lnTo>
                      <a:pt x="1245120" y="260438"/>
                    </a:lnTo>
                    <a:lnTo>
                      <a:pt x="1254467" y="217792"/>
                    </a:lnTo>
                    <a:close/>
                  </a:path>
                </a:pathLst>
              </a:custGeom>
              <a:solidFill>
                <a:srgbClr val="56C5D0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" name="Google Shape;223;p28"/>
              <p:cNvSpPr/>
              <p:nvPr/>
            </p:nvSpPr>
            <p:spPr>
              <a:xfrm>
                <a:off x="3105487" y="2910466"/>
                <a:ext cx="38583" cy="32920"/>
              </a:xfrm>
              <a:prstGeom prst="rect">
                <a:avLst/>
              </a:prstGeom>
              <a:blipFill rotWithShape="1">
                <a:blip r:embed="rId4"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" name="Google Shape;224;p28"/>
              <p:cNvSpPr/>
              <p:nvPr/>
            </p:nvSpPr>
            <p:spPr>
              <a:xfrm>
                <a:off x="3104868" y="2631835"/>
                <a:ext cx="39202" cy="65526"/>
              </a:xfrm>
              <a:prstGeom prst="rect">
                <a:avLst/>
              </a:prstGeom>
              <a:blipFill rotWithShape="1">
                <a:blip r:embed="rId5"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225;p28"/>
              <p:cNvSpPr/>
              <p:nvPr/>
            </p:nvSpPr>
            <p:spPr>
              <a:xfrm>
                <a:off x="3132658" y="3325480"/>
                <a:ext cx="14051" cy="6544"/>
              </a:xfrm>
              <a:prstGeom prst="rect">
                <a:avLst/>
              </a:prstGeom>
              <a:blipFill rotWithShape="1">
                <a:blip r:embed="rId6"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26;p28"/>
              <p:cNvSpPr/>
              <p:nvPr/>
            </p:nvSpPr>
            <p:spPr>
              <a:xfrm>
                <a:off x="3096303" y="3076440"/>
                <a:ext cx="46228" cy="40428"/>
              </a:xfrm>
              <a:prstGeom prst="rect">
                <a:avLst/>
              </a:prstGeom>
              <a:blipFill rotWithShape="1">
                <a:blip r:embed="rId7">
                  <a:alphaModFix/>
                </a:blip>
                <a:stretch>
                  <a:fillRect/>
                </a:stretch>
              </a:blip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7" name="Google Shape;227;p28"/>
            <p:cNvSpPr/>
            <p:nvPr/>
          </p:nvSpPr>
          <p:spPr>
            <a:xfrm>
              <a:off x="3036054" y="3515099"/>
              <a:ext cx="401320" cy="394970"/>
            </a:xfrm>
            <a:custGeom>
              <a:avLst/>
              <a:gdLst/>
              <a:ahLst/>
              <a:cxnLst/>
              <a:rect l="l" t="t" r="r" b="b"/>
              <a:pathLst>
                <a:path w="401320" h="394970" extrusionOk="0">
                  <a:moveTo>
                    <a:pt x="220995" y="0"/>
                  </a:moveTo>
                  <a:lnTo>
                    <a:pt x="176872" y="283"/>
                  </a:lnTo>
                  <a:lnTo>
                    <a:pt x="133676" y="10040"/>
                  </a:lnTo>
                  <a:lnTo>
                    <a:pt x="93120" y="29259"/>
                  </a:lnTo>
                  <a:lnTo>
                    <a:pt x="56920" y="57930"/>
                  </a:lnTo>
                  <a:lnTo>
                    <a:pt x="28299" y="94023"/>
                  </a:lnTo>
                  <a:lnTo>
                    <a:pt x="9329" y="134248"/>
                  </a:lnTo>
                  <a:lnTo>
                    <a:pt x="0" y="176924"/>
                  </a:lnTo>
                  <a:lnTo>
                    <a:pt x="301" y="220373"/>
                  </a:lnTo>
                  <a:lnTo>
                    <a:pt x="10223" y="262915"/>
                  </a:lnTo>
                  <a:lnTo>
                    <a:pt x="29756" y="302870"/>
                  </a:lnTo>
                  <a:lnTo>
                    <a:pt x="58889" y="338560"/>
                  </a:lnTo>
                  <a:lnTo>
                    <a:pt x="95560" y="366777"/>
                  </a:lnTo>
                  <a:lnTo>
                    <a:pt x="136422" y="385490"/>
                  </a:lnTo>
                  <a:lnTo>
                    <a:pt x="179768" y="394702"/>
                  </a:lnTo>
                  <a:lnTo>
                    <a:pt x="223887" y="394417"/>
                  </a:lnTo>
                  <a:lnTo>
                    <a:pt x="267073" y="384638"/>
                  </a:lnTo>
                  <a:lnTo>
                    <a:pt x="307618" y="365369"/>
                  </a:lnTo>
                  <a:lnTo>
                    <a:pt x="343812" y="336612"/>
                  </a:lnTo>
                  <a:lnTo>
                    <a:pt x="372479" y="300614"/>
                  </a:lnTo>
                  <a:lnTo>
                    <a:pt x="391492" y="260452"/>
                  </a:lnTo>
                  <a:lnTo>
                    <a:pt x="400850" y="217810"/>
                  </a:lnTo>
                  <a:lnTo>
                    <a:pt x="400556" y="174371"/>
                  </a:lnTo>
                  <a:lnTo>
                    <a:pt x="390611" y="131819"/>
                  </a:lnTo>
                  <a:lnTo>
                    <a:pt x="371015" y="91837"/>
                  </a:lnTo>
                  <a:lnTo>
                    <a:pt x="341770" y="56108"/>
                  </a:lnTo>
                  <a:lnTo>
                    <a:pt x="305159" y="27900"/>
                  </a:lnTo>
                  <a:lnTo>
                    <a:pt x="264329" y="9201"/>
                  </a:lnTo>
                  <a:lnTo>
                    <a:pt x="220995" y="0"/>
                  </a:lnTo>
                  <a:close/>
                </a:path>
              </a:pathLst>
            </a:custGeom>
            <a:solidFill>
              <a:srgbClr val="56C5D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28"/>
            <p:cNvSpPr/>
            <p:nvPr/>
          </p:nvSpPr>
          <p:spPr>
            <a:xfrm>
              <a:off x="3889388" y="3508986"/>
              <a:ext cx="401320" cy="394970"/>
            </a:xfrm>
            <a:custGeom>
              <a:avLst/>
              <a:gdLst/>
              <a:ahLst/>
              <a:cxnLst/>
              <a:rect l="l" t="t" r="r" b="b"/>
              <a:pathLst>
                <a:path w="401320" h="394970" extrusionOk="0">
                  <a:moveTo>
                    <a:pt x="221202" y="0"/>
                  </a:moveTo>
                  <a:lnTo>
                    <a:pt x="177061" y="303"/>
                  </a:lnTo>
                  <a:lnTo>
                    <a:pt x="133856" y="10078"/>
                  </a:lnTo>
                  <a:lnTo>
                    <a:pt x="93296" y="29309"/>
                  </a:lnTo>
                  <a:lnTo>
                    <a:pt x="57093" y="57984"/>
                  </a:lnTo>
                  <a:lnTo>
                    <a:pt x="28367" y="94069"/>
                  </a:lnTo>
                  <a:lnTo>
                    <a:pt x="9343" y="134290"/>
                  </a:lnTo>
                  <a:lnTo>
                    <a:pt x="0" y="176965"/>
                  </a:lnTo>
                  <a:lnTo>
                    <a:pt x="315" y="220409"/>
                  </a:lnTo>
                  <a:lnTo>
                    <a:pt x="10268" y="262939"/>
                  </a:lnTo>
                  <a:lnTo>
                    <a:pt x="29836" y="302871"/>
                  </a:lnTo>
                  <a:lnTo>
                    <a:pt x="58999" y="338520"/>
                  </a:lnTo>
                  <a:lnTo>
                    <a:pt x="95613" y="366786"/>
                  </a:lnTo>
                  <a:lnTo>
                    <a:pt x="136449" y="385514"/>
                  </a:lnTo>
                  <a:lnTo>
                    <a:pt x="179792" y="394724"/>
                  </a:lnTo>
                  <a:lnTo>
                    <a:pt x="223926" y="394436"/>
                  </a:lnTo>
                  <a:lnTo>
                    <a:pt x="267135" y="384672"/>
                  </a:lnTo>
                  <a:lnTo>
                    <a:pt x="307702" y="365450"/>
                  </a:lnTo>
                  <a:lnTo>
                    <a:pt x="343912" y="336793"/>
                  </a:lnTo>
                  <a:lnTo>
                    <a:pt x="372622" y="300692"/>
                  </a:lnTo>
                  <a:lnTo>
                    <a:pt x="391660" y="260463"/>
                  </a:lnTo>
                  <a:lnTo>
                    <a:pt x="401037" y="217781"/>
                  </a:lnTo>
                  <a:lnTo>
                    <a:pt x="400762" y="174323"/>
                  </a:lnTo>
                  <a:lnTo>
                    <a:pt x="390847" y="131765"/>
                  </a:lnTo>
                  <a:lnTo>
                    <a:pt x="371300" y="91785"/>
                  </a:lnTo>
                  <a:lnTo>
                    <a:pt x="342132" y="56058"/>
                  </a:lnTo>
                  <a:lnTo>
                    <a:pt x="305448" y="27863"/>
                  </a:lnTo>
                  <a:lnTo>
                    <a:pt x="264568" y="9181"/>
                  </a:lnTo>
                  <a:lnTo>
                    <a:pt x="221202" y="0"/>
                  </a:lnTo>
                  <a:close/>
                </a:path>
              </a:pathLst>
            </a:custGeom>
            <a:solidFill>
              <a:srgbClr val="56C5D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28"/>
            <p:cNvSpPr/>
            <p:nvPr/>
          </p:nvSpPr>
          <p:spPr>
            <a:xfrm>
              <a:off x="4771307" y="4757048"/>
              <a:ext cx="387985" cy="363220"/>
            </a:xfrm>
            <a:custGeom>
              <a:avLst/>
              <a:gdLst/>
              <a:ahLst/>
              <a:cxnLst/>
              <a:rect l="l" t="t" r="r" b="b"/>
              <a:pathLst>
                <a:path w="387985" h="363220" extrusionOk="0">
                  <a:moveTo>
                    <a:pt x="387726" y="0"/>
                  </a:moveTo>
                  <a:lnTo>
                    <a:pt x="260410" y="0"/>
                  </a:lnTo>
                  <a:lnTo>
                    <a:pt x="260410" y="152696"/>
                  </a:lnTo>
                  <a:lnTo>
                    <a:pt x="259195" y="178097"/>
                  </a:lnTo>
                  <a:lnTo>
                    <a:pt x="250037" y="219442"/>
                  </a:lnTo>
                  <a:lnTo>
                    <a:pt x="219689" y="256273"/>
                  </a:lnTo>
                  <a:lnTo>
                    <a:pt x="188612" y="262861"/>
                  </a:lnTo>
                  <a:lnTo>
                    <a:pt x="173444" y="261671"/>
                  </a:lnTo>
                  <a:lnTo>
                    <a:pt x="134499" y="231039"/>
                  </a:lnTo>
                  <a:lnTo>
                    <a:pt x="125797" y="180235"/>
                  </a:lnTo>
                  <a:lnTo>
                    <a:pt x="125797" y="0"/>
                  </a:lnTo>
                  <a:lnTo>
                    <a:pt x="0" y="0"/>
                  </a:lnTo>
                  <a:lnTo>
                    <a:pt x="115" y="205742"/>
                  </a:lnTo>
                  <a:lnTo>
                    <a:pt x="8889" y="273206"/>
                  </a:lnTo>
                  <a:lnTo>
                    <a:pt x="35663" y="322419"/>
                  </a:lnTo>
                  <a:lnTo>
                    <a:pt x="79137" y="352799"/>
                  </a:lnTo>
                  <a:lnTo>
                    <a:pt x="138843" y="362627"/>
                  </a:lnTo>
                  <a:lnTo>
                    <a:pt x="160036" y="361452"/>
                  </a:lnTo>
                  <a:lnTo>
                    <a:pt x="198882" y="352313"/>
                  </a:lnTo>
                  <a:lnTo>
                    <a:pt x="232529" y="333967"/>
                  </a:lnTo>
                  <a:lnTo>
                    <a:pt x="260370" y="307012"/>
                  </a:lnTo>
                  <a:lnTo>
                    <a:pt x="272389" y="290525"/>
                  </a:lnTo>
                  <a:lnTo>
                    <a:pt x="272389" y="356282"/>
                  </a:lnTo>
                  <a:lnTo>
                    <a:pt x="387726" y="356282"/>
                  </a:lnTo>
                  <a:lnTo>
                    <a:pt x="387726" y="0"/>
                  </a:lnTo>
                  <a:close/>
                </a:path>
              </a:pathLst>
            </a:custGeom>
            <a:solidFill>
              <a:srgbClr val="28256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28"/>
            <p:cNvSpPr/>
            <p:nvPr/>
          </p:nvSpPr>
          <p:spPr>
            <a:xfrm>
              <a:off x="4460000" y="4747439"/>
              <a:ext cx="264160" cy="366395"/>
            </a:xfrm>
            <a:custGeom>
              <a:avLst/>
              <a:gdLst/>
              <a:ahLst/>
              <a:cxnLst/>
              <a:rect l="l" t="t" r="r" b="b"/>
              <a:pathLst>
                <a:path w="264160" h="366395" extrusionOk="0">
                  <a:moveTo>
                    <a:pt x="226108" y="0"/>
                  </a:moveTo>
                  <a:lnTo>
                    <a:pt x="174641" y="10813"/>
                  </a:lnTo>
                  <a:lnTo>
                    <a:pt x="134667" y="43158"/>
                  </a:lnTo>
                  <a:lnTo>
                    <a:pt x="112865" y="77453"/>
                  </a:lnTo>
                  <a:lnTo>
                    <a:pt x="112865" y="9612"/>
                  </a:lnTo>
                  <a:lnTo>
                    <a:pt x="0" y="9612"/>
                  </a:lnTo>
                  <a:lnTo>
                    <a:pt x="198" y="365894"/>
                  </a:lnTo>
                  <a:lnTo>
                    <a:pt x="126865" y="365894"/>
                  </a:lnTo>
                  <a:lnTo>
                    <a:pt x="126865" y="214129"/>
                  </a:lnTo>
                  <a:lnTo>
                    <a:pt x="128292" y="188738"/>
                  </a:lnTo>
                  <a:lnTo>
                    <a:pt x="139631" y="147478"/>
                  </a:lnTo>
                  <a:lnTo>
                    <a:pt x="178739" y="110572"/>
                  </a:lnTo>
                  <a:lnTo>
                    <a:pt x="218265" y="104101"/>
                  </a:lnTo>
                  <a:lnTo>
                    <a:pt x="226108" y="103923"/>
                  </a:lnTo>
                  <a:lnTo>
                    <a:pt x="233553" y="104101"/>
                  </a:lnTo>
                  <a:lnTo>
                    <a:pt x="246568" y="106049"/>
                  </a:lnTo>
                  <a:lnTo>
                    <a:pt x="251793" y="107190"/>
                  </a:lnTo>
                  <a:lnTo>
                    <a:pt x="257133" y="109169"/>
                  </a:lnTo>
                  <a:lnTo>
                    <a:pt x="263897" y="4334"/>
                  </a:lnTo>
                  <a:lnTo>
                    <a:pt x="261405" y="4334"/>
                  </a:lnTo>
                  <a:lnTo>
                    <a:pt x="249536" y="2266"/>
                  </a:lnTo>
                  <a:lnTo>
                    <a:pt x="239716" y="930"/>
                  </a:lnTo>
                  <a:lnTo>
                    <a:pt x="231916" y="213"/>
                  </a:lnTo>
                  <a:lnTo>
                    <a:pt x="226108" y="0"/>
                  </a:lnTo>
                  <a:close/>
                </a:path>
              </a:pathLst>
            </a:custGeom>
            <a:solidFill>
              <a:srgbClr val="28256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28"/>
            <p:cNvSpPr/>
            <p:nvPr/>
          </p:nvSpPr>
          <p:spPr>
            <a:xfrm>
              <a:off x="3962136" y="4621435"/>
              <a:ext cx="431800" cy="504190"/>
            </a:xfrm>
            <a:custGeom>
              <a:avLst/>
              <a:gdLst/>
              <a:ahLst/>
              <a:cxnLst/>
              <a:rect l="l" t="t" r="r" b="b"/>
              <a:pathLst>
                <a:path w="431800" h="504189" extrusionOk="0">
                  <a:moveTo>
                    <a:pt x="277750" y="0"/>
                  </a:moveTo>
                  <a:lnTo>
                    <a:pt x="217083" y="4276"/>
                  </a:lnTo>
                  <a:lnTo>
                    <a:pt x="163056" y="17013"/>
                  </a:lnTo>
                  <a:lnTo>
                    <a:pt x="115789" y="37908"/>
                  </a:lnTo>
                  <a:lnTo>
                    <a:pt x="75400" y="66657"/>
                  </a:lnTo>
                  <a:lnTo>
                    <a:pt x="42733" y="103259"/>
                  </a:lnTo>
                  <a:lnTo>
                    <a:pt x="19135" y="145951"/>
                  </a:lnTo>
                  <a:lnTo>
                    <a:pt x="4819" y="194568"/>
                  </a:lnTo>
                  <a:lnTo>
                    <a:pt x="0" y="248945"/>
                  </a:lnTo>
                  <a:lnTo>
                    <a:pt x="4834" y="305393"/>
                  </a:lnTo>
                  <a:lnTo>
                    <a:pt x="19254" y="355490"/>
                  </a:lnTo>
                  <a:lnTo>
                    <a:pt x="43135" y="399256"/>
                  </a:lnTo>
                  <a:lnTo>
                    <a:pt x="76353" y="436709"/>
                  </a:lnTo>
                  <a:lnTo>
                    <a:pt x="109012" y="460815"/>
                  </a:lnTo>
                  <a:lnTo>
                    <a:pt x="146414" y="479518"/>
                  </a:lnTo>
                  <a:lnTo>
                    <a:pt x="188597" y="492856"/>
                  </a:lnTo>
                  <a:lnTo>
                    <a:pt x="235598" y="500866"/>
                  </a:lnTo>
                  <a:lnTo>
                    <a:pt x="287457" y="503586"/>
                  </a:lnTo>
                  <a:lnTo>
                    <a:pt x="305771" y="503213"/>
                  </a:lnTo>
                  <a:lnTo>
                    <a:pt x="359601" y="499283"/>
                  </a:lnTo>
                  <a:lnTo>
                    <a:pt x="413321" y="488883"/>
                  </a:lnTo>
                  <a:lnTo>
                    <a:pt x="431746" y="484247"/>
                  </a:lnTo>
                  <a:lnTo>
                    <a:pt x="422782" y="376239"/>
                  </a:lnTo>
                  <a:lnTo>
                    <a:pt x="407527" y="383030"/>
                  </a:lnTo>
                  <a:lnTo>
                    <a:pt x="392266" y="388889"/>
                  </a:lnTo>
                  <a:lnTo>
                    <a:pt x="346326" y="400241"/>
                  </a:lnTo>
                  <a:lnTo>
                    <a:pt x="301153" y="403851"/>
                  </a:lnTo>
                  <a:lnTo>
                    <a:pt x="265312" y="401259"/>
                  </a:lnTo>
                  <a:lnTo>
                    <a:pt x="205249" y="380589"/>
                  </a:lnTo>
                  <a:lnTo>
                    <a:pt x="161004" y="339432"/>
                  </a:lnTo>
                  <a:lnTo>
                    <a:pt x="138454" y="282827"/>
                  </a:lnTo>
                  <a:lnTo>
                    <a:pt x="135639" y="248945"/>
                  </a:lnTo>
                  <a:lnTo>
                    <a:pt x="138440" y="215201"/>
                  </a:lnTo>
                  <a:lnTo>
                    <a:pt x="160611" y="158727"/>
                  </a:lnTo>
                  <a:lnTo>
                    <a:pt x="204166" y="117500"/>
                  </a:lnTo>
                  <a:lnTo>
                    <a:pt x="263921" y="96820"/>
                  </a:lnTo>
                  <a:lnTo>
                    <a:pt x="299174" y="94237"/>
                  </a:lnTo>
                  <a:lnTo>
                    <a:pt x="314553" y="94665"/>
                  </a:lnTo>
                  <a:lnTo>
                    <a:pt x="360502" y="101787"/>
                  </a:lnTo>
                  <a:lnTo>
                    <a:pt x="404196" y="118530"/>
                  </a:lnTo>
                  <a:lnTo>
                    <a:pt x="418720" y="126006"/>
                  </a:lnTo>
                  <a:lnTo>
                    <a:pt x="429683" y="26418"/>
                  </a:lnTo>
                  <a:lnTo>
                    <a:pt x="377397" y="10882"/>
                  </a:lnTo>
                  <a:lnTo>
                    <a:pt x="339360" y="3947"/>
                  </a:lnTo>
                  <a:lnTo>
                    <a:pt x="298694" y="363"/>
                  </a:lnTo>
                  <a:lnTo>
                    <a:pt x="277750" y="0"/>
                  </a:lnTo>
                  <a:close/>
                </a:path>
              </a:pathLst>
            </a:custGeom>
            <a:solidFill>
              <a:srgbClr val="28256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28"/>
            <p:cNvSpPr/>
            <p:nvPr/>
          </p:nvSpPr>
          <p:spPr>
            <a:xfrm>
              <a:off x="3070937" y="4637253"/>
              <a:ext cx="290830" cy="487045"/>
            </a:xfrm>
            <a:custGeom>
              <a:avLst/>
              <a:gdLst/>
              <a:ahLst/>
              <a:cxnLst/>
              <a:rect l="l" t="t" r="r" b="b"/>
              <a:pathLst>
                <a:path w="290829" h="487045" extrusionOk="0">
                  <a:moveTo>
                    <a:pt x="198171" y="0"/>
                  </a:moveTo>
                  <a:lnTo>
                    <a:pt x="78405" y="39328"/>
                  </a:lnTo>
                  <a:lnTo>
                    <a:pt x="78405" y="119797"/>
                  </a:lnTo>
                  <a:lnTo>
                    <a:pt x="0" y="119797"/>
                  </a:lnTo>
                  <a:lnTo>
                    <a:pt x="0" y="207648"/>
                  </a:lnTo>
                  <a:lnTo>
                    <a:pt x="71212" y="207721"/>
                  </a:lnTo>
                  <a:lnTo>
                    <a:pt x="71212" y="333874"/>
                  </a:lnTo>
                  <a:lnTo>
                    <a:pt x="79882" y="403822"/>
                  </a:lnTo>
                  <a:lnTo>
                    <a:pt x="105703" y="450572"/>
                  </a:lnTo>
                  <a:lnTo>
                    <a:pt x="148967" y="477329"/>
                  </a:lnTo>
                  <a:lnTo>
                    <a:pt x="213365" y="486550"/>
                  </a:lnTo>
                  <a:lnTo>
                    <a:pt x="222794" y="486366"/>
                  </a:lnTo>
                  <a:lnTo>
                    <a:pt x="232062" y="485803"/>
                  </a:lnTo>
                  <a:lnTo>
                    <a:pt x="241331" y="484841"/>
                  </a:lnTo>
                  <a:lnTo>
                    <a:pt x="250767" y="483461"/>
                  </a:lnTo>
                  <a:lnTo>
                    <a:pt x="260475" y="482486"/>
                  </a:lnTo>
                  <a:lnTo>
                    <a:pt x="270307" y="481113"/>
                  </a:lnTo>
                  <a:lnTo>
                    <a:pt x="280368" y="479335"/>
                  </a:lnTo>
                  <a:lnTo>
                    <a:pt x="290766" y="477147"/>
                  </a:lnTo>
                  <a:lnTo>
                    <a:pt x="288787" y="397589"/>
                  </a:lnTo>
                  <a:lnTo>
                    <a:pt x="280138" y="399516"/>
                  </a:lnTo>
                  <a:lnTo>
                    <a:pt x="272305" y="400731"/>
                  </a:lnTo>
                  <a:lnTo>
                    <a:pt x="263677" y="402835"/>
                  </a:lnTo>
                  <a:lnTo>
                    <a:pt x="259562" y="403013"/>
                  </a:lnTo>
                  <a:lnTo>
                    <a:pt x="241396" y="401864"/>
                  </a:lnTo>
                  <a:lnTo>
                    <a:pt x="205386" y="377456"/>
                  </a:lnTo>
                  <a:lnTo>
                    <a:pt x="198255" y="330859"/>
                  </a:lnTo>
                  <a:lnTo>
                    <a:pt x="198255" y="207721"/>
                  </a:lnTo>
                  <a:lnTo>
                    <a:pt x="288787" y="207721"/>
                  </a:lnTo>
                  <a:lnTo>
                    <a:pt x="288556" y="119797"/>
                  </a:lnTo>
                  <a:lnTo>
                    <a:pt x="198255" y="119797"/>
                  </a:lnTo>
                  <a:lnTo>
                    <a:pt x="198171" y="0"/>
                  </a:lnTo>
                  <a:close/>
                </a:path>
              </a:pathLst>
            </a:custGeom>
            <a:solidFill>
              <a:srgbClr val="28256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28"/>
            <p:cNvSpPr/>
            <p:nvPr/>
          </p:nvSpPr>
          <p:spPr>
            <a:xfrm>
              <a:off x="2632957" y="4747494"/>
              <a:ext cx="387985" cy="366395"/>
            </a:xfrm>
            <a:custGeom>
              <a:avLst/>
              <a:gdLst/>
              <a:ahLst/>
              <a:cxnLst/>
              <a:rect l="l" t="t" r="r" b="b"/>
              <a:pathLst>
                <a:path w="387985" h="366395" extrusionOk="0">
                  <a:moveTo>
                    <a:pt x="248767" y="0"/>
                  </a:moveTo>
                  <a:lnTo>
                    <a:pt x="208476" y="4697"/>
                  </a:lnTo>
                  <a:lnTo>
                    <a:pt x="171366" y="19266"/>
                  </a:lnTo>
                  <a:lnTo>
                    <a:pt x="140461" y="42231"/>
                  </a:lnTo>
                  <a:lnTo>
                    <a:pt x="115493" y="74228"/>
                  </a:lnTo>
                  <a:lnTo>
                    <a:pt x="115336" y="9549"/>
                  </a:lnTo>
                  <a:lnTo>
                    <a:pt x="0" y="9549"/>
                  </a:lnTo>
                  <a:lnTo>
                    <a:pt x="251" y="365685"/>
                  </a:lnTo>
                  <a:lnTo>
                    <a:pt x="127221" y="365842"/>
                  </a:lnTo>
                  <a:lnTo>
                    <a:pt x="127221" y="195292"/>
                  </a:lnTo>
                  <a:lnTo>
                    <a:pt x="128419" y="174726"/>
                  </a:lnTo>
                  <a:lnTo>
                    <a:pt x="146351" y="126048"/>
                  </a:lnTo>
                  <a:lnTo>
                    <a:pt x="184023" y="101311"/>
                  </a:lnTo>
                  <a:lnTo>
                    <a:pt x="199187" y="99756"/>
                  </a:lnTo>
                  <a:lnTo>
                    <a:pt x="214194" y="101085"/>
                  </a:lnTo>
                  <a:lnTo>
                    <a:pt x="246746" y="120959"/>
                  </a:lnTo>
                  <a:lnTo>
                    <a:pt x="260618" y="163547"/>
                  </a:lnTo>
                  <a:lnTo>
                    <a:pt x="261573" y="183481"/>
                  </a:lnTo>
                  <a:lnTo>
                    <a:pt x="261573" y="365842"/>
                  </a:lnTo>
                  <a:lnTo>
                    <a:pt x="387862" y="365685"/>
                  </a:lnTo>
                  <a:lnTo>
                    <a:pt x="387862" y="158047"/>
                  </a:lnTo>
                  <a:lnTo>
                    <a:pt x="385621" y="121474"/>
                  </a:lnTo>
                  <a:lnTo>
                    <a:pt x="367750" y="62494"/>
                  </a:lnTo>
                  <a:lnTo>
                    <a:pt x="332415" y="22706"/>
                  </a:lnTo>
                  <a:lnTo>
                    <a:pt x="280665" y="2542"/>
                  </a:lnTo>
                  <a:lnTo>
                    <a:pt x="248767" y="0"/>
                  </a:lnTo>
                  <a:close/>
                </a:path>
              </a:pathLst>
            </a:custGeom>
            <a:solidFill>
              <a:srgbClr val="28256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28"/>
            <p:cNvSpPr/>
            <p:nvPr/>
          </p:nvSpPr>
          <p:spPr>
            <a:xfrm>
              <a:off x="1779843" y="4621355"/>
              <a:ext cx="368300" cy="504190"/>
            </a:xfrm>
            <a:custGeom>
              <a:avLst/>
              <a:gdLst/>
              <a:ahLst/>
              <a:cxnLst/>
              <a:rect l="l" t="t" r="r" b="b"/>
              <a:pathLst>
                <a:path w="368300" h="504189" extrusionOk="0">
                  <a:moveTo>
                    <a:pt x="207773" y="0"/>
                  </a:moveTo>
                  <a:lnTo>
                    <a:pt x="160527" y="2545"/>
                  </a:lnTo>
                  <a:lnTo>
                    <a:pt x="119010" y="10055"/>
                  </a:lnTo>
                  <a:lnTo>
                    <a:pt x="53642" y="39202"/>
                  </a:lnTo>
                  <a:lnTo>
                    <a:pt x="13502" y="85976"/>
                  </a:lnTo>
                  <a:lnTo>
                    <a:pt x="0" y="149430"/>
                  </a:lnTo>
                  <a:lnTo>
                    <a:pt x="1829" y="173687"/>
                  </a:lnTo>
                  <a:lnTo>
                    <a:pt x="16817" y="215537"/>
                  </a:lnTo>
                  <a:lnTo>
                    <a:pt x="48141" y="249323"/>
                  </a:lnTo>
                  <a:lnTo>
                    <a:pt x="99432" y="277876"/>
                  </a:lnTo>
                  <a:lnTo>
                    <a:pt x="159471" y="299980"/>
                  </a:lnTo>
                  <a:lnTo>
                    <a:pt x="191088" y="312335"/>
                  </a:lnTo>
                  <a:lnTo>
                    <a:pt x="213552" y="325479"/>
                  </a:lnTo>
                  <a:lnTo>
                    <a:pt x="226959" y="339413"/>
                  </a:lnTo>
                  <a:lnTo>
                    <a:pt x="231406" y="354135"/>
                  </a:lnTo>
                  <a:lnTo>
                    <a:pt x="229990" y="365992"/>
                  </a:lnTo>
                  <a:lnTo>
                    <a:pt x="196566" y="399525"/>
                  </a:lnTo>
                  <a:lnTo>
                    <a:pt x="147618" y="407149"/>
                  </a:lnTo>
                  <a:lnTo>
                    <a:pt x="132156" y="406562"/>
                  </a:lnTo>
                  <a:lnTo>
                    <a:pt x="85138" y="398553"/>
                  </a:lnTo>
                  <a:lnTo>
                    <a:pt x="33776" y="383161"/>
                  </a:lnTo>
                  <a:lnTo>
                    <a:pt x="16397" y="376396"/>
                  </a:lnTo>
                  <a:lnTo>
                    <a:pt x="5382" y="483336"/>
                  </a:lnTo>
                  <a:lnTo>
                    <a:pt x="42551" y="492088"/>
                  </a:lnTo>
                  <a:lnTo>
                    <a:pt x="98858" y="500525"/>
                  </a:lnTo>
                  <a:lnTo>
                    <a:pt x="155000" y="503670"/>
                  </a:lnTo>
                  <a:lnTo>
                    <a:pt x="203649" y="501077"/>
                  </a:lnTo>
                  <a:lnTo>
                    <a:pt x="246190" y="493306"/>
                  </a:lnTo>
                  <a:lnTo>
                    <a:pt x="282650" y="480373"/>
                  </a:lnTo>
                  <a:lnTo>
                    <a:pt x="337212" y="438572"/>
                  </a:lnTo>
                  <a:lnTo>
                    <a:pt x="364637" y="377672"/>
                  </a:lnTo>
                  <a:lnTo>
                    <a:pt x="368041" y="340220"/>
                  </a:lnTo>
                  <a:lnTo>
                    <a:pt x="367282" y="324062"/>
                  </a:lnTo>
                  <a:lnTo>
                    <a:pt x="356072" y="280944"/>
                  </a:lnTo>
                  <a:lnTo>
                    <a:pt x="329767" y="246413"/>
                  </a:lnTo>
                  <a:lnTo>
                    <a:pt x="275007" y="214320"/>
                  </a:lnTo>
                  <a:lnTo>
                    <a:pt x="203501" y="189795"/>
                  </a:lnTo>
                  <a:lnTo>
                    <a:pt x="194905" y="186601"/>
                  </a:lnTo>
                  <a:lnTo>
                    <a:pt x="187229" y="184423"/>
                  </a:lnTo>
                  <a:lnTo>
                    <a:pt x="182057" y="182266"/>
                  </a:lnTo>
                  <a:lnTo>
                    <a:pt x="171355" y="178296"/>
                  </a:lnTo>
                  <a:lnTo>
                    <a:pt x="138578" y="151185"/>
                  </a:lnTo>
                  <a:lnTo>
                    <a:pt x="135472" y="136781"/>
                  </a:lnTo>
                  <a:lnTo>
                    <a:pt x="136885" y="126809"/>
                  </a:lnTo>
                  <a:lnTo>
                    <a:pt x="170475" y="97852"/>
                  </a:lnTo>
                  <a:lnTo>
                    <a:pt x="220621" y="91075"/>
                  </a:lnTo>
                  <a:lnTo>
                    <a:pt x="234409" y="91464"/>
                  </a:lnTo>
                  <a:lnTo>
                    <a:pt x="289531" y="100520"/>
                  </a:lnTo>
                  <a:lnTo>
                    <a:pt x="333728" y="115535"/>
                  </a:lnTo>
                  <a:lnTo>
                    <a:pt x="343675" y="17800"/>
                  </a:lnTo>
                  <a:lnTo>
                    <a:pt x="295176" y="6885"/>
                  </a:lnTo>
                  <a:lnTo>
                    <a:pt x="243213" y="1327"/>
                  </a:lnTo>
                  <a:lnTo>
                    <a:pt x="225522" y="389"/>
                  </a:lnTo>
                  <a:lnTo>
                    <a:pt x="207773" y="0"/>
                  </a:lnTo>
                  <a:close/>
                </a:path>
              </a:pathLst>
            </a:custGeom>
            <a:solidFill>
              <a:srgbClr val="28256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28"/>
            <p:cNvSpPr/>
            <p:nvPr/>
          </p:nvSpPr>
          <p:spPr>
            <a:xfrm>
              <a:off x="5230834" y="4757048"/>
              <a:ext cx="314960" cy="356870"/>
            </a:xfrm>
            <a:custGeom>
              <a:avLst/>
              <a:gdLst/>
              <a:ahLst/>
              <a:cxnLst/>
              <a:rect l="l" t="t" r="r" b="b"/>
              <a:pathLst>
                <a:path w="314960" h="356870" extrusionOk="0">
                  <a:moveTo>
                    <a:pt x="314377" y="0"/>
                  </a:moveTo>
                  <a:lnTo>
                    <a:pt x="5287" y="0"/>
                  </a:lnTo>
                  <a:lnTo>
                    <a:pt x="5287" y="89065"/>
                  </a:lnTo>
                  <a:lnTo>
                    <a:pt x="176371" y="88992"/>
                  </a:lnTo>
                  <a:lnTo>
                    <a:pt x="0" y="254390"/>
                  </a:lnTo>
                  <a:lnTo>
                    <a:pt x="0" y="356135"/>
                  </a:lnTo>
                  <a:lnTo>
                    <a:pt x="314377" y="356282"/>
                  </a:lnTo>
                  <a:lnTo>
                    <a:pt x="314377" y="268138"/>
                  </a:lnTo>
                  <a:lnTo>
                    <a:pt x="132268" y="268316"/>
                  </a:lnTo>
                  <a:lnTo>
                    <a:pt x="314377" y="94489"/>
                  </a:lnTo>
                  <a:lnTo>
                    <a:pt x="314377" y="0"/>
                  </a:lnTo>
                  <a:close/>
                </a:path>
              </a:pathLst>
            </a:custGeom>
            <a:solidFill>
              <a:srgbClr val="28256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28"/>
            <p:cNvSpPr/>
            <p:nvPr/>
          </p:nvSpPr>
          <p:spPr>
            <a:xfrm>
              <a:off x="2195007" y="4747435"/>
              <a:ext cx="366395" cy="370205"/>
            </a:xfrm>
            <a:custGeom>
              <a:avLst/>
              <a:gdLst/>
              <a:ahLst/>
              <a:cxnLst/>
              <a:rect l="l" t="t" r="r" b="b"/>
              <a:pathLst>
                <a:path w="366394" h="370204" extrusionOk="0">
                  <a:moveTo>
                    <a:pt x="184078" y="141095"/>
                  </a:moveTo>
                  <a:lnTo>
                    <a:pt x="141759" y="143478"/>
                  </a:lnTo>
                  <a:lnTo>
                    <a:pt x="73900" y="157692"/>
                  </a:lnTo>
                  <a:lnTo>
                    <a:pt x="27281" y="185908"/>
                  </a:lnTo>
                  <a:lnTo>
                    <a:pt x="3033" y="229606"/>
                  </a:lnTo>
                  <a:lnTo>
                    <a:pt x="0" y="257594"/>
                  </a:lnTo>
                  <a:lnTo>
                    <a:pt x="2190" y="281911"/>
                  </a:lnTo>
                  <a:lnTo>
                    <a:pt x="19180" y="322862"/>
                  </a:lnTo>
                  <a:lnTo>
                    <a:pt x="51874" y="353100"/>
                  </a:lnTo>
                  <a:lnTo>
                    <a:pt x="96636" y="368317"/>
                  </a:lnTo>
                  <a:lnTo>
                    <a:pt x="122833" y="370156"/>
                  </a:lnTo>
                  <a:lnTo>
                    <a:pt x="139786" y="369715"/>
                  </a:lnTo>
                  <a:lnTo>
                    <a:pt x="155474" y="368276"/>
                  </a:lnTo>
                  <a:lnTo>
                    <a:pt x="170153" y="365668"/>
                  </a:lnTo>
                  <a:lnTo>
                    <a:pt x="184078" y="361716"/>
                  </a:lnTo>
                  <a:lnTo>
                    <a:pt x="189512" y="360502"/>
                  </a:lnTo>
                  <a:lnTo>
                    <a:pt x="229130" y="337477"/>
                  </a:lnTo>
                  <a:lnTo>
                    <a:pt x="254034" y="310713"/>
                  </a:lnTo>
                  <a:lnTo>
                    <a:pt x="366062" y="310713"/>
                  </a:lnTo>
                  <a:lnTo>
                    <a:pt x="366062" y="294755"/>
                  </a:lnTo>
                  <a:lnTo>
                    <a:pt x="169178" y="294755"/>
                  </a:lnTo>
                  <a:lnTo>
                    <a:pt x="158579" y="293984"/>
                  </a:lnTo>
                  <a:lnTo>
                    <a:pt x="124056" y="269904"/>
                  </a:lnTo>
                  <a:lnTo>
                    <a:pt x="120771" y="253384"/>
                  </a:lnTo>
                  <a:lnTo>
                    <a:pt x="122377" y="241545"/>
                  </a:lnTo>
                  <a:lnTo>
                    <a:pt x="153227" y="212768"/>
                  </a:lnTo>
                  <a:lnTo>
                    <a:pt x="193362" y="204920"/>
                  </a:lnTo>
                  <a:lnTo>
                    <a:pt x="366062" y="203595"/>
                  </a:lnTo>
                  <a:lnTo>
                    <a:pt x="366062" y="179146"/>
                  </a:lnTo>
                  <a:lnTo>
                    <a:pt x="363796" y="141168"/>
                  </a:lnTo>
                  <a:lnTo>
                    <a:pt x="188423" y="141168"/>
                  </a:lnTo>
                  <a:lnTo>
                    <a:pt x="184078" y="141095"/>
                  </a:lnTo>
                  <a:close/>
                </a:path>
                <a:path w="366394" h="370204" extrusionOk="0">
                  <a:moveTo>
                    <a:pt x="366062" y="310713"/>
                  </a:moveTo>
                  <a:lnTo>
                    <a:pt x="254034" y="310713"/>
                  </a:lnTo>
                  <a:lnTo>
                    <a:pt x="256159" y="365748"/>
                  </a:lnTo>
                  <a:lnTo>
                    <a:pt x="366062" y="365905"/>
                  </a:lnTo>
                  <a:lnTo>
                    <a:pt x="366062" y="310713"/>
                  </a:lnTo>
                  <a:close/>
                </a:path>
                <a:path w="366394" h="370204" extrusionOk="0">
                  <a:moveTo>
                    <a:pt x="366062" y="203595"/>
                  </a:moveTo>
                  <a:lnTo>
                    <a:pt x="247416" y="203595"/>
                  </a:lnTo>
                  <a:lnTo>
                    <a:pt x="247783" y="214140"/>
                  </a:lnTo>
                  <a:lnTo>
                    <a:pt x="246187" y="231513"/>
                  </a:lnTo>
                  <a:lnTo>
                    <a:pt x="225113" y="272546"/>
                  </a:lnTo>
                  <a:lnTo>
                    <a:pt x="184078" y="293802"/>
                  </a:lnTo>
                  <a:lnTo>
                    <a:pt x="178654" y="294755"/>
                  </a:lnTo>
                  <a:lnTo>
                    <a:pt x="366062" y="294755"/>
                  </a:lnTo>
                  <a:lnTo>
                    <a:pt x="366062" y="203595"/>
                  </a:lnTo>
                  <a:close/>
                </a:path>
                <a:path w="366394" h="370204" extrusionOk="0">
                  <a:moveTo>
                    <a:pt x="345548" y="75379"/>
                  </a:moveTo>
                  <a:lnTo>
                    <a:pt x="157167" y="75379"/>
                  </a:lnTo>
                  <a:lnTo>
                    <a:pt x="164298" y="75568"/>
                  </a:lnTo>
                  <a:lnTo>
                    <a:pt x="171047" y="76056"/>
                  </a:lnTo>
                  <a:lnTo>
                    <a:pt x="215781" y="86725"/>
                  </a:lnTo>
                  <a:lnTo>
                    <a:pt x="245861" y="122356"/>
                  </a:lnTo>
                  <a:lnTo>
                    <a:pt x="247416" y="135817"/>
                  </a:lnTo>
                  <a:lnTo>
                    <a:pt x="247416" y="141168"/>
                  </a:lnTo>
                  <a:lnTo>
                    <a:pt x="363796" y="141168"/>
                  </a:lnTo>
                  <a:lnTo>
                    <a:pt x="363493" y="136081"/>
                  </a:lnTo>
                  <a:lnTo>
                    <a:pt x="355608" y="99014"/>
                  </a:lnTo>
                  <a:lnTo>
                    <a:pt x="345548" y="75379"/>
                  </a:lnTo>
                  <a:close/>
                </a:path>
                <a:path w="366394" h="370204" extrusionOk="0">
                  <a:moveTo>
                    <a:pt x="191805" y="0"/>
                  </a:moveTo>
                  <a:lnTo>
                    <a:pt x="183952" y="0"/>
                  </a:lnTo>
                  <a:lnTo>
                    <a:pt x="165113" y="436"/>
                  </a:lnTo>
                  <a:lnTo>
                    <a:pt x="112111" y="5476"/>
                  </a:lnTo>
                  <a:lnTo>
                    <a:pt x="61064" y="18488"/>
                  </a:lnTo>
                  <a:lnTo>
                    <a:pt x="45338" y="24491"/>
                  </a:lnTo>
                  <a:lnTo>
                    <a:pt x="47548" y="105148"/>
                  </a:lnTo>
                  <a:lnTo>
                    <a:pt x="63272" y="98372"/>
                  </a:lnTo>
                  <a:lnTo>
                    <a:pt x="78409" y="92355"/>
                  </a:lnTo>
                  <a:lnTo>
                    <a:pt x="121023" y="79784"/>
                  </a:lnTo>
                  <a:lnTo>
                    <a:pt x="157167" y="75379"/>
                  </a:lnTo>
                  <a:lnTo>
                    <a:pt x="345548" y="75379"/>
                  </a:lnTo>
                  <a:lnTo>
                    <a:pt x="342448" y="68097"/>
                  </a:lnTo>
                  <a:lnTo>
                    <a:pt x="324052" y="43485"/>
                  </a:lnTo>
                  <a:lnTo>
                    <a:pt x="300095" y="24185"/>
                  </a:lnTo>
                  <a:lnTo>
                    <a:pt x="270011" y="10626"/>
                  </a:lnTo>
                  <a:lnTo>
                    <a:pt x="233886" y="2626"/>
                  </a:lnTo>
                  <a:lnTo>
                    <a:pt x="191805" y="0"/>
                  </a:lnTo>
                  <a:close/>
                </a:path>
              </a:pathLst>
            </a:custGeom>
            <a:solidFill>
              <a:srgbClr val="28256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28"/>
            <p:cNvSpPr/>
            <p:nvPr/>
          </p:nvSpPr>
          <p:spPr>
            <a:xfrm>
              <a:off x="3425358" y="4747362"/>
              <a:ext cx="366395" cy="370840"/>
            </a:xfrm>
            <a:custGeom>
              <a:avLst/>
              <a:gdLst/>
              <a:ahLst/>
              <a:cxnLst/>
              <a:rect l="l" t="t" r="r" b="b"/>
              <a:pathLst>
                <a:path w="366395" h="370839" extrusionOk="0">
                  <a:moveTo>
                    <a:pt x="345510" y="75453"/>
                  </a:moveTo>
                  <a:lnTo>
                    <a:pt x="157293" y="75453"/>
                  </a:lnTo>
                  <a:lnTo>
                    <a:pt x="164374" y="75641"/>
                  </a:lnTo>
                  <a:lnTo>
                    <a:pt x="171111" y="76129"/>
                  </a:lnTo>
                  <a:lnTo>
                    <a:pt x="215846" y="86864"/>
                  </a:lnTo>
                  <a:lnTo>
                    <a:pt x="246053" y="122429"/>
                  </a:lnTo>
                  <a:lnTo>
                    <a:pt x="247584" y="135891"/>
                  </a:lnTo>
                  <a:lnTo>
                    <a:pt x="247584" y="141241"/>
                  </a:lnTo>
                  <a:lnTo>
                    <a:pt x="183962" y="141241"/>
                  </a:lnTo>
                  <a:lnTo>
                    <a:pt x="141684" y="143593"/>
                  </a:lnTo>
                  <a:lnTo>
                    <a:pt x="73971" y="157798"/>
                  </a:lnTo>
                  <a:lnTo>
                    <a:pt x="27242" y="185995"/>
                  </a:lnTo>
                  <a:lnTo>
                    <a:pt x="3024" y="229692"/>
                  </a:lnTo>
                  <a:lnTo>
                    <a:pt x="0" y="257594"/>
                  </a:lnTo>
                  <a:lnTo>
                    <a:pt x="2197" y="281954"/>
                  </a:lnTo>
                  <a:lnTo>
                    <a:pt x="19122" y="322935"/>
                  </a:lnTo>
                  <a:lnTo>
                    <a:pt x="51761" y="353173"/>
                  </a:lnTo>
                  <a:lnTo>
                    <a:pt x="96456" y="368391"/>
                  </a:lnTo>
                  <a:lnTo>
                    <a:pt x="122467" y="370229"/>
                  </a:lnTo>
                  <a:lnTo>
                    <a:pt x="139618" y="369788"/>
                  </a:lnTo>
                  <a:lnTo>
                    <a:pt x="155390" y="368350"/>
                  </a:lnTo>
                  <a:lnTo>
                    <a:pt x="170075" y="365741"/>
                  </a:lnTo>
                  <a:lnTo>
                    <a:pt x="183962" y="361790"/>
                  </a:lnTo>
                  <a:lnTo>
                    <a:pt x="189407" y="360575"/>
                  </a:lnTo>
                  <a:lnTo>
                    <a:pt x="229228" y="337511"/>
                  </a:lnTo>
                  <a:lnTo>
                    <a:pt x="254086" y="310786"/>
                  </a:lnTo>
                  <a:lnTo>
                    <a:pt x="366122" y="310786"/>
                  </a:lnTo>
                  <a:lnTo>
                    <a:pt x="366136" y="294828"/>
                  </a:lnTo>
                  <a:lnTo>
                    <a:pt x="168947" y="294828"/>
                  </a:lnTo>
                  <a:lnTo>
                    <a:pt x="158478" y="294056"/>
                  </a:lnTo>
                  <a:lnTo>
                    <a:pt x="124004" y="269961"/>
                  </a:lnTo>
                  <a:lnTo>
                    <a:pt x="120718" y="253458"/>
                  </a:lnTo>
                  <a:lnTo>
                    <a:pt x="122289" y="241618"/>
                  </a:lnTo>
                  <a:lnTo>
                    <a:pt x="153285" y="212842"/>
                  </a:lnTo>
                  <a:lnTo>
                    <a:pt x="193502" y="204991"/>
                  </a:lnTo>
                  <a:lnTo>
                    <a:pt x="226076" y="203669"/>
                  </a:lnTo>
                  <a:lnTo>
                    <a:pt x="366218" y="203669"/>
                  </a:lnTo>
                  <a:lnTo>
                    <a:pt x="366240" y="179219"/>
                  </a:lnTo>
                  <a:lnTo>
                    <a:pt x="363518" y="136132"/>
                  </a:lnTo>
                  <a:lnTo>
                    <a:pt x="355589" y="99106"/>
                  </a:lnTo>
                  <a:lnTo>
                    <a:pt x="345510" y="75453"/>
                  </a:lnTo>
                  <a:close/>
                </a:path>
                <a:path w="366395" h="370839" extrusionOk="0">
                  <a:moveTo>
                    <a:pt x="366122" y="310786"/>
                  </a:moveTo>
                  <a:lnTo>
                    <a:pt x="254086" y="310786"/>
                  </a:lnTo>
                  <a:lnTo>
                    <a:pt x="256055" y="365978"/>
                  </a:lnTo>
                  <a:lnTo>
                    <a:pt x="366072" y="365978"/>
                  </a:lnTo>
                  <a:lnTo>
                    <a:pt x="366122" y="310786"/>
                  </a:lnTo>
                  <a:close/>
                </a:path>
                <a:path w="366395" h="370839" extrusionOk="0">
                  <a:moveTo>
                    <a:pt x="366218" y="203669"/>
                  </a:moveTo>
                  <a:lnTo>
                    <a:pt x="226076" y="203669"/>
                  </a:lnTo>
                  <a:lnTo>
                    <a:pt x="247584" y="203742"/>
                  </a:lnTo>
                  <a:lnTo>
                    <a:pt x="247584" y="214213"/>
                  </a:lnTo>
                  <a:lnTo>
                    <a:pt x="234875" y="260604"/>
                  </a:lnTo>
                  <a:lnTo>
                    <a:pt x="206526" y="286395"/>
                  </a:lnTo>
                  <a:lnTo>
                    <a:pt x="178570" y="294828"/>
                  </a:lnTo>
                  <a:lnTo>
                    <a:pt x="366136" y="294828"/>
                  </a:lnTo>
                  <a:lnTo>
                    <a:pt x="366218" y="203669"/>
                  </a:lnTo>
                  <a:close/>
                </a:path>
                <a:path w="366395" h="370839" extrusionOk="0">
                  <a:moveTo>
                    <a:pt x="191522" y="0"/>
                  </a:moveTo>
                  <a:lnTo>
                    <a:pt x="188297" y="73"/>
                  </a:lnTo>
                  <a:lnTo>
                    <a:pt x="184245" y="73"/>
                  </a:lnTo>
                  <a:lnTo>
                    <a:pt x="165159" y="509"/>
                  </a:lnTo>
                  <a:lnTo>
                    <a:pt x="112153" y="5549"/>
                  </a:lnTo>
                  <a:lnTo>
                    <a:pt x="60983" y="18592"/>
                  </a:lnTo>
                  <a:lnTo>
                    <a:pt x="45338" y="24564"/>
                  </a:lnTo>
                  <a:lnTo>
                    <a:pt x="47317" y="105221"/>
                  </a:lnTo>
                  <a:lnTo>
                    <a:pt x="63142" y="98447"/>
                  </a:lnTo>
                  <a:lnTo>
                    <a:pt x="78379" y="92442"/>
                  </a:lnTo>
                  <a:lnTo>
                    <a:pt x="121088" y="79945"/>
                  </a:lnTo>
                  <a:lnTo>
                    <a:pt x="157293" y="75453"/>
                  </a:lnTo>
                  <a:lnTo>
                    <a:pt x="345510" y="75453"/>
                  </a:lnTo>
                  <a:lnTo>
                    <a:pt x="342428" y="68222"/>
                  </a:lnTo>
                  <a:lnTo>
                    <a:pt x="324011" y="43558"/>
                  </a:lnTo>
                  <a:lnTo>
                    <a:pt x="299909" y="24257"/>
                  </a:lnTo>
                  <a:lnTo>
                    <a:pt x="269825" y="10690"/>
                  </a:lnTo>
                  <a:lnTo>
                    <a:pt x="233711" y="2668"/>
                  </a:lnTo>
                  <a:lnTo>
                    <a:pt x="191522" y="0"/>
                  </a:lnTo>
                  <a:close/>
                </a:path>
              </a:pathLst>
            </a:custGeom>
            <a:solidFill>
              <a:srgbClr val="28256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28"/>
            <p:cNvSpPr/>
            <p:nvPr/>
          </p:nvSpPr>
          <p:spPr>
            <a:xfrm>
              <a:off x="2429370" y="4194320"/>
              <a:ext cx="223520" cy="266700"/>
            </a:xfrm>
            <a:custGeom>
              <a:avLst/>
              <a:gdLst/>
              <a:ahLst/>
              <a:cxnLst/>
              <a:rect l="l" t="t" r="r" b="b"/>
              <a:pathLst>
                <a:path w="223519" h="266700" extrusionOk="0">
                  <a:moveTo>
                    <a:pt x="223418" y="0"/>
                  </a:moveTo>
                  <a:lnTo>
                    <a:pt x="162191" y="0"/>
                  </a:lnTo>
                  <a:lnTo>
                    <a:pt x="162191" y="102870"/>
                  </a:lnTo>
                  <a:lnTo>
                    <a:pt x="61125" y="102870"/>
                  </a:lnTo>
                  <a:lnTo>
                    <a:pt x="61125" y="0"/>
                  </a:lnTo>
                  <a:lnTo>
                    <a:pt x="0" y="0"/>
                  </a:lnTo>
                  <a:lnTo>
                    <a:pt x="0" y="102870"/>
                  </a:lnTo>
                  <a:lnTo>
                    <a:pt x="0" y="154940"/>
                  </a:lnTo>
                  <a:lnTo>
                    <a:pt x="0" y="266700"/>
                  </a:lnTo>
                  <a:lnTo>
                    <a:pt x="61125" y="266700"/>
                  </a:lnTo>
                  <a:lnTo>
                    <a:pt x="61125" y="154940"/>
                  </a:lnTo>
                  <a:lnTo>
                    <a:pt x="162191" y="154940"/>
                  </a:lnTo>
                  <a:lnTo>
                    <a:pt x="162191" y="266700"/>
                  </a:lnTo>
                  <a:lnTo>
                    <a:pt x="223418" y="266700"/>
                  </a:lnTo>
                  <a:lnTo>
                    <a:pt x="223418" y="154940"/>
                  </a:lnTo>
                  <a:lnTo>
                    <a:pt x="223418" y="102870"/>
                  </a:lnTo>
                  <a:lnTo>
                    <a:pt x="223418" y="0"/>
                  </a:lnTo>
                  <a:close/>
                </a:path>
              </a:pathLst>
            </a:custGeom>
            <a:solidFill>
              <a:srgbClr val="28256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28"/>
            <p:cNvSpPr/>
            <p:nvPr/>
          </p:nvSpPr>
          <p:spPr>
            <a:xfrm>
              <a:off x="2794557" y="4189495"/>
              <a:ext cx="260985" cy="276860"/>
            </a:xfrm>
            <a:custGeom>
              <a:avLst/>
              <a:gdLst/>
              <a:ahLst/>
              <a:cxnLst/>
              <a:rect l="l" t="t" r="r" b="b"/>
              <a:pathLst>
                <a:path w="260985" h="276860" extrusionOk="0">
                  <a:moveTo>
                    <a:pt x="132006" y="0"/>
                  </a:moveTo>
                  <a:lnTo>
                    <a:pt x="87691" y="6865"/>
                  </a:lnTo>
                  <a:lnTo>
                    <a:pt x="51130" y="26196"/>
                  </a:lnTo>
                  <a:lnTo>
                    <a:pt x="23526" y="56094"/>
                  </a:lnTo>
                  <a:lnTo>
                    <a:pt x="6082" y="94660"/>
                  </a:lnTo>
                  <a:lnTo>
                    <a:pt x="0" y="139995"/>
                  </a:lnTo>
                  <a:lnTo>
                    <a:pt x="5577" y="183525"/>
                  </a:lnTo>
                  <a:lnTo>
                    <a:pt x="21838" y="221001"/>
                  </a:lnTo>
                  <a:lnTo>
                    <a:pt x="48072" y="250345"/>
                  </a:lnTo>
                  <a:lnTo>
                    <a:pt x="83572" y="269476"/>
                  </a:lnTo>
                  <a:lnTo>
                    <a:pt x="127629" y="276316"/>
                  </a:lnTo>
                  <a:lnTo>
                    <a:pt x="172048" y="270122"/>
                  </a:lnTo>
                  <a:lnTo>
                    <a:pt x="208892" y="252104"/>
                  </a:lnTo>
                  <a:lnTo>
                    <a:pt x="231809" y="228328"/>
                  </a:lnTo>
                  <a:lnTo>
                    <a:pt x="130823" y="228328"/>
                  </a:lnTo>
                  <a:lnTo>
                    <a:pt x="103168" y="221744"/>
                  </a:lnTo>
                  <a:lnTo>
                    <a:pt x="82390" y="203309"/>
                  </a:lnTo>
                  <a:lnTo>
                    <a:pt x="69315" y="174996"/>
                  </a:lnTo>
                  <a:lnTo>
                    <a:pt x="64772" y="138781"/>
                  </a:lnTo>
                  <a:lnTo>
                    <a:pt x="69203" y="102698"/>
                  </a:lnTo>
                  <a:lnTo>
                    <a:pt x="82091" y="73913"/>
                  </a:lnTo>
                  <a:lnTo>
                    <a:pt x="102833" y="54859"/>
                  </a:lnTo>
                  <a:lnTo>
                    <a:pt x="130823" y="47967"/>
                  </a:lnTo>
                  <a:lnTo>
                    <a:pt x="232473" y="47967"/>
                  </a:lnTo>
                  <a:lnTo>
                    <a:pt x="213316" y="26372"/>
                  </a:lnTo>
                  <a:lnTo>
                    <a:pt x="177381" y="6983"/>
                  </a:lnTo>
                  <a:lnTo>
                    <a:pt x="132006" y="0"/>
                  </a:lnTo>
                  <a:close/>
                </a:path>
                <a:path w="260985" h="276860" extrusionOk="0">
                  <a:moveTo>
                    <a:pt x="232473" y="47967"/>
                  </a:moveTo>
                  <a:lnTo>
                    <a:pt x="130823" y="47967"/>
                  </a:lnTo>
                  <a:lnTo>
                    <a:pt x="158828" y="55171"/>
                  </a:lnTo>
                  <a:lnTo>
                    <a:pt x="179247" y="74648"/>
                  </a:lnTo>
                  <a:lnTo>
                    <a:pt x="191743" y="103189"/>
                  </a:lnTo>
                  <a:lnTo>
                    <a:pt x="195983" y="137587"/>
                  </a:lnTo>
                  <a:lnTo>
                    <a:pt x="191634" y="173662"/>
                  </a:lnTo>
                  <a:lnTo>
                    <a:pt x="178956" y="202421"/>
                  </a:lnTo>
                  <a:lnTo>
                    <a:pt x="158501" y="221448"/>
                  </a:lnTo>
                  <a:lnTo>
                    <a:pt x="130823" y="228328"/>
                  </a:lnTo>
                  <a:lnTo>
                    <a:pt x="231809" y="228328"/>
                  </a:lnTo>
                  <a:lnTo>
                    <a:pt x="236843" y="223104"/>
                  </a:lnTo>
                  <a:lnTo>
                    <a:pt x="254581" y="183967"/>
                  </a:lnTo>
                  <a:lnTo>
                    <a:pt x="260787" y="135535"/>
                  </a:lnTo>
                  <a:lnTo>
                    <a:pt x="255390" y="92992"/>
                  </a:lnTo>
                  <a:lnTo>
                    <a:pt x="239443" y="55823"/>
                  </a:lnTo>
                  <a:lnTo>
                    <a:pt x="232473" y="47967"/>
                  </a:lnTo>
                  <a:close/>
                </a:path>
              </a:pathLst>
            </a:custGeom>
            <a:solidFill>
              <a:srgbClr val="28256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28"/>
            <p:cNvSpPr/>
            <p:nvPr/>
          </p:nvSpPr>
          <p:spPr>
            <a:xfrm>
              <a:off x="3185917" y="4190326"/>
              <a:ext cx="186055" cy="275590"/>
            </a:xfrm>
            <a:custGeom>
              <a:avLst/>
              <a:gdLst/>
              <a:ahLst/>
              <a:cxnLst/>
              <a:rect l="l" t="t" r="r" b="b"/>
              <a:pathLst>
                <a:path w="186054" h="275589" extrusionOk="0">
                  <a:moveTo>
                    <a:pt x="105871" y="0"/>
                  </a:moveTo>
                  <a:lnTo>
                    <a:pt x="63017" y="6099"/>
                  </a:lnTo>
                  <a:lnTo>
                    <a:pt x="30708" y="22939"/>
                  </a:lnTo>
                  <a:lnTo>
                    <a:pt x="10316" y="48326"/>
                  </a:lnTo>
                  <a:lnTo>
                    <a:pt x="3214" y="80070"/>
                  </a:lnTo>
                  <a:lnTo>
                    <a:pt x="8571" y="106619"/>
                  </a:lnTo>
                  <a:lnTo>
                    <a:pt x="23740" y="128320"/>
                  </a:lnTo>
                  <a:lnTo>
                    <a:pt x="47370" y="145710"/>
                  </a:lnTo>
                  <a:lnTo>
                    <a:pt x="78112" y="159324"/>
                  </a:lnTo>
                  <a:lnTo>
                    <a:pt x="98953" y="167471"/>
                  </a:lnTo>
                  <a:lnTo>
                    <a:pt x="113051" y="175842"/>
                  </a:lnTo>
                  <a:lnTo>
                    <a:pt x="121044" y="185266"/>
                  </a:lnTo>
                  <a:lnTo>
                    <a:pt x="123566" y="196569"/>
                  </a:lnTo>
                  <a:lnTo>
                    <a:pt x="120806" y="208474"/>
                  </a:lnTo>
                  <a:lnTo>
                    <a:pt x="112622" y="217613"/>
                  </a:lnTo>
                  <a:lnTo>
                    <a:pt x="99156" y="223474"/>
                  </a:lnTo>
                  <a:lnTo>
                    <a:pt x="80552" y="225542"/>
                  </a:lnTo>
                  <a:lnTo>
                    <a:pt x="61166" y="224113"/>
                  </a:lnTo>
                  <a:lnTo>
                    <a:pt x="42776" y="220340"/>
                  </a:lnTo>
                  <a:lnTo>
                    <a:pt x="26274" y="214998"/>
                  </a:lnTo>
                  <a:lnTo>
                    <a:pt x="12554" y="208862"/>
                  </a:lnTo>
                  <a:lnTo>
                    <a:pt x="0" y="258400"/>
                  </a:lnTo>
                  <a:lnTo>
                    <a:pt x="14119" y="264520"/>
                  </a:lnTo>
                  <a:lnTo>
                    <a:pt x="32589" y="269849"/>
                  </a:lnTo>
                  <a:lnTo>
                    <a:pt x="53993" y="273612"/>
                  </a:lnTo>
                  <a:lnTo>
                    <a:pt x="76919" y="275038"/>
                  </a:lnTo>
                  <a:lnTo>
                    <a:pt x="125360" y="268403"/>
                  </a:lnTo>
                  <a:lnTo>
                    <a:pt x="159343" y="250449"/>
                  </a:lnTo>
                  <a:lnTo>
                    <a:pt x="179367" y="224101"/>
                  </a:lnTo>
                  <a:lnTo>
                    <a:pt x="185931" y="192287"/>
                  </a:lnTo>
                  <a:lnTo>
                    <a:pt x="181730" y="166400"/>
                  </a:lnTo>
                  <a:lnTo>
                    <a:pt x="168895" y="144851"/>
                  </a:lnTo>
                  <a:lnTo>
                    <a:pt x="147076" y="127092"/>
                  </a:lnTo>
                  <a:lnTo>
                    <a:pt x="115923" y="112572"/>
                  </a:lnTo>
                  <a:lnTo>
                    <a:pt x="93141" y="103571"/>
                  </a:lnTo>
                  <a:lnTo>
                    <a:pt x="77508" y="95235"/>
                  </a:lnTo>
                  <a:lnTo>
                    <a:pt x="68506" y="86141"/>
                  </a:lnTo>
                  <a:lnTo>
                    <a:pt x="65621" y="74866"/>
                  </a:lnTo>
                  <a:lnTo>
                    <a:pt x="68047" y="65187"/>
                  </a:lnTo>
                  <a:lnTo>
                    <a:pt x="75379" y="56961"/>
                  </a:lnTo>
                  <a:lnTo>
                    <a:pt x="87699" y="51248"/>
                  </a:lnTo>
                  <a:lnTo>
                    <a:pt x="105085" y="49108"/>
                  </a:lnTo>
                  <a:lnTo>
                    <a:pt x="123460" y="50366"/>
                  </a:lnTo>
                  <a:lnTo>
                    <a:pt x="139165" y="53523"/>
                  </a:lnTo>
                  <a:lnTo>
                    <a:pt x="151922" y="57656"/>
                  </a:lnTo>
                  <a:lnTo>
                    <a:pt x="161450" y="61841"/>
                  </a:lnTo>
                  <a:lnTo>
                    <a:pt x="175094" y="13486"/>
                  </a:lnTo>
                  <a:lnTo>
                    <a:pt x="161872" y="8172"/>
                  </a:lnTo>
                  <a:lnTo>
                    <a:pt x="146105" y="3892"/>
                  </a:lnTo>
                  <a:lnTo>
                    <a:pt x="127527" y="1038"/>
                  </a:lnTo>
                  <a:lnTo>
                    <a:pt x="105871" y="0"/>
                  </a:lnTo>
                  <a:close/>
                </a:path>
              </a:pathLst>
            </a:custGeom>
            <a:solidFill>
              <a:srgbClr val="28256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28"/>
            <p:cNvSpPr/>
            <p:nvPr/>
          </p:nvSpPr>
          <p:spPr>
            <a:xfrm>
              <a:off x="3514485" y="4192252"/>
              <a:ext cx="194945" cy="269240"/>
            </a:xfrm>
            <a:custGeom>
              <a:avLst/>
              <a:gdLst/>
              <a:ahLst/>
              <a:cxnLst/>
              <a:rect l="l" t="t" r="r" b="b"/>
              <a:pathLst>
                <a:path w="194945" h="269239" extrusionOk="0">
                  <a:moveTo>
                    <a:pt x="82950" y="0"/>
                  </a:moveTo>
                  <a:lnTo>
                    <a:pt x="56840" y="430"/>
                  </a:lnTo>
                  <a:lnTo>
                    <a:pt x="34525" y="1612"/>
                  </a:lnTo>
                  <a:lnTo>
                    <a:pt x="15685" y="3383"/>
                  </a:lnTo>
                  <a:lnTo>
                    <a:pt x="0" y="5580"/>
                  </a:lnTo>
                  <a:lnTo>
                    <a:pt x="0" y="269122"/>
                  </a:lnTo>
                  <a:lnTo>
                    <a:pt x="60835" y="269122"/>
                  </a:lnTo>
                  <a:lnTo>
                    <a:pt x="60835" y="173293"/>
                  </a:lnTo>
                  <a:lnTo>
                    <a:pt x="104136" y="173293"/>
                  </a:lnTo>
                  <a:lnTo>
                    <a:pt x="152363" y="159112"/>
                  </a:lnTo>
                  <a:lnTo>
                    <a:pt x="183760" y="128488"/>
                  </a:lnTo>
                  <a:lnTo>
                    <a:pt x="72050" y="128488"/>
                  </a:lnTo>
                  <a:lnTo>
                    <a:pt x="66008" y="128090"/>
                  </a:lnTo>
                  <a:lnTo>
                    <a:pt x="60835" y="126865"/>
                  </a:lnTo>
                  <a:lnTo>
                    <a:pt x="60835" y="48019"/>
                  </a:lnTo>
                  <a:lnTo>
                    <a:pt x="65254" y="46825"/>
                  </a:lnTo>
                  <a:lnTo>
                    <a:pt x="73715" y="46071"/>
                  </a:lnTo>
                  <a:lnTo>
                    <a:pt x="186042" y="46071"/>
                  </a:lnTo>
                  <a:lnTo>
                    <a:pt x="177871" y="33099"/>
                  </a:lnTo>
                  <a:lnTo>
                    <a:pt x="165869" y="21454"/>
                  </a:lnTo>
                  <a:lnTo>
                    <a:pt x="150589" y="12099"/>
                  </a:lnTo>
                  <a:lnTo>
                    <a:pt x="131815" y="5391"/>
                  </a:lnTo>
                  <a:lnTo>
                    <a:pt x="109338" y="1351"/>
                  </a:lnTo>
                  <a:lnTo>
                    <a:pt x="82950" y="0"/>
                  </a:lnTo>
                  <a:close/>
                </a:path>
                <a:path w="194945" h="269239" extrusionOk="0">
                  <a:moveTo>
                    <a:pt x="104136" y="173293"/>
                  </a:moveTo>
                  <a:lnTo>
                    <a:pt x="60835" y="173293"/>
                  </a:lnTo>
                  <a:lnTo>
                    <a:pt x="66427" y="174403"/>
                  </a:lnTo>
                  <a:lnTo>
                    <a:pt x="73715" y="174759"/>
                  </a:lnTo>
                  <a:lnTo>
                    <a:pt x="81693" y="174759"/>
                  </a:lnTo>
                  <a:lnTo>
                    <a:pt x="104136" y="173293"/>
                  </a:lnTo>
                  <a:close/>
                </a:path>
                <a:path w="194945" h="269239" extrusionOk="0">
                  <a:moveTo>
                    <a:pt x="186042" y="46071"/>
                  </a:moveTo>
                  <a:lnTo>
                    <a:pt x="85787" y="46071"/>
                  </a:lnTo>
                  <a:lnTo>
                    <a:pt x="106404" y="48748"/>
                  </a:lnTo>
                  <a:lnTo>
                    <a:pt x="121540" y="56476"/>
                  </a:lnTo>
                  <a:lnTo>
                    <a:pt x="130866" y="68799"/>
                  </a:lnTo>
                  <a:lnTo>
                    <a:pt x="134048" y="85264"/>
                  </a:lnTo>
                  <a:lnTo>
                    <a:pt x="130398" y="103388"/>
                  </a:lnTo>
                  <a:lnTo>
                    <a:pt x="119920" y="116983"/>
                  </a:lnTo>
                  <a:lnTo>
                    <a:pt x="103320" y="125524"/>
                  </a:lnTo>
                  <a:lnTo>
                    <a:pt x="81306" y="128488"/>
                  </a:lnTo>
                  <a:lnTo>
                    <a:pt x="183760" y="128488"/>
                  </a:lnTo>
                  <a:lnTo>
                    <a:pt x="188541" y="119319"/>
                  </a:lnTo>
                  <a:lnTo>
                    <a:pt x="193247" y="102162"/>
                  </a:lnTo>
                  <a:lnTo>
                    <a:pt x="194821" y="83233"/>
                  </a:lnTo>
                  <a:lnTo>
                    <a:pt x="192790" y="64443"/>
                  </a:lnTo>
                  <a:lnTo>
                    <a:pt x="186992" y="47581"/>
                  </a:lnTo>
                  <a:lnTo>
                    <a:pt x="186042" y="46071"/>
                  </a:lnTo>
                  <a:close/>
                </a:path>
              </a:pathLst>
            </a:custGeom>
            <a:solidFill>
              <a:srgbClr val="28256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28"/>
            <p:cNvSpPr/>
            <p:nvPr/>
          </p:nvSpPr>
          <p:spPr>
            <a:xfrm>
              <a:off x="3849547" y="4194312"/>
              <a:ext cx="61594" cy="267335"/>
            </a:xfrm>
            <a:custGeom>
              <a:avLst/>
              <a:gdLst/>
              <a:ahLst/>
              <a:cxnLst/>
              <a:rect l="l" t="t" r="r" b="b"/>
              <a:pathLst>
                <a:path w="61595" h="267335" extrusionOk="0">
                  <a:moveTo>
                    <a:pt x="61118" y="0"/>
                  </a:moveTo>
                  <a:lnTo>
                    <a:pt x="0" y="0"/>
                  </a:lnTo>
                  <a:lnTo>
                    <a:pt x="0" y="267070"/>
                  </a:lnTo>
                  <a:lnTo>
                    <a:pt x="61118" y="267070"/>
                  </a:lnTo>
                  <a:lnTo>
                    <a:pt x="61118" y="0"/>
                  </a:lnTo>
                  <a:close/>
                </a:path>
              </a:pathLst>
            </a:custGeom>
            <a:solidFill>
              <a:srgbClr val="28256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28"/>
            <p:cNvSpPr/>
            <p:nvPr/>
          </p:nvSpPr>
          <p:spPr>
            <a:xfrm>
              <a:off x="4043972" y="4194244"/>
              <a:ext cx="208915" cy="266700"/>
            </a:xfrm>
            <a:custGeom>
              <a:avLst/>
              <a:gdLst/>
              <a:ahLst/>
              <a:cxnLst/>
              <a:rect l="l" t="t" r="r" b="b"/>
              <a:pathLst>
                <a:path w="208914" h="266700" extrusionOk="0">
                  <a:moveTo>
                    <a:pt x="208610" y="0"/>
                  </a:moveTo>
                  <a:lnTo>
                    <a:pt x="0" y="0"/>
                  </a:lnTo>
                  <a:lnTo>
                    <a:pt x="0" y="50800"/>
                  </a:lnTo>
                  <a:lnTo>
                    <a:pt x="73329" y="50800"/>
                  </a:lnTo>
                  <a:lnTo>
                    <a:pt x="73329" y="266700"/>
                  </a:lnTo>
                  <a:lnTo>
                    <a:pt x="134480" y="266700"/>
                  </a:lnTo>
                  <a:lnTo>
                    <a:pt x="134480" y="50800"/>
                  </a:lnTo>
                  <a:lnTo>
                    <a:pt x="208610" y="50800"/>
                  </a:lnTo>
                  <a:lnTo>
                    <a:pt x="208610" y="0"/>
                  </a:lnTo>
                  <a:close/>
                </a:path>
              </a:pathLst>
            </a:custGeom>
            <a:solidFill>
              <a:srgbClr val="28256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28"/>
            <p:cNvSpPr/>
            <p:nvPr/>
          </p:nvSpPr>
          <p:spPr>
            <a:xfrm>
              <a:off x="4337464" y="4194312"/>
              <a:ext cx="247650" cy="267335"/>
            </a:xfrm>
            <a:custGeom>
              <a:avLst/>
              <a:gdLst/>
              <a:ahLst/>
              <a:cxnLst/>
              <a:rect l="l" t="t" r="r" b="b"/>
              <a:pathLst>
                <a:path w="247650" h="267335" extrusionOk="0">
                  <a:moveTo>
                    <a:pt x="163084" y="0"/>
                  </a:moveTo>
                  <a:lnTo>
                    <a:pt x="82573" y="0"/>
                  </a:lnTo>
                  <a:lnTo>
                    <a:pt x="0" y="267070"/>
                  </a:lnTo>
                  <a:lnTo>
                    <a:pt x="63265" y="267070"/>
                  </a:lnTo>
                  <a:lnTo>
                    <a:pt x="82573" y="198486"/>
                  </a:lnTo>
                  <a:lnTo>
                    <a:pt x="225899" y="198486"/>
                  </a:lnTo>
                  <a:lnTo>
                    <a:pt x="211634" y="153408"/>
                  </a:lnTo>
                  <a:lnTo>
                    <a:pt x="91442" y="153408"/>
                  </a:lnTo>
                  <a:lnTo>
                    <a:pt x="107588" y="96614"/>
                  </a:lnTo>
                  <a:lnTo>
                    <a:pt x="110868" y="84108"/>
                  </a:lnTo>
                  <a:lnTo>
                    <a:pt x="113979" y="70880"/>
                  </a:lnTo>
                  <a:lnTo>
                    <a:pt x="117006" y="57647"/>
                  </a:lnTo>
                  <a:lnTo>
                    <a:pt x="120027" y="45129"/>
                  </a:lnTo>
                  <a:lnTo>
                    <a:pt x="177366" y="45129"/>
                  </a:lnTo>
                  <a:lnTo>
                    <a:pt x="163084" y="0"/>
                  </a:lnTo>
                  <a:close/>
                </a:path>
                <a:path w="247650" h="267335" extrusionOk="0">
                  <a:moveTo>
                    <a:pt x="225899" y="198486"/>
                  </a:moveTo>
                  <a:lnTo>
                    <a:pt x="160246" y="198486"/>
                  </a:lnTo>
                  <a:lnTo>
                    <a:pt x="181230" y="267070"/>
                  </a:lnTo>
                  <a:lnTo>
                    <a:pt x="247605" y="267070"/>
                  </a:lnTo>
                  <a:lnTo>
                    <a:pt x="225899" y="198486"/>
                  </a:lnTo>
                  <a:close/>
                </a:path>
                <a:path w="247650" h="267335" extrusionOk="0">
                  <a:moveTo>
                    <a:pt x="177366" y="45129"/>
                  </a:moveTo>
                  <a:lnTo>
                    <a:pt x="120802" y="45129"/>
                  </a:lnTo>
                  <a:lnTo>
                    <a:pt x="124001" y="57709"/>
                  </a:lnTo>
                  <a:lnTo>
                    <a:pt x="127423" y="71044"/>
                  </a:lnTo>
                  <a:lnTo>
                    <a:pt x="130970" y="84294"/>
                  </a:lnTo>
                  <a:lnTo>
                    <a:pt x="134529" y="96614"/>
                  </a:lnTo>
                  <a:lnTo>
                    <a:pt x="151419" y="153408"/>
                  </a:lnTo>
                  <a:lnTo>
                    <a:pt x="211634" y="153408"/>
                  </a:lnTo>
                  <a:lnTo>
                    <a:pt x="177366" y="45129"/>
                  </a:lnTo>
                  <a:close/>
                </a:path>
              </a:pathLst>
            </a:custGeom>
            <a:solidFill>
              <a:srgbClr val="28256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28"/>
            <p:cNvSpPr/>
            <p:nvPr/>
          </p:nvSpPr>
          <p:spPr>
            <a:xfrm>
              <a:off x="4722012" y="4194320"/>
              <a:ext cx="169545" cy="266700"/>
            </a:xfrm>
            <a:custGeom>
              <a:avLst/>
              <a:gdLst/>
              <a:ahLst/>
              <a:cxnLst/>
              <a:rect l="l" t="t" r="r" b="b"/>
              <a:pathLst>
                <a:path w="169545" h="266700" extrusionOk="0">
                  <a:moveTo>
                    <a:pt x="169125" y="215900"/>
                  </a:moveTo>
                  <a:lnTo>
                    <a:pt x="61201" y="215900"/>
                  </a:lnTo>
                  <a:lnTo>
                    <a:pt x="61201" y="0"/>
                  </a:lnTo>
                  <a:lnTo>
                    <a:pt x="0" y="0"/>
                  </a:lnTo>
                  <a:lnTo>
                    <a:pt x="0" y="215900"/>
                  </a:lnTo>
                  <a:lnTo>
                    <a:pt x="0" y="266700"/>
                  </a:lnTo>
                  <a:lnTo>
                    <a:pt x="169125" y="266700"/>
                  </a:lnTo>
                  <a:lnTo>
                    <a:pt x="169125" y="215900"/>
                  </a:lnTo>
                  <a:close/>
                </a:path>
              </a:pathLst>
            </a:custGeom>
            <a:solidFill>
              <a:srgbClr val="28256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6" name="Google Shape;246;p28"/>
          <p:cNvSpPr/>
          <p:nvPr/>
        </p:nvSpPr>
        <p:spPr>
          <a:xfrm>
            <a:off x="526495" y="3906181"/>
            <a:ext cx="580395" cy="594509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28"/>
          <p:cNvSpPr txBox="1"/>
          <p:nvPr/>
        </p:nvSpPr>
        <p:spPr>
          <a:xfrm>
            <a:off x="1232062" y="4101697"/>
            <a:ext cx="2002729" cy="173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1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NÍVEL 3 COM EXCELÊNCIA</a:t>
            </a:r>
            <a:endParaRPr sz="11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28"/>
          <p:cNvSpPr/>
          <p:nvPr/>
        </p:nvSpPr>
        <p:spPr>
          <a:xfrm rot="-5400000">
            <a:off x="3069154" y="2601753"/>
            <a:ext cx="1480729" cy="16829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273464"/>
              </a:gs>
              <a:gs pos="75000">
                <a:srgbClr val="3C6D74"/>
              </a:gs>
              <a:gs pos="100000">
                <a:srgbClr val="96C9C4"/>
              </a:gs>
            </a:gsLst>
            <a:lin ang="10800000" scaled="0"/>
          </a:gra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9" name="Google Shape;249;p28"/>
          <p:cNvCxnSpPr/>
          <p:nvPr/>
        </p:nvCxnSpPr>
        <p:spPr>
          <a:xfrm>
            <a:off x="497687" y="1809322"/>
            <a:ext cx="2599690" cy="0"/>
          </a:xfrm>
          <a:prstGeom prst="straightConnector1">
            <a:avLst/>
          </a:prstGeom>
          <a:noFill/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0" name="Google Shape;250;p28"/>
          <p:cNvCxnSpPr/>
          <p:nvPr/>
        </p:nvCxnSpPr>
        <p:spPr>
          <a:xfrm>
            <a:off x="586302" y="3645925"/>
            <a:ext cx="2496472" cy="0"/>
          </a:xfrm>
          <a:prstGeom prst="straightConnector1">
            <a:avLst/>
          </a:prstGeom>
          <a:noFill/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51" name="Google Shape;251;p28"/>
          <p:cNvPicPr preferRelativeResize="0"/>
          <p:nvPr/>
        </p:nvPicPr>
        <p:blipFill rotWithShape="1">
          <a:blip r:embed="rId9">
            <a:alphaModFix/>
          </a:blip>
          <a:srcRect t="30231" b="37296"/>
          <a:stretch/>
        </p:blipFill>
        <p:spPr>
          <a:xfrm>
            <a:off x="1937973" y="1277664"/>
            <a:ext cx="996970" cy="323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5"/>
          <p:cNvSpPr/>
          <p:nvPr/>
        </p:nvSpPr>
        <p:spPr>
          <a:xfrm>
            <a:off x="321" y="0"/>
            <a:ext cx="1833870" cy="5143500"/>
          </a:xfrm>
          <a:prstGeom prst="rect">
            <a:avLst/>
          </a:prstGeom>
          <a:solidFill>
            <a:srgbClr val="71727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15"/>
          <p:cNvSpPr txBox="1"/>
          <p:nvPr/>
        </p:nvSpPr>
        <p:spPr>
          <a:xfrm>
            <a:off x="6341659" y="2223271"/>
            <a:ext cx="2457813" cy="1647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t" anchorCtr="0">
            <a:spAutoFit/>
          </a:bodyPr>
          <a:lstStyle/>
          <a:p>
            <a:pPr marL="5487" marR="2310" lvl="0" indent="0" algn="l" rtl="0">
              <a:lnSpc>
                <a:spcPct val="110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92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Protocolos especiais para acelerar a recuperação</a:t>
            </a:r>
            <a:endParaRPr sz="1092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87" marR="2310" lvl="0" indent="0" algn="l" rtl="0">
              <a:lnSpc>
                <a:spcPct val="110500"/>
              </a:lnSpc>
              <a:spcBef>
                <a:spcPts val="45"/>
              </a:spcBef>
              <a:spcAft>
                <a:spcPts val="0"/>
              </a:spcAft>
              <a:buNone/>
            </a:pPr>
            <a:endParaRPr sz="1092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87" marR="2310" lvl="0" indent="0" algn="l" rtl="0">
              <a:lnSpc>
                <a:spcPct val="110500"/>
              </a:lnSpc>
              <a:spcBef>
                <a:spcPts val="45"/>
              </a:spcBef>
              <a:spcAft>
                <a:spcPts val="0"/>
              </a:spcAft>
              <a:buNone/>
            </a:pPr>
            <a:r>
              <a:rPr lang="pt-BR" sz="1092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Grupos de apoio familiar </a:t>
            </a:r>
            <a:endParaRPr sz="1092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87" marR="36677" lvl="0" indent="0" algn="l" rtl="0">
              <a:lnSpc>
                <a:spcPct val="1105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92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87" marR="36677" lvl="0" indent="0" algn="l" rtl="0">
              <a:lnSpc>
                <a:spcPct val="110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92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Acompanhamento integrado com equipe multidisciplinar </a:t>
            </a:r>
            <a:endParaRPr sz="1092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endParaRPr sz="1092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8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92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Consultoria em aleitamento materno</a:t>
            </a:r>
            <a:endParaRPr sz="1092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15"/>
          <p:cNvSpPr txBox="1">
            <a:spLocks noGrp="1"/>
          </p:cNvSpPr>
          <p:nvPr>
            <p:ph type="title"/>
          </p:nvPr>
        </p:nvSpPr>
        <p:spPr>
          <a:xfrm>
            <a:off x="3678799" y="2230496"/>
            <a:ext cx="2292339" cy="1699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925" rIns="0" bIns="0" anchor="t" anchorCtr="0">
            <a:spAutoFit/>
          </a:bodyPr>
          <a:lstStyle/>
          <a:p>
            <a:pPr marL="5776" lvl="0" indent="0" algn="l" rtl="0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SzPts val="600"/>
              <a:buNone/>
            </a:pPr>
            <a:r>
              <a:rPr lang="pt-BR" sz="2183" b="0">
                <a:solidFill>
                  <a:srgbClr val="273464"/>
                </a:solidFill>
                <a:latin typeface="Arial"/>
                <a:ea typeface="Arial"/>
                <a:cs typeface="Arial"/>
                <a:sym typeface="Arial"/>
              </a:rPr>
              <a:t>MATERNIDADE E UTI NEONATAL: </a:t>
            </a:r>
            <a:r>
              <a:rPr lang="pt-BR" sz="2183" b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TECNOLOGIA E ATENDIMENTO HUMANIZADO</a:t>
            </a:r>
            <a:endParaRPr/>
          </a:p>
        </p:txBody>
      </p:sp>
      <p:pic>
        <p:nvPicPr>
          <p:cNvPr id="565" name="Google Shape;565;p15"/>
          <p:cNvPicPr preferRelativeResize="0"/>
          <p:nvPr/>
        </p:nvPicPr>
        <p:blipFill rotWithShape="1">
          <a:blip r:embed="rId3">
            <a:alphaModFix/>
          </a:blip>
          <a:srcRect l="1011" t="1488" r="954" b="1487"/>
          <a:stretch/>
        </p:blipFill>
        <p:spPr>
          <a:xfrm>
            <a:off x="378647" y="440418"/>
            <a:ext cx="2871379" cy="4262665"/>
          </a:xfrm>
          <a:custGeom>
            <a:avLst/>
            <a:gdLst/>
            <a:ahLst/>
            <a:cxnLst/>
            <a:rect l="l" t="t" r="r" b="b"/>
            <a:pathLst>
              <a:path w="7391400" h="10972800" extrusionOk="0">
                <a:moveTo>
                  <a:pt x="3695700" y="0"/>
                </a:moveTo>
                <a:cubicBezTo>
                  <a:pt x="5736779" y="0"/>
                  <a:pt x="7391400" y="1654621"/>
                  <a:pt x="7391400" y="3695700"/>
                </a:cubicBezTo>
                <a:lnTo>
                  <a:pt x="7391400" y="7277100"/>
                </a:lnTo>
                <a:cubicBezTo>
                  <a:pt x="7391400" y="9318179"/>
                  <a:pt x="5736779" y="10972800"/>
                  <a:pt x="3695700" y="10972800"/>
                </a:cubicBezTo>
                <a:cubicBezTo>
                  <a:pt x="1654621" y="10972800"/>
                  <a:pt x="0" y="9318179"/>
                  <a:pt x="0" y="7277100"/>
                </a:cubicBezTo>
                <a:lnTo>
                  <a:pt x="0" y="3695700"/>
                </a:lnTo>
                <a:cubicBezTo>
                  <a:pt x="0" y="1654621"/>
                  <a:pt x="1654621" y="0"/>
                  <a:pt x="369570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566" name="Google Shape;566;p15"/>
          <p:cNvSpPr/>
          <p:nvPr/>
        </p:nvSpPr>
        <p:spPr>
          <a:xfrm rot="-5400000">
            <a:off x="2333751" y="2542377"/>
            <a:ext cx="1793006" cy="18827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273464"/>
              </a:gs>
              <a:gs pos="75000">
                <a:srgbClr val="3C6D74"/>
              </a:gs>
              <a:gs pos="100000">
                <a:srgbClr val="96C9C4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7" name="Google Shape;56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01956" y="2238096"/>
            <a:ext cx="173279" cy="173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01956" y="2782673"/>
            <a:ext cx="173279" cy="173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01956" y="3181015"/>
            <a:ext cx="173279" cy="173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02793" y="3714493"/>
            <a:ext cx="173279" cy="173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36613" y="703190"/>
            <a:ext cx="3514725" cy="113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p16"/>
          <p:cNvSpPr txBox="1"/>
          <p:nvPr/>
        </p:nvSpPr>
        <p:spPr>
          <a:xfrm>
            <a:off x="7585900" y="2247877"/>
            <a:ext cx="31356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4000" b="0" i="0" u="none" strike="noStrike" cap="none">
                <a:solidFill>
                  <a:srgbClr val="71727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sz="4000" b="0" i="0" u="none" strike="noStrike" cap="none">
              <a:solidFill>
                <a:srgbClr val="71727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16"/>
          <p:cNvSpPr/>
          <p:nvPr/>
        </p:nvSpPr>
        <p:spPr>
          <a:xfrm>
            <a:off x="0" y="0"/>
            <a:ext cx="2492505" cy="51435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16"/>
          <p:cNvSpPr txBox="1"/>
          <p:nvPr/>
        </p:nvSpPr>
        <p:spPr>
          <a:xfrm>
            <a:off x="343694" y="492401"/>
            <a:ext cx="3135616" cy="1810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b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0" name="Google Shape;580;p16"/>
          <p:cNvPicPr preferRelativeResize="0"/>
          <p:nvPr/>
        </p:nvPicPr>
        <p:blipFill rotWithShape="1">
          <a:blip r:embed="rId3">
            <a:alphaModFix/>
          </a:blip>
          <a:srcRect l="16675" r="16675"/>
          <a:stretch/>
        </p:blipFill>
        <p:spPr>
          <a:xfrm>
            <a:off x="759593" y="842461"/>
            <a:ext cx="3432429" cy="3432429"/>
          </a:xfrm>
          <a:custGeom>
            <a:avLst/>
            <a:gdLst/>
            <a:ahLst/>
            <a:cxnLst/>
            <a:rect l="l" t="t" r="r" b="b"/>
            <a:pathLst>
              <a:path w="7543800" h="7543800" extrusionOk="0">
                <a:moveTo>
                  <a:pt x="495326" y="0"/>
                </a:moveTo>
                <a:lnTo>
                  <a:pt x="7048474" y="0"/>
                </a:lnTo>
                <a:cubicBezTo>
                  <a:pt x="7322035" y="0"/>
                  <a:pt x="7543800" y="221765"/>
                  <a:pt x="7543800" y="495326"/>
                </a:cubicBezTo>
                <a:lnTo>
                  <a:pt x="7543800" y="7048474"/>
                </a:lnTo>
                <a:cubicBezTo>
                  <a:pt x="7543800" y="7322035"/>
                  <a:pt x="7322035" y="7543800"/>
                  <a:pt x="7048474" y="7543800"/>
                </a:cubicBezTo>
                <a:lnTo>
                  <a:pt x="495326" y="7543800"/>
                </a:lnTo>
                <a:cubicBezTo>
                  <a:pt x="221765" y="7543800"/>
                  <a:pt x="0" y="7322035"/>
                  <a:pt x="0" y="7048474"/>
                </a:cubicBezTo>
                <a:lnTo>
                  <a:pt x="0" y="495326"/>
                </a:lnTo>
                <a:cubicBezTo>
                  <a:pt x="0" y="221765"/>
                  <a:pt x="221765" y="0"/>
                  <a:pt x="495326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581" name="Google Shape;581;p16"/>
          <p:cNvSpPr/>
          <p:nvPr/>
        </p:nvSpPr>
        <p:spPr>
          <a:xfrm rot="5400000">
            <a:off x="-431102" y="2469687"/>
            <a:ext cx="2381390" cy="20412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273464"/>
              </a:gs>
              <a:gs pos="75000">
                <a:srgbClr val="3C6D74"/>
              </a:gs>
              <a:gs pos="100000">
                <a:srgbClr val="96C9C4"/>
              </a:gs>
            </a:gsLst>
            <a:lin ang="10800000" scaled="0"/>
          </a:gra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16"/>
          <p:cNvSpPr txBox="1"/>
          <p:nvPr/>
        </p:nvSpPr>
        <p:spPr>
          <a:xfrm>
            <a:off x="4394425" y="2869375"/>
            <a:ext cx="3318600" cy="12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CONSTRUINDO UM </a:t>
            </a:r>
            <a:endParaRPr sz="20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FUTURO SAUDÁVEL: </a:t>
            </a:r>
            <a:endParaRPr sz="20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UMA VISÃO ABRANGENTE DOS </a:t>
            </a:r>
            <a:r>
              <a:rPr lang="pt-BR" sz="20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NOSSOS PLANOS</a:t>
            </a:r>
            <a:endParaRPr sz="20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16"/>
          <p:cNvSpPr txBox="1"/>
          <p:nvPr/>
        </p:nvSpPr>
        <p:spPr>
          <a:xfrm>
            <a:off x="7126000" y="2356251"/>
            <a:ext cx="3135600" cy="11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72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sz="72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17" descr="Uma imagem contendo no interior, chão, teto, quart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29595" y="-116989"/>
            <a:ext cx="8063495" cy="5377479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17"/>
          <p:cNvSpPr/>
          <p:nvPr/>
        </p:nvSpPr>
        <p:spPr>
          <a:xfrm>
            <a:off x="2340151" y="-119265"/>
            <a:ext cx="7983481" cy="5379754"/>
          </a:xfrm>
          <a:prstGeom prst="rect">
            <a:avLst/>
          </a:prstGeom>
          <a:solidFill>
            <a:srgbClr val="C00000">
              <a:alpha val="6274"/>
            </a:srgbClr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17"/>
          <p:cNvSpPr/>
          <p:nvPr/>
        </p:nvSpPr>
        <p:spPr>
          <a:xfrm>
            <a:off x="0" y="0"/>
            <a:ext cx="5293187" cy="5143500"/>
          </a:xfrm>
          <a:prstGeom prst="roundRect">
            <a:avLst>
              <a:gd name="adj" fmla="val 8126"/>
            </a:avLst>
          </a:prstGeom>
          <a:solidFill>
            <a:schemeClr val="lt1"/>
          </a:solidFill>
          <a:ln>
            <a:noFill/>
          </a:ln>
          <a:effectLst>
            <a:outerShdw blurRad="215900" dist="101600" dir="6600000" algn="t" rotWithShape="0">
              <a:srgbClr val="A5A5A5">
                <a:alpha val="62352"/>
              </a:srgbClr>
            </a:outerShdw>
          </a:effectLst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88900" lvl="0" indent="0" algn="l" rtl="0">
              <a:lnSpc>
                <a:spcPct val="112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17"/>
          <p:cNvSpPr/>
          <p:nvPr/>
        </p:nvSpPr>
        <p:spPr>
          <a:xfrm rot="-5400000">
            <a:off x="4200975" y="2500906"/>
            <a:ext cx="2191078" cy="11484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273464"/>
              </a:gs>
              <a:gs pos="75000">
                <a:srgbClr val="3C6D74"/>
              </a:gs>
              <a:gs pos="100000">
                <a:srgbClr val="96C9C4"/>
              </a:gs>
            </a:gsLst>
            <a:lin ang="10800000" scaled="0"/>
          </a:gra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2" name="Google Shape;592;p17" descr="Homem de terno e gravata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07977" y="568199"/>
            <a:ext cx="4022575" cy="47049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3" name="Google Shape;593;p17"/>
          <p:cNvGrpSpPr/>
          <p:nvPr/>
        </p:nvGrpSpPr>
        <p:grpSpPr>
          <a:xfrm>
            <a:off x="724935" y="977583"/>
            <a:ext cx="4325637" cy="3499137"/>
            <a:chOff x="-1385265" y="1744238"/>
            <a:chExt cx="9510394" cy="7693783"/>
          </a:xfrm>
        </p:grpSpPr>
        <p:sp>
          <p:nvSpPr>
            <p:cNvPr id="594" name="Google Shape;594;p17"/>
            <p:cNvSpPr txBox="1"/>
            <p:nvPr/>
          </p:nvSpPr>
          <p:spPr>
            <a:xfrm>
              <a:off x="-1377950" y="3444876"/>
              <a:ext cx="9188700" cy="59931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925" rIns="0" bIns="0" anchor="t" anchorCtr="0">
              <a:spAutoFit/>
            </a:bodyPr>
            <a:lstStyle/>
            <a:p>
              <a:pPr marL="0" marR="0" lvl="0" indent="609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17271"/>
                </a:buClr>
                <a:buSzPts val="2200"/>
                <a:buFont typeface="Arial"/>
                <a:buNone/>
              </a:pPr>
              <a:r>
                <a:rPr lang="pt-BR" sz="2200" b="1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Ambulatorial e </a:t>
              </a:r>
              <a:endParaRPr sz="22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17271"/>
                </a:buClr>
                <a:buSzPts val="2200"/>
                <a:buFont typeface="Arial"/>
                <a:buNone/>
              </a:pPr>
              <a:r>
                <a:rPr lang="pt-BR" sz="2200" b="1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Hospitalar com Obstetrícia</a:t>
              </a:r>
              <a:endParaRPr sz="2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dk1"/>
                </a:buClr>
                <a:buSzPts val="100"/>
                <a:buFont typeface="Calibri"/>
                <a:buNone/>
              </a:pPr>
              <a:endParaRPr sz="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636463"/>
                </a:buClr>
                <a:buSzPts val="1100"/>
                <a:buFont typeface="Arial"/>
                <a:buNone/>
              </a:pPr>
              <a:r>
                <a:rPr lang="pt-BR" sz="1100" b="0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      Consultas;</a:t>
              </a:r>
              <a:endParaRPr sz="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636463"/>
                </a:buClr>
                <a:buSzPts val="1100"/>
                <a:buFont typeface="Arial"/>
                <a:buNone/>
              </a:pPr>
              <a:r>
                <a:rPr lang="pt-BR" sz="1100" b="0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      Exames;</a:t>
              </a:r>
              <a:endParaRPr sz="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636463"/>
                </a:buClr>
                <a:buSzPts val="1100"/>
                <a:buFont typeface="Arial"/>
                <a:buNone/>
              </a:pPr>
              <a:r>
                <a:rPr lang="pt-BR" sz="1100" b="0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      Atendimento em Pronto Socorro;</a:t>
              </a:r>
              <a:endParaRPr sz="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636463"/>
                </a:buClr>
                <a:buSzPts val="1100"/>
                <a:buFont typeface="Arial"/>
                <a:buNone/>
              </a:pPr>
              <a:r>
                <a:rPr lang="pt-BR" sz="1100" b="0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      Cirurgias;</a:t>
              </a:r>
              <a:endParaRPr sz="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636463"/>
                </a:buClr>
                <a:buSzPts val="1100"/>
                <a:buFont typeface="Arial"/>
                <a:buNone/>
              </a:pPr>
              <a:r>
                <a:rPr lang="pt-BR" sz="1100" b="0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      Internações hospitalares;</a:t>
              </a:r>
              <a:endParaRPr sz="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636463"/>
                </a:buClr>
                <a:buSzPts val="1100"/>
                <a:buFont typeface="Arial"/>
                <a:buNone/>
              </a:pPr>
              <a:r>
                <a:rPr lang="pt-BR" sz="1100" b="0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      Partos </a:t>
              </a:r>
              <a:r>
                <a:rPr lang="pt-BR" sz="900" b="0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(inclui cobertura assistencial ao recém-nascido durante </a:t>
              </a:r>
              <a:endParaRPr sz="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900"/>
                <a:buFont typeface="Arial"/>
                <a:buNone/>
              </a:pPr>
              <a:r>
                <a:rPr lang="pt-BR" sz="900" b="0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os primeiros 30 dias após o parto).</a:t>
              </a:r>
              <a:endParaRPr sz="1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95" name="Google Shape;595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354841" y="5398536"/>
              <a:ext cx="381000" cy="381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6" name="Google Shape;596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354841" y="6016670"/>
              <a:ext cx="381000" cy="381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7" name="Google Shape;597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354841" y="6664370"/>
              <a:ext cx="381000" cy="381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8" name="Google Shape;598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354841" y="7273970"/>
              <a:ext cx="381000" cy="381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9" name="Google Shape;599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354841" y="7883570"/>
              <a:ext cx="381000" cy="381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0" name="Google Shape;600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328271" y="8493170"/>
              <a:ext cx="381000" cy="381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1" name="Google Shape;601;p17" descr="Ícone&#10;&#10;Descrição gerada automaticament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1385265" y="3149271"/>
              <a:ext cx="1228953" cy="12289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2" name="Google Shape;602;p17"/>
            <p:cNvSpPr txBox="1"/>
            <p:nvPr/>
          </p:nvSpPr>
          <p:spPr>
            <a:xfrm>
              <a:off x="-1328271" y="1744238"/>
              <a:ext cx="9453400" cy="769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575" tIns="20775" rIns="41575" bIns="207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pt-BR" sz="2000" b="0" i="0" u="none" strike="noStrike" cap="none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SEGMENTAÇÃO ASSISTENCIAL</a:t>
              </a:r>
              <a:endPara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p18"/>
          <p:cNvSpPr/>
          <p:nvPr/>
        </p:nvSpPr>
        <p:spPr>
          <a:xfrm>
            <a:off x="6882896" y="-62092"/>
            <a:ext cx="2492505" cy="53023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18"/>
          <p:cNvSpPr/>
          <p:nvPr/>
        </p:nvSpPr>
        <p:spPr>
          <a:xfrm>
            <a:off x="5531475" y="1183825"/>
            <a:ext cx="2786700" cy="2755500"/>
          </a:xfrm>
          <a:prstGeom prst="roundRect">
            <a:avLst>
              <a:gd name="adj" fmla="val 5347"/>
            </a:avLst>
          </a:prstGeom>
          <a:solidFill>
            <a:schemeClr val="lt1"/>
          </a:solidFill>
          <a:ln>
            <a:noFill/>
          </a:ln>
          <a:effectLst>
            <a:outerShdw blurRad="215900" dist="101600" dir="6600000" algn="t" rotWithShape="0">
              <a:srgbClr val="A5A5A5">
                <a:alpha val="62352"/>
              </a:srgbClr>
            </a:outerShdw>
          </a:effectLst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88900" lvl="0" indent="0" algn="l" rtl="0">
              <a:lnSpc>
                <a:spcPct val="112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t-BR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18"/>
          <p:cNvSpPr txBox="1"/>
          <p:nvPr/>
        </p:nvSpPr>
        <p:spPr>
          <a:xfrm>
            <a:off x="461138" y="1949296"/>
            <a:ext cx="4525078" cy="780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Soluções de </a:t>
            </a:r>
            <a:r>
              <a:rPr lang="pt-BR" sz="24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planos regionais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disponíveis </a:t>
            </a:r>
            <a:r>
              <a:rPr lang="pt-BR" sz="24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para sua empresa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18"/>
          <p:cNvSpPr/>
          <p:nvPr/>
        </p:nvSpPr>
        <p:spPr>
          <a:xfrm>
            <a:off x="5921777" y="2544020"/>
            <a:ext cx="1906800" cy="590400"/>
          </a:xfrm>
          <a:prstGeom prst="roundRect">
            <a:avLst>
              <a:gd name="adj" fmla="val 32627"/>
            </a:avLst>
          </a:prstGeom>
          <a:solidFill>
            <a:schemeClr val="lt1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18"/>
          <p:cNvSpPr/>
          <p:nvPr/>
        </p:nvSpPr>
        <p:spPr>
          <a:xfrm>
            <a:off x="6047069" y="2688998"/>
            <a:ext cx="287100" cy="277800"/>
          </a:xfrm>
          <a:prstGeom prst="teardrop">
            <a:avLst>
              <a:gd name="adj" fmla="val 10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18"/>
          <p:cNvSpPr txBox="1"/>
          <p:nvPr/>
        </p:nvSpPr>
        <p:spPr>
          <a:xfrm>
            <a:off x="6173960" y="2666618"/>
            <a:ext cx="17538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1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Standard Plus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t-BR" sz="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Enfermaria e Apartamento</a:t>
            </a:r>
            <a:endParaRPr sz="8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18"/>
          <p:cNvSpPr/>
          <p:nvPr/>
        </p:nvSpPr>
        <p:spPr>
          <a:xfrm>
            <a:off x="5921777" y="1880965"/>
            <a:ext cx="1906800" cy="590400"/>
          </a:xfrm>
          <a:prstGeom prst="roundRect">
            <a:avLst>
              <a:gd name="adj" fmla="val 32627"/>
            </a:avLst>
          </a:prstGeom>
          <a:solidFill>
            <a:schemeClr val="lt1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18"/>
          <p:cNvSpPr/>
          <p:nvPr/>
        </p:nvSpPr>
        <p:spPr>
          <a:xfrm>
            <a:off x="6047069" y="2017462"/>
            <a:ext cx="287100" cy="277800"/>
          </a:xfrm>
          <a:prstGeom prst="teardrop">
            <a:avLst>
              <a:gd name="adj" fmla="val 10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18"/>
          <p:cNvSpPr txBox="1"/>
          <p:nvPr/>
        </p:nvSpPr>
        <p:spPr>
          <a:xfrm>
            <a:off x="6146488" y="1987193"/>
            <a:ext cx="16821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1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Estilo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t-BR" sz="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Enfermaria e Apartamento</a:t>
            </a:r>
            <a:endParaRPr sz="8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18"/>
          <p:cNvSpPr txBox="1"/>
          <p:nvPr/>
        </p:nvSpPr>
        <p:spPr>
          <a:xfrm>
            <a:off x="1705067" y="2832456"/>
            <a:ext cx="19074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 partir de 3 vidas</a:t>
            </a:r>
            <a:endParaRPr sz="6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18"/>
          <p:cNvSpPr txBox="1"/>
          <p:nvPr/>
        </p:nvSpPr>
        <p:spPr>
          <a:xfrm>
            <a:off x="-718636" y="3698173"/>
            <a:ext cx="3135646" cy="18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b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3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18"/>
          <p:cNvSpPr txBox="1"/>
          <p:nvPr/>
        </p:nvSpPr>
        <p:spPr>
          <a:xfrm>
            <a:off x="1108057" y="3706328"/>
            <a:ext cx="3135646" cy="18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b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3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19"/>
          <p:cNvSpPr/>
          <p:nvPr/>
        </p:nvSpPr>
        <p:spPr>
          <a:xfrm>
            <a:off x="4855475" y="438450"/>
            <a:ext cx="3432300" cy="1190700"/>
          </a:xfrm>
          <a:prstGeom prst="roundRect">
            <a:avLst>
              <a:gd name="adj" fmla="val 16667"/>
            </a:avLst>
          </a:prstGeom>
          <a:solidFill>
            <a:srgbClr val="C820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19"/>
          <p:cNvSpPr txBox="1"/>
          <p:nvPr/>
        </p:nvSpPr>
        <p:spPr>
          <a:xfrm>
            <a:off x="4928075" y="602850"/>
            <a:ext cx="32871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 o Standard Plus, você tem acesso a toda rede de </a:t>
            </a:r>
            <a:r>
              <a:rPr lang="pt-BR"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unidade próprias da Paraná Clínicas e as opções da rede credenciada</a:t>
            </a:r>
            <a:r>
              <a:rPr lang="pt-BR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em Curitiba e Região Metropolitana.</a:t>
            </a:r>
            <a:endParaRPr sz="1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19"/>
          <p:cNvSpPr/>
          <p:nvPr/>
        </p:nvSpPr>
        <p:spPr>
          <a:xfrm>
            <a:off x="0" y="0"/>
            <a:ext cx="2492400" cy="51435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7" name="Google Shape;627;p19"/>
          <p:cNvSpPr txBox="1"/>
          <p:nvPr/>
        </p:nvSpPr>
        <p:spPr>
          <a:xfrm>
            <a:off x="343694" y="492401"/>
            <a:ext cx="3135600" cy="18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b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8" name="Google Shape;628;p19"/>
          <p:cNvPicPr preferRelativeResize="0"/>
          <p:nvPr/>
        </p:nvPicPr>
        <p:blipFill rotWithShape="1">
          <a:blip r:embed="rId3">
            <a:alphaModFix/>
          </a:blip>
          <a:srcRect t="16666" b="16666"/>
          <a:stretch/>
        </p:blipFill>
        <p:spPr>
          <a:xfrm>
            <a:off x="759593" y="842461"/>
            <a:ext cx="3432429" cy="3432429"/>
          </a:xfrm>
          <a:custGeom>
            <a:avLst/>
            <a:gdLst/>
            <a:ahLst/>
            <a:cxnLst/>
            <a:rect l="l" t="t" r="r" b="b"/>
            <a:pathLst>
              <a:path w="7543800" h="7543800" extrusionOk="0">
                <a:moveTo>
                  <a:pt x="495326" y="0"/>
                </a:moveTo>
                <a:lnTo>
                  <a:pt x="7048474" y="0"/>
                </a:lnTo>
                <a:cubicBezTo>
                  <a:pt x="7322035" y="0"/>
                  <a:pt x="7543800" y="221765"/>
                  <a:pt x="7543800" y="495326"/>
                </a:cubicBezTo>
                <a:lnTo>
                  <a:pt x="7543800" y="7048474"/>
                </a:lnTo>
                <a:cubicBezTo>
                  <a:pt x="7543800" y="7322035"/>
                  <a:pt x="7322035" y="7543800"/>
                  <a:pt x="7048474" y="7543800"/>
                </a:cubicBezTo>
                <a:lnTo>
                  <a:pt x="495326" y="7543800"/>
                </a:lnTo>
                <a:cubicBezTo>
                  <a:pt x="221765" y="7543800"/>
                  <a:pt x="0" y="7322035"/>
                  <a:pt x="0" y="7048474"/>
                </a:cubicBezTo>
                <a:lnTo>
                  <a:pt x="0" y="495326"/>
                </a:lnTo>
                <a:cubicBezTo>
                  <a:pt x="0" y="221765"/>
                  <a:pt x="221765" y="0"/>
                  <a:pt x="495326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  <a:reflection stA="0" endPos="1000" dist="38100" dir="5400000" fadeDir="5400012" sy="-100000" algn="bl" rotWithShape="0"/>
          </a:effectLst>
        </p:spPr>
      </p:pic>
      <p:sp>
        <p:nvSpPr>
          <p:cNvPr id="629" name="Google Shape;629;p19"/>
          <p:cNvSpPr/>
          <p:nvPr/>
        </p:nvSpPr>
        <p:spPr>
          <a:xfrm>
            <a:off x="759600" y="1520550"/>
            <a:ext cx="2667000" cy="2102400"/>
          </a:xfrm>
          <a:prstGeom prst="flowChartDelay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  <a:reflection stA="0" endPos="1000" dist="3810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19"/>
          <p:cNvSpPr/>
          <p:nvPr/>
        </p:nvSpPr>
        <p:spPr>
          <a:xfrm rot="5400000">
            <a:off x="-431044" y="2469755"/>
            <a:ext cx="2381400" cy="204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273464"/>
              </a:gs>
              <a:gs pos="75000">
                <a:srgbClr val="3C6D74"/>
              </a:gs>
              <a:gs pos="100000">
                <a:srgbClr val="96C9C4"/>
              </a:gs>
            </a:gsLst>
            <a:lin ang="10800025" scaled="0"/>
          </a:gra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1" name="Google Shape;631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0000" y="2216850"/>
            <a:ext cx="2046196" cy="7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19"/>
          <p:cNvSpPr/>
          <p:nvPr/>
        </p:nvSpPr>
        <p:spPr>
          <a:xfrm>
            <a:off x="4928500" y="2163352"/>
            <a:ext cx="177300" cy="171600"/>
          </a:xfrm>
          <a:prstGeom prst="teardrop">
            <a:avLst>
              <a:gd name="adj" fmla="val 10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19"/>
          <p:cNvSpPr/>
          <p:nvPr/>
        </p:nvSpPr>
        <p:spPr>
          <a:xfrm>
            <a:off x="4928500" y="2424501"/>
            <a:ext cx="177300" cy="171600"/>
          </a:xfrm>
          <a:prstGeom prst="teardrop">
            <a:avLst>
              <a:gd name="adj" fmla="val 10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19"/>
          <p:cNvSpPr txBox="1"/>
          <p:nvPr/>
        </p:nvSpPr>
        <p:spPr>
          <a:xfrm>
            <a:off x="5195830" y="2074239"/>
            <a:ext cx="3432300" cy="540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925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Opções de acomodação: Enfermaria e Apartamento</a:t>
            </a:r>
            <a:endParaRPr sz="14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Opções com e sem coparticipação</a:t>
            </a:r>
            <a:endParaRPr sz="6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19"/>
          <p:cNvSpPr txBox="1"/>
          <p:nvPr/>
        </p:nvSpPr>
        <p:spPr>
          <a:xfrm>
            <a:off x="4928075" y="2961150"/>
            <a:ext cx="32871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Municípios de Comercialização</a:t>
            </a:r>
            <a:endParaRPr sz="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Almirante Tamandaré • Araucária • Campina Grande do Sul • Campo Largo • Colombo • Curitiba • Fazenda Rio Grande • Pinhais • Quatro Barras • Rio Branco do Sul • São José dos Pinhais</a:t>
            </a:r>
            <a:endParaRPr sz="14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"/>
          <p:cNvSpPr/>
          <p:nvPr/>
        </p:nvSpPr>
        <p:spPr>
          <a:xfrm>
            <a:off x="0" y="0"/>
            <a:ext cx="2492505" cy="51435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"/>
          <p:cNvSpPr txBox="1"/>
          <p:nvPr/>
        </p:nvSpPr>
        <p:spPr>
          <a:xfrm>
            <a:off x="5057215" y="2854381"/>
            <a:ext cx="2946000" cy="1340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925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Com mais de 50 anos de tradição</a:t>
            </a:r>
            <a:endParaRPr sz="11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Maior índice de satisfação do mercado</a:t>
            </a:r>
            <a:endParaRPr sz="6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Planos empresariais sob medida</a:t>
            </a:r>
            <a:endParaRPr sz="11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Unidades de atendimento exclusivas</a:t>
            </a:r>
            <a:endParaRPr sz="6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Diversos benefícios</a:t>
            </a:r>
            <a:endParaRPr sz="11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"/>
          <p:cNvSpPr txBox="1"/>
          <p:nvPr/>
        </p:nvSpPr>
        <p:spPr>
          <a:xfrm>
            <a:off x="4779949" y="873615"/>
            <a:ext cx="2282668" cy="15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DESDE O  PRIMEIRO DIA, </a:t>
            </a:r>
            <a:r>
              <a:rPr lang="pt-BR" sz="20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UMA RELAÇÃO DE CONFIANÇA</a:t>
            </a:r>
            <a:r>
              <a:rPr lang="pt-BR" sz="2000" b="0" i="0" u="none" strike="noStrike" cap="none">
                <a:solidFill>
                  <a:srgbClr val="71727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COM AS EMPRESAS</a:t>
            </a:r>
            <a:endParaRPr sz="20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"/>
          <p:cNvSpPr txBox="1"/>
          <p:nvPr/>
        </p:nvSpPr>
        <p:spPr>
          <a:xfrm>
            <a:off x="343694" y="492401"/>
            <a:ext cx="3135616" cy="1810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b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2"/>
          <p:cNvPicPr preferRelativeResize="0"/>
          <p:nvPr/>
        </p:nvPicPr>
        <p:blipFill rotWithShape="1">
          <a:blip r:embed="rId3">
            <a:alphaModFix/>
          </a:blip>
          <a:srcRect l="31261" t="5596" r="20379" b="14616"/>
          <a:stretch/>
        </p:blipFill>
        <p:spPr>
          <a:xfrm>
            <a:off x="759593" y="842461"/>
            <a:ext cx="3432429" cy="3432429"/>
          </a:xfrm>
          <a:custGeom>
            <a:avLst/>
            <a:gdLst/>
            <a:ahLst/>
            <a:cxnLst/>
            <a:rect l="l" t="t" r="r" b="b"/>
            <a:pathLst>
              <a:path w="7543800" h="7543800" extrusionOk="0">
                <a:moveTo>
                  <a:pt x="495326" y="0"/>
                </a:moveTo>
                <a:lnTo>
                  <a:pt x="7048474" y="0"/>
                </a:lnTo>
                <a:cubicBezTo>
                  <a:pt x="7322035" y="0"/>
                  <a:pt x="7543800" y="221765"/>
                  <a:pt x="7543800" y="495326"/>
                </a:cubicBezTo>
                <a:lnTo>
                  <a:pt x="7543800" y="7048474"/>
                </a:lnTo>
                <a:cubicBezTo>
                  <a:pt x="7543800" y="7322035"/>
                  <a:pt x="7322035" y="7543800"/>
                  <a:pt x="7048474" y="7543800"/>
                </a:cubicBezTo>
                <a:lnTo>
                  <a:pt x="495326" y="7543800"/>
                </a:lnTo>
                <a:cubicBezTo>
                  <a:pt x="221765" y="7543800"/>
                  <a:pt x="0" y="7322035"/>
                  <a:pt x="0" y="7048474"/>
                </a:cubicBezTo>
                <a:lnTo>
                  <a:pt x="0" y="495326"/>
                </a:lnTo>
                <a:cubicBezTo>
                  <a:pt x="0" y="221765"/>
                  <a:pt x="221765" y="0"/>
                  <a:pt x="495326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62" name="Google Shape;16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0522" y="2952964"/>
            <a:ext cx="173279" cy="173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0522" y="3195555"/>
            <a:ext cx="173279" cy="173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6699" y="3472801"/>
            <a:ext cx="173279" cy="173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6699" y="3715392"/>
            <a:ext cx="173279" cy="173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9676" y="3957982"/>
            <a:ext cx="173279" cy="17327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"/>
          <p:cNvSpPr/>
          <p:nvPr/>
        </p:nvSpPr>
        <p:spPr>
          <a:xfrm rot="5400000">
            <a:off x="-431102" y="2469687"/>
            <a:ext cx="2381390" cy="20412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273464"/>
              </a:gs>
              <a:gs pos="75000">
                <a:srgbClr val="3C6D74"/>
              </a:gs>
              <a:gs pos="100000">
                <a:srgbClr val="96C9C4"/>
              </a:gs>
            </a:gsLst>
            <a:lin ang="10800000" scaled="0"/>
          </a:gra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0"/>
          <p:cNvSpPr/>
          <p:nvPr/>
        </p:nvSpPr>
        <p:spPr>
          <a:xfrm>
            <a:off x="4855475" y="438450"/>
            <a:ext cx="3432300" cy="1190700"/>
          </a:xfrm>
          <a:prstGeom prst="roundRect">
            <a:avLst>
              <a:gd name="adj" fmla="val 16667"/>
            </a:avLst>
          </a:prstGeom>
          <a:solidFill>
            <a:srgbClr val="C820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20"/>
          <p:cNvSpPr/>
          <p:nvPr/>
        </p:nvSpPr>
        <p:spPr>
          <a:xfrm>
            <a:off x="0" y="0"/>
            <a:ext cx="2492400" cy="51435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2" name="Google Shape;642;p20"/>
          <p:cNvSpPr txBox="1"/>
          <p:nvPr/>
        </p:nvSpPr>
        <p:spPr>
          <a:xfrm>
            <a:off x="343694" y="492401"/>
            <a:ext cx="3135600" cy="18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b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3" name="Google Shape;643;p20"/>
          <p:cNvPicPr preferRelativeResize="0"/>
          <p:nvPr/>
        </p:nvPicPr>
        <p:blipFill rotWithShape="1">
          <a:blip r:embed="rId3">
            <a:alphaModFix/>
          </a:blip>
          <a:srcRect t="16666" b="16666"/>
          <a:stretch/>
        </p:blipFill>
        <p:spPr>
          <a:xfrm>
            <a:off x="759593" y="842461"/>
            <a:ext cx="3432429" cy="3432429"/>
          </a:xfrm>
          <a:custGeom>
            <a:avLst/>
            <a:gdLst/>
            <a:ahLst/>
            <a:cxnLst/>
            <a:rect l="l" t="t" r="r" b="b"/>
            <a:pathLst>
              <a:path w="7543800" h="7543800" extrusionOk="0">
                <a:moveTo>
                  <a:pt x="495326" y="0"/>
                </a:moveTo>
                <a:lnTo>
                  <a:pt x="7048474" y="0"/>
                </a:lnTo>
                <a:cubicBezTo>
                  <a:pt x="7322035" y="0"/>
                  <a:pt x="7543800" y="221765"/>
                  <a:pt x="7543800" y="495326"/>
                </a:cubicBezTo>
                <a:lnTo>
                  <a:pt x="7543800" y="7048474"/>
                </a:lnTo>
                <a:cubicBezTo>
                  <a:pt x="7543800" y="7322035"/>
                  <a:pt x="7322035" y="7543800"/>
                  <a:pt x="7048474" y="7543800"/>
                </a:cubicBezTo>
                <a:lnTo>
                  <a:pt x="495326" y="7543800"/>
                </a:lnTo>
                <a:cubicBezTo>
                  <a:pt x="221765" y="7543800"/>
                  <a:pt x="0" y="7322035"/>
                  <a:pt x="0" y="7048474"/>
                </a:cubicBezTo>
                <a:lnTo>
                  <a:pt x="0" y="495326"/>
                </a:lnTo>
                <a:cubicBezTo>
                  <a:pt x="0" y="221765"/>
                  <a:pt x="221765" y="0"/>
                  <a:pt x="495326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  <a:reflection stA="0" endPos="1000" dist="38100" dir="5400000" fadeDir="5400012" sy="-100000" algn="bl" rotWithShape="0"/>
          </a:effectLst>
        </p:spPr>
      </p:pic>
      <p:sp>
        <p:nvSpPr>
          <p:cNvPr id="644" name="Google Shape;644;p20"/>
          <p:cNvSpPr txBox="1"/>
          <p:nvPr/>
        </p:nvSpPr>
        <p:spPr>
          <a:xfrm>
            <a:off x="4928075" y="518100"/>
            <a:ext cx="32871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 Estilo é a melhor opção de plano regional, com </a:t>
            </a:r>
            <a:r>
              <a:rPr lang="pt-BR"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rede credenciada ampla que inclui atendimentos nos principais hospitais de Curitiba e em algumas cidades da região metropolitana. 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20"/>
          <p:cNvSpPr/>
          <p:nvPr/>
        </p:nvSpPr>
        <p:spPr>
          <a:xfrm>
            <a:off x="759600" y="1520550"/>
            <a:ext cx="2667000" cy="2102400"/>
          </a:xfrm>
          <a:prstGeom prst="flowChartDelay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  <a:reflection stA="0" endPos="1000" dist="3810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20"/>
          <p:cNvSpPr/>
          <p:nvPr/>
        </p:nvSpPr>
        <p:spPr>
          <a:xfrm rot="5400000">
            <a:off x="-431044" y="2469755"/>
            <a:ext cx="2381400" cy="204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273464"/>
              </a:gs>
              <a:gs pos="75000">
                <a:srgbClr val="3C6D74"/>
              </a:gs>
              <a:gs pos="100000">
                <a:srgbClr val="96C9C4"/>
              </a:gs>
            </a:gsLst>
            <a:lin ang="10800025" scaled="0"/>
          </a:gra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7" name="Google Shape;64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4588" y="2140800"/>
            <a:ext cx="1864632" cy="861900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20"/>
          <p:cNvSpPr/>
          <p:nvPr/>
        </p:nvSpPr>
        <p:spPr>
          <a:xfrm>
            <a:off x="4928500" y="2163352"/>
            <a:ext cx="177300" cy="171600"/>
          </a:xfrm>
          <a:prstGeom prst="teardrop">
            <a:avLst>
              <a:gd name="adj" fmla="val 10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20"/>
          <p:cNvSpPr/>
          <p:nvPr/>
        </p:nvSpPr>
        <p:spPr>
          <a:xfrm>
            <a:off x="4928500" y="2424501"/>
            <a:ext cx="177300" cy="171600"/>
          </a:xfrm>
          <a:prstGeom prst="teardrop">
            <a:avLst>
              <a:gd name="adj" fmla="val 10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20"/>
          <p:cNvSpPr txBox="1"/>
          <p:nvPr/>
        </p:nvSpPr>
        <p:spPr>
          <a:xfrm>
            <a:off x="5195830" y="2074239"/>
            <a:ext cx="3432300" cy="540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925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Opções de acomodação: Enfermaria e Apartamento</a:t>
            </a:r>
            <a:endParaRPr sz="14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Opções com e sem coparticipação</a:t>
            </a:r>
            <a:endParaRPr sz="6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20"/>
          <p:cNvSpPr txBox="1"/>
          <p:nvPr/>
        </p:nvSpPr>
        <p:spPr>
          <a:xfrm>
            <a:off x="4928075" y="2961150"/>
            <a:ext cx="32871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Municípios de Comercialização</a:t>
            </a:r>
            <a:endParaRPr sz="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Almirante Tamandaré • Araucária • Campina Grande do Sul • Campo Largo • Colombo • Curitiba • Fazenda Rio Grande • Pinhais • Quatro Barras • Rio Branco do Sul • São José dos Pinhais</a:t>
            </a:r>
            <a:endParaRPr sz="14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7" name="Google Shape;657;p21"/>
          <p:cNvSpPr txBox="1"/>
          <p:nvPr/>
        </p:nvSpPr>
        <p:spPr>
          <a:xfrm>
            <a:off x="1912864" y="4478487"/>
            <a:ext cx="6334200" cy="30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925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As informações deste material são resumidas e a rede poderá sofrer alterações sem aviso prévio. Consulte a rede nos canais oficiais, site ou App. </a:t>
            </a:r>
            <a:endParaRPr sz="6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(D) Hospitais com direcionamento.</a:t>
            </a:r>
            <a:endParaRPr sz="9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21"/>
          <p:cNvSpPr/>
          <p:nvPr/>
        </p:nvSpPr>
        <p:spPr>
          <a:xfrm>
            <a:off x="0" y="0"/>
            <a:ext cx="1464900" cy="51435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9" name="Google Shape;659;p21"/>
          <p:cNvSpPr txBox="1"/>
          <p:nvPr/>
        </p:nvSpPr>
        <p:spPr>
          <a:xfrm>
            <a:off x="130650" y="170600"/>
            <a:ext cx="1209600" cy="1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</a:t>
            </a: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</a:t>
            </a: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</a:t>
            </a: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</a:t>
            </a: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</a:t>
            </a: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</a:t>
            </a: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21"/>
          <p:cNvSpPr txBox="1"/>
          <p:nvPr/>
        </p:nvSpPr>
        <p:spPr>
          <a:xfrm rot="-5400000">
            <a:off x="-379510" y="3162421"/>
            <a:ext cx="2962500" cy="65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EXEMPLOS DE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REDE HOSPITALAR</a:t>
            </a: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61" name="Google Shape;661;p21"/>
          <p:cNvGraphicFramePr/>
          <p:nvPr>
            <p:extLst>
              <p:ext uri="{D42A27DB-BD31-4B8C-83A1-F6EECF244321}">
                <p14:modId xmlns:p14="http://schemas.microsoft.com/office/powerpoint/2010/main" val="107753279"/>
              </p:ext>
            </p:extLst>
          </p:nvPr>
        </p:nvGraphicFramePr>
        <p:xfrm>
          <a:off x="1912864" y="446062"/>
          <a:ext cx="6765400" cy="3946175"/>
        </p:xfrm>
        <a:graphic>
          <a:graphicData uri="http://schemas.openxmlformats.org/drawingml/2006/table">
            <a:tbl>
              <a:tblPr firstRow="1" bandRow="1">
                <a:noFill/>
                <a:tableStyleId>{047699C0-97FE-4600-BE45-DB90B83D03AA}</a:tableStyleId>
              </a:tblPr>
              <a:tblGrid>
                <a:gridCol w="305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9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3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1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0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1" u="none" strike="noStrike" cap="none">
                          <a:solidFill>
                            <a:srgbClr val="C00000"/>
                          </a:solidFill>
                        </a:rPr>
                        <a:t>HOSPITAIS </a:t>
                      </a:r>
                      <a:endParaRPr sz="600" u="none" strike="noStrike" cap="none">
                        <a:solidFill>
                          <a:srgbClr val="C00000"/>
                        </a:solidFill>
                      </a:endParaRPr>
                    </a:p>
                  </a:txBody>
                  <a:tcPr marL="68575" marR="68575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600" u="none" strike="noStrike" cap="none"/>
                    </a:p>
                  </a:txBody>
                  <a:tcPr marL="68575" marR="68575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600" u="none" strike="noStrike" cap="none"/>
                    </a:p>
                  </a:txBody>
                  <a:tcPr marL="68575" marR="68575" marT="34300" marB="343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600" u="none" strike="noStrike" cap="none"/>
                    </a:p>
                  </a:txBody>
                  <a:tcPr marL="68575" marR="68575" marT="34300" marB="343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>
                          <a:solidFill>
                            <a:srgbClr val="7F7F7F"/>
                          </a:solidFill>
                        </a:rPr>
                        <a:t>Hospital Santa Cruz</a:t>
                      </a:r>
                      <a:endParaRPr sz="900" b="0" i="0" u="none" strike="noStrike" cap="none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A0128"/>
                        </a:buClr>
                        <a:buSzPts val="800"/>
                        <a:buFont typeface="Noto Sans Symbols"/>
                        <a:buNone/>
                      </a:pPr>
                      <a:r>
                        <a:rPr lang="pt-BR" sz="800" b="0" u="none" strike="noStrike" cap="none">
                          <a:solidFill>
                            <a:srgbClr val="C00000"/>
                          </a:solidFill>
                        </a:rPr>
                        <a:t> </a:t>
                      </a:r>
                      <a:endParaRPr sz="600" u="none" strike="noStrike" cap="none">
                        <a:solidFill>
                          <a:srgbClr val="C00000"/>
                        </a:solidFill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A0128"/>
                        </a:buClr>
                        <a:buSzPts val="800"/>
                        <a:buFont typeface="Noto Sans Symbols"/>
                        <a:buNone/>
                      </a:pPr>
                      <a:r>
                        <a:rPr lang="pt-BR" sz="800" b="0" u="none" strike="noStrike" cap="none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600" u="none" strike="noStrike" cap="none">
                        <a:solidFill>
                          <a:srgbClr val="C00000"/>
                        </a:solidFill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600" u="none" strike="noStrike" cap="none">
                        <a:solidFill>
                          <a:srgbClr val="C00000"/>
                        </a:solidFill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>
                          <a:solidFill>
                            <a:srgbClr val="7F7F7F"/>
                          </a:solidFill>
                        </a:rPr>
                        <a:t>Hospital Angelina Caron</a:t>
                      </a:r>
                      <a:endParaRPr sz="900" b="0" i="0" u="none" strike="noStrike" cap="none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r>
                        <a:rPr lang="pt-BR" sz="800" u="none" strike="noStrike" cap="none">
                          <a:solidFill>
                            <a:srgbClr val="C00000"/>
                          </a:solidFill>
                        </a:rPr>
                        <a:t> </a:t>
                      </a: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A0128"/>
                        </a:buClr>
                        <a:buSzPts val="800"/>
                        <a:buFont typeface="Noto Sans Symbols"/>
                        <a:buNone/>
                      </a:pPr>
                      <a:r>
                        <a:rPr lang="pt-BR" sz="800" b="0" u="none" strike="noStrike" cap="none" dirty="0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600" u="none" strike="noStrike" cap="none" dirty="0">
                        <a:solidFill>
                          <a:srgbClr val="C00000"/>
                        </a:solidFill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600" u="none" strike="noStrike" cap="none">
                        <a:solidFill>
                          <a:srgbClr val="C00000"/>
                        </a:solidFill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>
                          <a:solidFill>
                            <a:srgbClr val="7F7F7F"/>
                          </a:solidFill>
                        </a:rPr>
                        <a:t>Hospital Cruz Vermelha Curitiba</a:t>
                      </a:r>
                      <a:endParaRPr sz="900" b="0" i="0" u="none" strike="noStrike" cap="none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Noto Sans Symbols"/>
                        <a:ea typeface="Noto Sans Symbols"/>
                        <a:cs typeface="Noto Sans Symbols"/>
                        <a:sym typeface="Noto Sans Symbols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Noto Sans Symbols"/>
                        <a:ea typeface="Noto Sans Symbols"/>
                        <a:cs typeface="Noto Sans Symbols"/>
                        <a:sym typeface="Noto Sans Symbols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1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>
                          <a:solidFill>
                            <a:srgbClr val="7F7F7F"/>
                          </a:solidFill>
                        </a:rPr>
                        <a:t>Hospital das Nações</a:t>
                      </a:r>
                      <a:endParaRPr sz="900" b="0" i="0" u="none" strike="noStrike" cap="none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600" u="none" strike="noStrike" cap="none">
                        <a:solidFill>
                          <a:srgbClr val="C00000"/>
                        </a:solidFill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1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>
                          <a:solidFill>
                            <a:srgbClr val="7F7F7F"/>
                          </a:solidFill>
                        </a:rPr>
                        <a:t>Hospital de Olhos do Paraná</a:t>
                      </a:r>
                      <a:endParaRPr sz="900" b="0" i="0" u="none" strike="noStrike" cap="none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Noto Sans Symbols"/>
                        <a:ea typeface="Noto Sans Symbols"/>
                        <a:cs typeface="Noto Sans Symbols"/>
                        <a:sym typeface="Noto Sans Symbols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Noto Sans Symbols"/>
                        <a:ea typeface="Noto Sans Symbols"/>
                        <a:cs typeface="Noto Sans Symbols"/>
                        <a:sym typeface="Noto Sans Symbols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600" u="none" strike="noStrike" cap="none">
                        <a:solidFill>
                          <a:srgbClr val="C00000"/>
                        </a:solidFill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1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>
                          <a:solidFill>
                            <a:srgbClr val="7F7F7F"/>
                          </a:solidFill>
                        </a:rPr>
                        <a:t>Hospital e Maternidade Pinhais</a:t>
                      </a:r>
                      <a:endParaRPr sz="900" b="0" i="0" u="none" strike="noStrike" cap="none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1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>
                          <a:solidFill>
                            <a:srgbClr val="7F7F7F"/>
                          </a:solidFill>
                        </a:rPr>
                        <a:t>Hospital e Maternidade Santa Brígida</a:t>
                      </a:r>
                      <a:endParaRPr sz="900" b="0" i="0" u="none" strike="noStrike" cap="none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Noto Sans Symbols"/>
                        <a:ea typeface="Noto Sans Symbols"/>
                        <a:cs typeface="Noto Sans Symbols"/>
                        <a:sym typeface="Noto Sans Symbols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Noto Sans Symbols"/>
                        <a:ea typeface="Noto Sans Symbols"/>
                        <a:cs typeface="Noto Sans Symbols"/>
                        <a:sym typeface="Noto Sans Symbols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600" u="none" strike="noStrike" cap="none">
                        <a:solidFill>
                          <a:srgbClr val="C00000"/>
                        </a:solidFill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1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>
                          <a:solidFill>
                            <a:srgbClr val="7F7F7F"/>
                          </a:solidFill>
                        </a:rPr>
                        <a:t>Hospital Erastinho</a:t>
                      </a:r>
                      <a:endParaRPr sz="900" b="0" i="0" u="none" strike="noStrike" cap="none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A0128"/>
                        </a:buClr>
                        <a:buSzPts val="800"/>
                        <a:buFont typeface="Noto Sans Symbols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A0128"/>
                        </a:buClr>
                        <a:buSzPts val="800"/>
                        <a:buFont typeface="Noto Sans Symbols"/>
                        <a:buNone/>
                      </a:pPr>
                      <a:r>
                        <a:rPr lang="pt-BR" sz="800" b="0" i="0" u="none" strike="noStrike" cap="none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⬤   (D)</a:t>
                      </a: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600" u="none" strike="noStrike" cap="none">
                        <a:solidFill>
                          <a:srgbClr val="C00000"/>
                        </a:solidFill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1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>
                          <a:solidFill>
                            <a:srgbClr val="7F7F7F"/>
                          </a:solidFill>
                        </a:rPr>
                        <a:t>Hospital Erasto Gaertner</a:t>
                      </a:r>
                      <a:endParaRPr sz="900" b="0" i="0" u="none" strike="noStrike" cap="none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A0128"/>
                        </a:buClr>
                        <a:buSzPts val="800"/>
                        <a:buFont typeface="Noto Sans Symbols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A0128"/>
                        </a:buClr>
                        <a:buSzPts val="800"/>
                        <a:buFont typeface="Noto Sans Symbols"/>
                        <a:buNone/>
                      </a:pPr>
                      <a:r>
                        <a:rPr lang="pt-BR" sz="800" b="0" i="0" u="none" strike="noStrike" cap="none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⬤   (D)</a:t>
                      </a: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1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>
                          <a:solidFill>
                            <a:srgbClr val="7F7F7F"/>
                          </a:solidFill>
                        </a:rPr>
                        <a:t>Hospital INC</a:t>
                      </a:r>
                      <a:endParaRPr sz="900" b="0" i="0" u="none" strike="noStrike" cap="none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Noto Sans Symbols"/>
                        <a:ea typeface="Noto Sans Symbols"/>
                        <a:cs typeface="Noto Sans Symbols"/>
                        <a:sym typeface="Noto Sans Symbols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Noto Sans Symbols"/>
                        <a:ea typeface="Noto Sans Symbols"/>
                        <a:cs typeface="Noto Sans Symbols"/>
                        <a:sym typeface="Noto Sans Symbols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600" u="none" strike="noStrike" cap="none">
                        <a:solidFill>
                          <a:srgbClr val="C00000"/>
                        </a:solidFill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1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>
                          <a:solidFill>
                            <a:srgbClr val="7F7F7F"/>
                          </a:solidFill>
                        </a:rPr>
                        <a:t>Hospital IPO</a:t>
                      </a:r>
                      <a:endParaRPr sz="900" b="0" i="0" u="none" strike="noStrike" cap="none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600" u="none" strike="noStrike" cap="none">
                        <a:solidFill>
                          <a:srgbClr val="C00000"/>
                        </a:solidFill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1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>
                          <a:solidFill>
                            <a:srgbClr val="7F7F7F"/>
                          </a:solidFill>
                        </a:rPr>
                        <a:t>Hospital Infantil Pequeno </a:t>
                      </a:r>
                      <a:r>
                        <a:rPr lang="pt-BR" sz="900" u="none" strike="noStrike" cap="none">
                          <a:solidFill>
                            <a:srgbClr val="7F7F7F"/>
                          </a:solidFill>
                        </a:rPr>
                        <a:t>Príncipe</a:t>
                      </a:r>
                      <a:endParaRPr sz="900" b="0" i="0" u="none" strike="noStrike" cap="none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A0128"/>
                        </a:buClr>
                        <a:buSzPts val="800"/>
                        <a:buFont typeface="Noto Sans Symbols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A0128"/>
                        </a:buClr>
                        <a:buSzPts val="800"/>
                        <a:buFont typeface="Noto Sans Symbols"/>
                        <a:buNone/>
                      </a:pPr>
                      <a:r>
                        <a:rPr lang="pt-BR" sz="800" b="0" u="none" strike="noStrike" cap="none">
                          <a:solidFill>
                            <a:srgbClr val="C00000"/>
                          </a:solidFill>
                        </a:rPr>
                        <a:t>⬤   (D)</a:t>
                      </a: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1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>
                          <a:solidFill>
                            <a:srgbClr val="7F7F7F"/>
                          </a:solidFill>
                        </a:rPr>
                        <a:t>Hospital Nossa Senhora das Graças</a:t>
                      </a:r>
                      <a:endParaRPr sz="900" b="0" i="0" u="none" strike="noStrike" cap="none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Noto Sans Symbols"/>
                        <a:ea typeface="Noto Sans Symbols"/>
                        <a:cs typeface="Noto Sans Symbols"/>
                        <a:sym typeface="Noto Sans Symbols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Noto Sans Symbols"/>
                        <a:ea typeface="Noto Sans Symbols"/>
                        <a:cs typeface="Noto Sans Symbols"/>
                        <a:sym typeface="Noto Sans Symbols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1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>
                          <a:solidFill>
                            <a:srgbClr val="7F7F7F"/>
                          </a:solidFill>
                        </a:rPr>
                        <a:t>Hospital Nossa Senhora do Pilar</a:t>
                      </a:r>
                      <a:endParaRPr sz="900" b="0" i="0" u="none" strike="noStrike" cap="none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600" u="none" strike="noStrike" cap="none">
                        <a:solidFill>
                          <a:srgbClr val="C00000"/>
                        </a:solidFill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1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 dirty="0">
                          <a:solidFill>
                            <a:srgbClr val="7F7F7F"/>
                          </a:solidFill>
                        </a:rPr>
                        <a:t>Hospital Nossa Senhora do Rocio</a:t>
                      </a:r>
                      <a:endParaRPr sz="900" b="0" i="0" u="none" strike="noStrike" cap="none" dirty="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endParaRPr sz="800" b="0" i="0" u="none" strike="noStrike" cap="none" dirty="0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  <a:tabLst/>
                        <a:defRPr/>
                      </a:pPr>
                      <a:r>
                        <a:rPr lang="pt-BR" sz="800" b="0" u="none" strike="noStrike" cap="none" dirty="0">
                          <a:solidFill>
                            <a:srgbClr val="C00000"/>
                          </a:solidFill>
                        </a:rPr>
                        <a:t>⬤ </a:t>
                      </a:r>
                      <a:endParaRPr lang="pt-BR" sz="600" u="none" strike="noStrike" cap="none" dirty="0">
                        <a:solidFill>
                          <a:srgbClr val="C00000"/>
                        </a:solidFill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1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>
                          <a:solidFill>
                            <a:srgbClr val="7F7F7F"/>
                          </a:solidFill>
                        </a:rPr>
                        <a:t>Hospital Sugisawa</a:t>
                      </a:r>
                      <a:endParaRPr sz="900" b="0" i="0" u="none" strike="noStrike" cap="none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Noto Sans Symbols"/>
                        <a:ea typeface="Noto Sans Symbols"/>
                        <a:cs typeface="Noto Sans Symbols"/>
                        <a:sym typeface="Noto Sans Symbols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Noto Sans Symbols"/>
                        <a:ea typeface="Noto Sans Symbols"/>
                        <a:cs typeface="Noto Sans Symbols"/>
                        <a:sym typeface="Noto Sans Symbols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600" u="none" strike="noStrike" cap="none">
                        <a:solidFill>
                          <a:srgbClr val="C00000"/>
                        </a:solidFill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6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>
                          <a:solidFill>
                            <a:srgbClr val="7F7F7F"/>
                          </a:solidFill>
                        </a:rPr>
                        <a:t>Hospital Universitário Evangélico Mackenzie</a:t>
                      </a:r>
                      <a:endParaRPr sz="900" b="0" i="0" u="none" strike="noStrike" cap="none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A0128"/>
                        </a:buClr>
                        <a:buSzPts val="800"/>
                        <a:buFont typeface="Noto Sans Symbols"/>
                        <a:buNone/>
                      </a:pPr>
                      <a:endParaRPr sz="600" u="none" strike="noStrike" cap="none">
                        <a:solidFill>
                          <a:srgbClr val="C00000"/>
                        </a:solidFill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A0128"/>
                        </a:buClr>
                        <a:buSzPts val="800"/>
                        <a:buFont typeface="Noto Sans Symbols"/>
                        <a:buNone/>
                      </a:pPr>
                      <a:r>
                        <a:rPr lang="pt-BR" sz="800" b="0" u="none" strike="noStrike" cap="none">
                          <a:solidFill>
                            <a:srgbClr val="C00000"/>
                          </a:solidFill>
                        </a:rPr>
                        <a:t>⬤   (D)</a:t>
                      </a: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600" u="none" strike="noStrike" cap="none">
                        <a:solidFill>
                          <a:srgbClr val="C00000"/>
                        </a:solidFill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1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>
                          <a:solidFill>
                            <a:srgbClr val="7F7F7F"/>
                          </a:solidFill>
                        </a:rPr>
                        <a:t>Hospital XV</a:t>
                      </a:r>
                      <a:endParaRPr sz="900" b="0" i="0" u="none" strike="noStrike" cap="none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Noto Sans Symbols"/>
                        <a:ea typeface="Noto Sans Symbols"/>
                        <a:cs typeface="Noto Sans Symbols"/>
                        <a:sym typeface="Noto Sans Symbols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Noto Sans Symbols"/>
                        <a:ea typeface="Noto Sans Symbols"/>
                        <a:cs typeface="Noto Sans Symbols"/>
                        <a:sym typeface="Noto Sans Symbols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600" u="none" strike="noStrike" cap="none">
                        <a:solidFill>
                          <a:srgbClr val="C00000"/>
                        </a:solidFill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1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>
                          <a:solidFill>
                            <a:srgbClr val="7F7F7F"/>
                          </a:solidFill>
                        </a:rPr>
                        <a:t>Instituto da Criança</a:t>
                      </a:r>
                      <a:endParaRPr sz="900" b="0" i="0" u="none" strike="noStrike" cap="none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600" u="none" strike="noStrike" cap="none">
                        <a:solidFill>
                          <a:srgbClr val="C00000"/>
                        </a:solidFill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1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>
                          <a:solidFill>
                            <a:srgbClr val="7F7F7F"/>
                          </a:solidFill>
                        </a:rPr>
                        <a:t>Novaclínica Hospital e Maternidade</a:t>
                      </a:r>
                      <a:endParaRPr sz="900" b="0" i="0" u="none" strike="noStrike" cap="none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A0128"/>
                        </a:buClr>
                        <a:buSzPts val="800"/>
                        <a:buFont typeface="Noto Sans Symbols"/>
                        <a:buNone/>
                      </a:pPr>
                      <a:r>
                        <a:rPr lang="pt-BR" sz="800" b="0" i="0" u="none" strike="noStrike" cap="none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⬤   (D)</a:t>
                      </a: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600" u="none" strike="noStrike" cap="none">
                        <a:solidFill>
                          <a:srgbClr val="C00000"/>
                        </a:solidFill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61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>
                          <a:solidFill>
                            <a:srgbClr val="7F7F7F"/>
                          </a:solidFill>
                        </a:rPr>
                        <a:t>Oftalmo Curitiba - Hospital da Visão</a:t>
                      </a:r>
                      <a:endParaRPr sz="900" b="0" i="0" u="none" strike="noStrike" cap="none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>
                          <a:solidFill>
                            <a:srgbClr val="C00000"/>
                          </a:solidFill>
                        </a:rPr>
                        <a:t>⬤ </a:t>
                      </a:r>
                      <a:endParaRPr sz="600" u="none" strike="noStrike" cap="none">
                        <a:solidFill>
                          <a:srgbClr val="C00000"/>
                        </a:solidFill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61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900" b="0" u="none" strike="noStrike" cap="none">
                          <a:solidFill>
                            <a:srgbClr val="7F7F7F"/>
                          </a:solidFill>
                        </a:rPr>
                        <a:t>CADMO Clínica Psiquiátrica</a:t>
                      </a:r>
                      <a:endParaRPr sz="600" u="none" strike="noStrike" cap="none">
                        <a:solidFill>
                          <a:srgbClr val="7F7F7F"/>
                        </a:solidFill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Calibri"/>
                        <a:buNone/>
                      </a:pPr>
                      <a:endParaRPr sz="800" b="0" i="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A0128"/>
                        </a:buClr>
                        <a:buSzPts val="800"/>
                        <a:buFont typeface="Noto Sans Symbols"/>
                        <a:buNone/>
                      </a:pPr>
                      <a:r>
                        <a:rPr lang="pt-BR" sz="800" b="0" u="none" strike="noStrike" cap="none" dirty="0">
                          <a:solidFill>
                            <a:srgbClr val="C00000"/>
                          </a:solidFill>
                        </a:rPr>
                        <a:t>⬤</a:t>
                      </a:r>
                      <a:endParaRPr sz="800" b="0" i="0" u="none" strike="noStrike" cap="none" dirty="0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pt-BR" sz="800" b="0" u="none" strike="noStrike" cap="none" dirty="0">
                          <a:solidFill>
                            <a:srgbClr val="C00000"/>
                          </a:solidFill>
                        </a:rPr>
                        <a:t>⬤   </a:t>
                      </a:r>
                      <a:endParaRPr sz="600" u="none" strike="noStrike" cap="none" dirty="0">
                        <a:solidFill>
                          <a:srgbClr val="C00000"/>
                        </a:solidFill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662" name="Google Shape;662;p21"/>
          <p:cNvSpPr txBox="1"/>
          <p:nvPr/>
        </p:nvSpPr>
        <p:spPr>
          <a:xfrm>
            <a:off x="6312631" y="523723"/>
            <a:ext cx="1158900" cy="2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Standard Plus</a:t>
            </a:r>
            <a:endParaRPr sz="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21"/>
          <p:cNvSpPr/>
          <p:nvPr/>
        </p:nvSpPr>
        <p:spPr>
          <a:xfrm>
            <a:off x="6211617" y="562853"/>
            <a:ext cx="152400" cy="160500"/>
          </a:xfrm>
          <a:prstGeom prst="teardrop">
            <a:avLst>
              <a:gd name="adj" fmla="val 10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21"/>
          <p:cNvSpPr/>
          <p:nvPr/>
        </p:nvSpPr>
        <p:spPr>
          <a:xfrm>
            <a:off x="7643686" y="562767"/>
            <a:ext cx="152400" cy="160500"/>
          </a:xfrm>
          <a:prstGeom prst="teardrop">
            <a:avLst>
              <a:gd name="adj" fmla="val 10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21"/>
          <p:cNvSpPr txBox="1"/>
          <p:nvPr/>
        </p:nvSpPr>
        <p:spPr>
          <a:xfrm>
            <a:off x="7805427" y="523723"/>
            <a:ext cx="531600" cy="2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Estilo</a:t>
            </a:r>
            <a:endParaRPr sz="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Google Shape;670;p22" descr="Uma imagem contendo pessoa, homem, segurando, em pé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8332" y="-1684189"/>
            <a:ext cx="9280013" cy="6061028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22"/>
          <p:cNvSpPr/>
          <p:nvPr/>
        </p:nvSpPr>
        <p:spPr>
          <a:xfrm>
            <a:off x="-95435" y="2095193"/>
            <a:ext cx="9144000" cy="3048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p22"/>
          <p:cNvSpPr/>
          <p:nvPr/>
        </p:nvSpPr>
        <p:spPr>
          <a:xfrm rot="-5400000">
            <a:off x="3347457" y="-3113562"/>
            <a:ext cx="2450400" cy="9279300"/>
          </a:xfrm>
          <a:prstGeom prst="rect">
            <a:avLst/>
          </a:prstGeom>
          <a:gradFill>
            <a:gsLst>
              <a:gs pos="0">
                <a:srgbClr val="F2F2F2"/>
              </a:gs>
              <a:gs pos="32000">
                <a:srgbClr val="F2F2F2"/>
              </a:gs>
              <a:gs pos="71000">
                <a:srgbClr val="F2F2F2">
                  <a:alpha val="0"/>
                </a:srgbClr>
              </a:gs>
              <a:gs pos="100000">
                <a:srgbClr val="F2F2F2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3" name="Google Shape;673;p22"/>
          <p:cNvSpPr txBox="1"/>
          <p:nvPr/>
        </p:nvSpPr>
        <p:spPr>
          <a:xfrm>
            <a:off x="-110257" y="3062509"/>
            <a:ext cx="452520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pt-BR" sz="33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Co</a:t>
            </a:r>
            <a:r>
              <a:rPr lang="pt-BR" sz="33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participação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22"/>
          <p:cNvSpPr/>
          <p:nvPr/>
        </p:nvSpPr>
        <p:spPr>
          <a:xfrm>
            <a:off x="4310478" y="2280864"/>
            <a:ext cx="6294300" cy="2379000"/>
          </a:xfrm>
          <a:prstGeom prst="roundRect">
            <a:avLst>
              <a:gd name="adj" fmla="val 7103"/>
            </a:avLst>
          </a:prstGeom>
          <a:solidFill>
            <a:schemeClr val="lt1"/>
          </a:solidFill>
          <a:ln>
            <a:noFill/>
          </a:ln>
          <a:effectLst>
            <a:outerShdw blurRad="215900" dist="101600" dir="6600000" algn="t" rotWithShape="0">
              <a:srgbClr val="A5A5A5">
                <a:alpha val="63137"/>
              </a:srgbClr>
            </a:outerShdw>
          </a:effectLst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6263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22"/>
          <p:cNvSpPr txBox="1"/>
          <p:nvPr/>
        </p:nvSpPr>
        <p:spPr>
          <a:xfrm>
            <a:off x="4571674" y="2393086"/>
            <a:ext cx="3842700" cy="10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 empresa poderá optar pela coparticipação de todos os serviços realizados.</a:t>
            </a:r>
            <a:endParaRPr sz="6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 coparticipação resultará na redução do valor do prêmio e maior controle dos custos.</a:t>
            </a:r>
            <a:endParaRPr sz="6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Para internação não há coparticipação. </a:t>
            </a:r>
            <a:endParaRPr sz="6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22"/>
          <p:cNvSpPr txBox="1"/>
          <p:nvPr/>
        </p:nvSpPr>
        <p:spPr>
          <a:xfrm>
            <a:off x="4650398" y="3543156"/>
            <a:ext cx="3969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Opções de coparticipação 30% ou 50% com limitadores por procedimento de R$ 120,00</a:t>
            </a:r>
            <a:endParaRPr sz="13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22"/>
          <p:cNvSpPr/>
          <p:nvPr/>
        </p:nvSpPr>
        <p:spPr>
          <a:xfrm rot="-5400000">
            <a:off x="-496313" y="3304680"/>
            <a:ext cx="1719300" cy="1086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273464"/>
              </a:gs>
              <a:gs pos="75000">
                <a:srgbClr val="3C6D74"/>
              </a:gs>
              <a:gs pos="100000">
                <a:srgbClr val="96C9C4"/>
              </a:gs>
            </a:gsLst>
            <a:lin ang="10800025" scaled="0"/>
          </a:gra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p22"/>
          <p:cNvSpPr txBox="1"/>
          <p:nvPr/>
        </p:nvSpPr>
        <p:spPr>
          <a:xfrm>
            <a:off x="4650398" y="4055353"/>
            <a:ext cx="39699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Isenção de coparticipação para consultas e pronto atendimento realizados nas unidades próprias*.</a:t>
            </a:r>
            <a:endParaRPr sz="11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22"/>
          <p:cNvSpPr txBox="1"/>
          <p:nvPr/>
        </p:nvSpPr>
        <p:spPr>
          <a:xfrm>
            <a:off x="4650398" y="4496489"/>
            <a:ext cx="39699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t-BR" sz="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*Condição especial por tempo determinado. </a:t>
            </a:r>
            <a:endParaRPr sz="8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>
            <a:off x="0" y="0"/>
            <a:ext cx="9144045" cy="51435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685" name="Google Shape;685;p23"/>
          <p:cNvGraphicFramePr/>
          <p:nvPr/>
        </p:nvGraphicFramePr>
        <p:xfrm>
          <a:off x="504664" y="1158285"/>
          <a:ext cx="8191550" cy="3481070"/>
        </p:xfrm>
        <a:graphic>
          <a:graphicData uri="http://schemas.openxmlformats.org/drawingml/2006/table">
            <a:tbl>
              <a:tblPr firstRow="1" bandRow="1">
                <a:noFill/>
                <a:tableStyleId>{09DAC068-AC50-4CD8-984D-3D0ED61282BD}</a:tableStyleId>
              </a:tblPr>
              <a:tblGrid>
                <a:gridCol w="1696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3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3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3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3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00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100" b="1" u="none" strike="noStrike" cap="none">
                          <a:solidFill>
                            <a:schemeClr val="lt1"/>
                          </a:solidFill>
                        </a:rPr>
                        <a:t>Procedimento</a:t>
                      </a:r>
                      <a:endParaRPr sz="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68575" marR="68575" marT="34300" marB="343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100" b="1" u="none" strike="noStrike" cap="none">
                          <a:solidFill>
                            <a:schemeClr val="lt1"/>
                          </a:solidFill>
                        </a:rPr>
                        <a:t>Valor médio pago ao prestador</a:t>
                      </a:r>
                      <a:endParaRPr sz="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100" b="1" u="none" strike="noStrike" cap="none">
                          <a:solidFill>
                            <a:schemeClr val="lt1"/>
                          </a:solidFill>
                        </a:rPr>
                        <a:t>30%</a:t>
                      </a:r>
                      <a:endParaRPr sz="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100" b="1" u="none" strike="noStrike" cap="none">
                          <a:solidFill>
                            <a:schemeClr val="lt1"/>
                          </a:solidFill>
                        </a:rPr>
                        <a:t>Limitador </a:t>
                      </a:r>
                      <a:endParaRPr sz="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100" b="1" u="none" strike="noStrike" cap="none">
                          <a:solidFill>
                            <a:schemeClr val="lt1"/>
                          </a:solidFill>
                        </a:rPr>
                        <a:t>Valor da coparticipação</a:t>
                      </a:r>
                      <a:endParaRPr sz="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0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100" b="0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Consulta médica eletiva </a:t>
                      </a:r>
                      <a:endParaRPr sz="1100" b="0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3F3F3F"/>
                          </a:solidFill>
                        </a:rPr>
                        <a:t>R$ 119,33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3F3F3F"/>
                          </a:solidFill>
                        </a:rPr>
                        <a:t>R$ 35,80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3F3F3F"/>
                          </a:solidFill>
                        </a:rPr>
                        <a:t>R$ 120,00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3F3F3F"/>
                          </a:solidFill>
                        </a:rPr>
                        <a:t>R$ 35,80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100" b="0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Consulta médica de Urgência e Emergência</a:t>
                      </a:r>
                      <a:endParaRPr sz="1100" b="0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3F3F3F"/>
                          </a:solidFill>
                        </a:rPr>
                        <a:t>R$ 148,51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3F3F3F"/>
                          </a:solidFill>
                        </a:rPr>
                        <a:t>R$ 44,55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3F3F3F"/>
                          </a:solidFill>
                        </a:rPr>
                        <a:t>R$ 120,00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3F3F3F"/>
                          </a:solidFill>
                        </a:rPr>
                        <a:t>R$ 44,55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100" b="0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Hemograma</a:t>
                      </a:r>
                      <a:endParaRPr sz="1100" b="0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3F3F3F"/>
                          </a:solidFill>
                        </a:rPr>
                        <a:t>R$ 9,31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3F3F3F"/>
                          </a:solidFill>
                        </a:rPr>
                        <a:t>R$ 2,79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3F3F3F"/>
                          </a:solidFill>
                        </a:rPr>
                        <a:t>R$ 120,00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3F3F3F"/>
                          </a:solidFill>
                        </a:rPr>
                        <a:t>R$ 2,79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100" b="0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RX - Tórax - 1 incidência</a:t>
                      </a:r>
                      <a:endParaRPr sz="1100" b="0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3F3F3F"/>
                          </a:solidFill>
                        </a:rPr>
                        <a:t>R$ 33,06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R$ 9,92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R$ 120,00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R$ 9,92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100" b="0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US - Aparelho urinário (rins, ureteres e bexiga)</a:t>
                      </a:r>
                      <a:endParaRPr sz="1100" b="0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3F3F3F"/>
                          </a:solidFill>
                        </a:rPr>
                        <a:t>R$ 81,92 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3F3F3F"/>
                          </a:solidFill>
                        </a:rPr>
                        <a:t>R$ 24,58 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3F3F3F"/>
                          </a:solidFill>
                        </a:rPr>
                        <a:t>R$ 120,00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3F3F3F"/>
                          </a:solidFill>
                        </a:rPr>
                        <a:t>R$ 24,58 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100" b="0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Ultrassom com doppler abdômen total e pelve feminino</a:t>
                      </a:r>
                      <a:endParaRPr sz="1100" b="0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3F3F3F"/>
                          </a:solidFill>
                        </a:rPr>
                        <a:t>R$ 494,38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3F3F3F"/>
                          </a:solidFill>
                        </a:rPr>
                        <a:t>R$ 148,31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3F3F3F"/>
                          </a:solidFill>
                        </a:rPr>
                        <a:t>R$ 120,00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3F3F3F"/>
                          </a:solidFill>
                        </a:rPr>
                        <a:t>R$ 120,00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9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100" b="0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TC - Abdome total </a:t>
                      </a:r>
                      <a:endParaRPr sz="1100" b="0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3F3F3F"/>
                          </a:solidFill>
                        </a:rPr>
                        <a:t>R$ 533,76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3F3F3F"/>
                          </a:solidFill>
                        </a:rPr>
                        <a:t>R$ 160,12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3F3F3F"/>
                          </a:solidFill>
                        </a:rPr>
                        <a:t>R$ 120,00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3F3F3F"/>
                          </a:solidFill>
                        </a:rPr>
                        <a:t>R$ 120,00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86" name="Google Shape;686;p23"/>
          <p:cNvSpPr txBox="1"/>
          <p:nvPr/>
        </p:nvSpPr>
        <p:spPr>
          <a:xfrm>
            <a:off x="470001" y="356496"/>
            <a:ext cx="7057850" cy="41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Exemplos de 30% Coparticipação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23"/>
          <p:cNvSpPr txBox="1"/>
          <p:nvPr/>
        </p:nvSpPr>
        <p:spPr>
          <a:xfrm>
            <a:off x="7413976" y="-827418"/>
            <a:ext cx="3135616" cy="1810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b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3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24"/>
          <p:cNvSpPr/>
          <p:nvPr/>
        </p:nvSpPr>
        <p:spPr>
          <a:xfrm>
            <a:off x="0" y="0"/>
            <a:ext cx="9144045" cy="51435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3" name="Google Shape;693;p24"/>
          <p:cNvSpPr txBox="1"/>
          <p:nvPr/>
        </p:nvSpPr>
        <p:spPr>
          <a:xfrm>
            <a:off x="7413976" y="-827418"/>
            <a:ext cx="3135616" cy="1810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b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3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24"/>
          <p:cNvSpPr txBox="1"/>
          <p:nvPr/>
        </p:nvSpPr>
        <p:spPr>
          <a:xfrm>
            <a:off x="470001" y="356496"/>
            <a:ext cx="7057850" cy="41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Exemplos de 50% Coparticipação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95" name="Google Shape;695;p24"/>
          <p:cNvGraphicFramePr/>
          <p:nvPr/>
        </p:nvGraphicFramePr>
        <p:xfrm>
          <a:off x="504664" y="1158285"/>
          <a:ext cx="8191550" cy="3481070"/>
        </p:xfrm>
        <a:graphic>
          <a:graphicData uri="http://schemas.openxmlformats.org/drawingml/2006/table">
            <a:tbl>
              <a:tblPr firstRow="1" bandRow="1">
                <a:noFill/>
                <a:tableStyleId>{09DAC068-AC50-4CD8-984D-3D0ED61282BD}</a:tableStyleId>
              </a:tblPr>
              <a:tblGrid>
                <a:gridCol w="1696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3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3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3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3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00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100" b="1" u="none" strike="noStrike" cap="none">
                          <a:solidFill>
                            <a:schemeClr val="lt1"/>
                          </a:solidFill>
                        </a:rPr>
                        <a:t>Procedimento</a:t>
                      </a:r>
                      <a:endParaRPr sz="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68575" marR="68575" marT="34300" marB="343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100" b="1" u="none" strike="noStrike" cap="none">
                          <a:solidFill>
                            <a:schemeClr val="lt1"/>
                          </a:solidFill>
                        </a:rPr>
                        <a:t>Valor médio pago ao prestador</a:t>
                      </a:r>
                      <a:endParaRPr sz="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100" b="1" u="none" strike="noStrike" cap="none">
                          <a:solidFill>
                            <a:schemeClr val="lt1"/>
                          </a:solidFill>
                        </a:rPr>
                        <a:t>50%</a:t>
                      </a:r>
                      <a:endParaRPr sz="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100" b="1" u="none" strike="noStrike" cap="none">
                          <a:solidFill>
                            <a:schemeClr val="lt1"/>
                          </a:solidFill>
                        </a:rPr>
                        <a:t>Limitador </a:t>
                      </a:r>
                      <a:endParaRPr sz="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100" b="1" u="none" strike="noStrike" cap="none">
                          <a:solidFill>
                            <a:schemeClr val="lt1"/>
                          </a:solidFill>
                        </a:rPr>
                        <a:t>Valor da coparticipação</a:t>
                      </a:r>
                      <a:endParaRPr sz="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0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100" b="0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Consulta médica eletiva </a:t>
                      </a:r>
                      <a:endParaRPr sz="1100" b="0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R$ 119,33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R$ 59,66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R$ 120,00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R$ 59,66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100" b="0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Consulta médica de Urgência e Emergência</a:t>
                      </a:r>
                      <a:endParaRPr sz="1100" b="0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R$ 148,51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R$ 74,25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R$ 120,00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R$ 74,25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100" b="0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Hemograma</a:t>
                      </a:r>
                      <a:endParaRPr sz="1100" b="0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R$ 9,31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R$ 4,65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R$ 120,00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R$ 4,65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100" b="0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RX - Tórax - 1 incidência</a:t>
                      </a:r>
                      <a:endParaRPr sz="1100" b="0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R$ 33,06</a:t>
                      </a:r>
                      <a:endParaRPr sz="1400" u="none" strike="noStrike" cap="none">
                        <a:solidFill>
                          <a:srgbClr val="3F3F3F"/>
                        </a:solidFill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R$ 16,53</a:t>
                      </a:r>
                      <a:endParaRPr sz="1400" u="none" strike="noStrike" cap="none">
                        <a:solidFill>
                          <a:srgbClr val="3F3F3F"/>
                        </a:solidFill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R$ 120,00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R$ 16,53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100" b="0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US - Aparelho urinário (rins, ureteres e bexiga)</a:t>
                      </a:r>
                      <a:endParaRPr sz="1100" b="0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R$ 81,92 </a:t>
                      </a:r>
                      <a:endParaRPr sz="1400" u="none" strike="noStrike" cap="none">
                        <a:solidFill>
                          <a:srgbClr val="3F3F3F"/>
                        </a:solidFill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R$ 40,96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R$ 120,00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R$ 40,96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100" b="0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Ultrassom com doppler abdômen total e pelve feminino</a:t>
                      </a:r>
                      <a:endParaRPr sz="1100" b="0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R$ 494,38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R$ 247,19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R$ 120,00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R$ 120,00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9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100" b="0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TC - Abdome total </a:t>
                      </a:r>
                      <a:endParaRPr sz="1100" b="0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3F3F3F"/>
                          </a:solidFill>
                        </a:rPr>
                        <a:t>R$ 533,76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3F3F3F"/>
                          </a:solidFill>
                        </a:rPr>
                        <a:t>R$ 266,88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3F3F3F"/>
                          </a:solidFill>
                        </a:rPr>
                        <a:t>R$ 120,00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3F3F3F"/>
                          </a:solidFill>
                        </a:rPr>
                        <a:t>R$ 120,00</a:t>
                      </a:r>
                      <a:endParaRPr sz="1000" b="0" i="0" u="none" strike="noStrike" cap="non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34300" marB="3430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p25"/>
          <p:cNvSpPr txBox="1"/>
          <p:nvPr/>
        </p:nvSpPr>
        <p:spPr>
          <a:xfrm>
            <a:off x="6633400" y="1794302"/>
            <a:ext cx="31356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4000" b="0" i="0" u="none" strike="noStrike" cap="none">
                <a:solidFill>
                  <a:srgbClr val="71727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sz="4000" b="0" i="0" u="none" strike="noStrike" cap="none">
              <a:solidFill>
                <a:srgbClr val="71727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25"/>
          <p:cNvSpPr txBox="1"/>
          <p:nvPr/>
        </p:nvSpPr>
        <p:spPr>
          <a:xfrm>
            <a:off x="6173500" y="1902676"/>
            <a:ext cx="3135600" cy="11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72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sz="72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25"/>
          <p:cNvSpPr/>
          <p:nvPr/>
        </p:nvSpPr>
        <p:spPr>
          <a:xfrm>
            <a:off x="0" y="0"/>
            <a:ext cx="2492505" cy="51435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25"/>
          <p:cNvSpPr txBox="1"/>
          <p:nvPr/>
        </p:nvSpPr>
        <p:spPr>
          <a:xfrm>
            <a:off x="343694" y="492401"/>
            <a:ext cx="3135616" cy="1810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b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5" name="Google Shape;705;p25"/>
          <p:cNvPicPr preferRelativeResize="0"/>
          <p:nvPr/>
        </p:nvPicPr>
        <p:blipFill rotWithShape="1">
          <a:blip r:embed="rId3">
            <a:alphaModFix/>
          </a:blip>
          <a:srcRect l="16675" r="16675"/>
          <a:stretch/>
        </p:blipFill>
        <p:spPr>
          <a:xfrm>
            <a:off x="759593" y="842461"/>
            <a:ext cx="3432429" cy="3432429"/>
          </a:xfrm>
          <a:custGeom>
            <a:avLst/>
            <a:gdLst/>
            <a:ahLst/>
            <a:cxnLst/>
            <a:rect l="l" t="t" r="r" b="b"/>
            <a:pathLst>
              <a:path w="7543800" h="7543800" extrusionOk="0">
                <a:moveTo>
                  <a:pt x="495326" y="0"/>
                </a:moveTo>
                <a:lnTo>
                  <a:pt x="7048474" y="0"/>
                </a:lnTo>
                <a:cubicBezTo>
                  <a:pt x="7322035" y="0"/>
                  <a:pt x="7543800" y="221765"/>
                  <a:pt x="7543800" y="495326"/>
                </a:cubicBezTo>
                <a:lnTo>
                  <a:pt x="7543800" y="7048474"/>
                </a:lnTo>
                <a:cubicBezTo>
                  <a:pt x="7543800" y="7322035"/>
                  <a:pt x="7322035" y="7543800"/>
                  <a:pt x="7048474" y="7543800"/>
                </a:cubicBezTo>
                <a:lnTo>
                  <a:pt x="495326" y="7543800"/>
                </a:lnTo>
                <a:cubicBezTo>
                  <a:pt x="221765" y="7543800"/>
                  <a:pt x="0" y="7322035"/>
                  <a:pt x="0" y="7048474"/>
                </a:cubicBezTo>
                <a:lnTo>
                  <a:pt x="0" y="495326"/>
                </a:lnTo>
                <a:cubicBezTo>
                  <a:pt x="0" y="221765"/>
                  <a:pt x="221765" y="0"/>
                  <a:pt x="495326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706" name="Google Shape;706;p25"/>
          <p:cNvSpPr/>
          <p:nvPr/>
        </p:nvSpPr>
        <p:spPr>
          <a:xfrm rot="5400000">
            <a:off x="-431102" y="2469687"/>
            <a:ext cx="2381390" cy="20412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273464"/>
              </a:gs>
              <a:gs pos="75000">
                <a:srgbClr val="3C6D74"/>
              </a:gs>
              <a:gs pos="100000">
                <a:srgbClr val="96C9C4"/>
              </a:gs>
            </a:gsLst>
            <a:lin ang="10800000" scaled="0"/>
          </a:gra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" name="Google Shape;707;p25"/>
          <p:cNvSpPr txBox="1"/>
          <p:nvPr/>
        </p:nvSpPr>
        <p:spPr>
          <a:xfrm>
            <a:off x="4405750" y="2729300"/>
            <a:ext cx="3318600" cy="15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VANTAGENS </a:t>
            </a:r>
            <a:endParaRPr sz="20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ALÉM DO COMUM: </a:t>
            </a:r>
            <a:endParaRPr sz="20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CONHEÇA</a:t>
            </a:r>
            <a:r>
              <a:rPr lang="pt-BR" sz="2000" b="0" i="0" u="none" strike="noStrike" cap="none">
                <a:solidFill>
                  <a:srgbClr val="71727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20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OS DIFERENCIAIS </a:t>
            </a:r>
            <a:r>
              <a:rPr lang="pt-BR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DO </a:t>
            </a:r>
            <a:endParaRPr sz="20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NOSSO PLANO</a:t>
            </a:r>
            <a:endParaRPr sz="20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" name="Google Shape;712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1" y="181"/>
            <a:ext cx="9143358" cy="5143139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26"/>
          <p:cNvSpPr/>
          <p:nvPr/>
        </p:nvSpPr>
        <p:spPr>
          <a:xfrm>
            <a:off x="-2567" y="0"/>
            <a:ext cx="4096434" cy="5156661"/>
          </a:xfrm>
          <a:prstGeom prst="rect">
            <a:avLst/>
          </a:prstGeom>
          <a:gradFill>
            <a:gsLst>
              <a:gs pos="0">
                <a:srgbClr val="000000">
                  <a:alpha val="60000"/>
                </a:srgbClr>
              </a:gs>
              <a:gs pos="32000">
                <a:srgbClr val="000000">
                  <a:alpha val="60000"/>
                </a:srgbClr>
              </a:gs>
              <a:gs pos="71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26"/>
          <p:cNvSpPr txBox="1"/>
          <p:nvPr/>
        </p:nvSpPr>
        <p:spPr>
          <a:xfrm>
            <a:off x="380251" y="734992"/>
            <a:ext cx="2010037" cy="1685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t" anchorCtr="0">
            <a:spAutoFit/>
          </a:bodyPr>
          <a:lstStyle/>
          <a:p>
            <a:pPr marL="577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83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PROGRAMAS DE SAÚDE PARA QUEM PRECISA DE MAIS ATENÇÃO</a:t>
            </a:r>
            <a:endParaRPr sz="2183" b="1" i="0" u="none" strike="noStrike" cap="none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26"/>
          <p:cNvSpPr txBox="1"/>
          <p:nvPr/>
        </p:nvSpPr>
        <p:spPr>
          <a:xfrm>
            <a:off x="386027" y="2537094"/>
            <a:ext cx="2454786" cy="136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9650" rIns="0" bIns="0" anchor="t" anchorCtr="0">
            <a:spAutoFit/>
          </a:bodyPr>
          <a:lstStyle/>
          <a:p>
            <a:pPr marL="577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92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Objetivos:</a:t>
            </a:r>
            <a:endParaRPr sz="1092" b="0" i="0" u="none" strike="noStrike" cap="none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9347" marR="0" lvl="0" indent="-93859" algn="l" rtl="0">
              <a:lnSpc>
                <a:spcPct val="100000"/>
              </a:lnSpc>
              <a:spcBef>
                <a:spcPts val="739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Char char="•"/>
            </a:pPr>
            <a:r>
              <a:rPr lang="pt-BR" sz="1092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Direcionar cuidados</a:t>
            </a:r>
            <a:endParaRPr/>
          </a:p>
          <a:p>
            <a:pPr marL="99347" marR="0" lvl="0" indent="-93859" algn="l" rtl="0">
              <a:lnSpc>
                <a:spcPct val="100000"/>
              </a:lnSpc>
              <a:spcBef>
                <a:spcPts val="828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Char char="•"/>
            </a:pPr>
            <a:r>
              <a:rPr lang="pt-BR" sz="1092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Aumentar a efetividade clínica</a:t>
            </a:r>
            <a:endParaRPr sz="1092" b="0" i="0" u="none" strike="noStrike" cap="none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9347" marR="0" lvl="0" indent="-93859" algn="l" rtl="0">
              <a:lnSpc>
                <a:spcPct val="100000"/>
              </a:lnSpc>
              <a:spcBef>
                <a:spcPts val="83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Char char="•"/>
            </a:pPr>
            <a:r>
              <a:rPr lang="pt-BR" sz="1092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Aumentar adesão aos cuidados</a:t>
            </a:r>
            <a:endParaRPr/>
          </a:p>
          <a:p>
            <a:pPr marL="99347" marR="0" lvl="0" indent="-93859" algn="l" rtl="0">
              <a:lnSpc>
                <a:spcPct val="100000"/>
              </a:lnSpc>
              <a:spcBef>
                <a:spcPts val="83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Char char="•"/>
            </a:pPr>
            <a:r>
              <a:rPr lang="pt-BR" sz="1092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Redução de custo assistencial</a:t>
            </a:r>
            <a:endParaRPr sz="1092" b="0" i="0" u="none" strike="noStrike" cap="none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6" name="Google Shape;716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8846" y="1336585"/>
            <a:ext cx="1605563" cy="1838455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26"/>
          <p:cNvSpPr/>
          <p:nvPr/>
        </p:nvSpPr>
        <p:spPr>
          <a:xfrm>
            <a:off x="-407137" y="490121"/>
            <a:ext cx="2449898" cy="13437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273464"/>
              </a:gs>
              <a:gs pos="75000">
                <a:srgbClr val="3C6D74"/>
              </a:gs>
              <a:gs pos="100000">
                <a:srgbClr val="96C9C4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1358C28-2714-50DF-B518-8E64CCCC0E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719" y="-10296"/>
            <a:ext cx="7423660" cy="5143500"/>
          </a:xfrm>
          <a:prstGeom prst="rect">
            <a:avLst/>
          </a:prstGeom>
        </p:spPr>
      </p:pic>
      <p:sp>
        <p:nvSpPr>
          <p:cNvPr id="1005" name="Retângulo: Cantos Arredondados 1004">
            <a:extLst>
              <a:ext uri="{FF2B5EF4-FFF2-40B4-BE49-F238E27FC236}">
                <a16:creationId xmlns:a16="http://schemas.microsoft.com/office/drawing/2014/main" id="{072F6D57-CEAE-BED3-2A96-0597D5C37C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1" y="-9814"/>
            <a:ext cx="5576698" cy="5153314"/>
          </a:xfrm>
          <a:prstGeom prst="roundRect">
            <a:avLst>
              <a:gd name="adj" fmla="val 91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37"/>
          </a:p>
        </p:txBody>
      </p:sp>
      <p:sp>
        <p:nvSpPr>
          <p:cNvPr id="553" name="object 553"/>
          <p:cNvSpPr txBox="1"/>
          <p:nvPr/>
        </p:nvSpPr>
        <p:spPr>
          <a:xfrm>
            <a:off x="1064882" y="2681213"/>
            <a:ext cx="1712863" cy="221692"/>
          </a:xfrm>
          <a:prstGeom prst="rect">
            <a:avLst/>
          </a:prstGeom>
        </p:spPr>
        <p:txBody>
          <a:bodyPr vert="horz" wrap="square" lIns="0" tIns="80864" rIns="0" bIns="0" rtlCol="0">
            <a:spAutoFit/>
          </a:bodyPr>
          <a:lstStyle/>
          <a:p>
            <a:pPr marL="5487">
              <a:spcBef>
                <a:spcPts val="637"/>
              </a:spcBef>
              <a:tabLst>
                <a:tab pos="177033" algn="l"/>
                <a:tab pos="177322" algn="l"/>
              </a:tabLst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Trebuchet MS"/>
              </a:rPr>
              <a:t>2.  Programa Gestar Bem</a:t>
            </a:r>
          </a:p>
        </p:txBody>
      </p:sp>
      <p:sp>
        <p:nvSpPr>
          <p:cNvPr id="1008" name="object 271">
            <a:extLst>
              <a:ext uri="{FF2B5EF4-FFF2-40B4-BE49-F238E27FC236}">
                <a16:creationId xmlns:a16="http://schemas.microsoft.com/office/drawing/2014/main" id="{AF0A7535-40DB-461E-BF48-258E12571822}"/>
              </a:ext>
            </a:extLst>
          </p:cNvPr>
          <p:cNvSpPr/>
          <p:nvPr/>
        </p:nvSpPr>
        <p:spPr>
          <a:xfrm>
            <a:off x="684995" y="2643968"/>
            <a:ext cx="293558" cy="2961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pt-BR" sz="637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09" name="object 553">
            <a:extLst>
              <a:ext uri="{FF2B5EF4-FFF2-40B4-BE49-F238E27FC236}">
                <a16:creationId xmlns:a16="http://schemas.microsoft.com/office/drawing/2014/main" id="{2381B9EC-95E1-48CD-8DB2-D27A206DA37D}"/>
              </a:ext>
            </a:extLst>
          </p:cNvPr>
          <p:cNvSpPr txBox="1"/>
          <p:nvPr/>
        </p:nvSpPr>
        <p:spPr>
          <a:xfrm>
            <a:off x="1064882" y="3643646"/>
            <a:ext cx="2070973" cy="221692"/>
          </a:xfrm>
          <a:prstGeom prst="rect">
            <a:avLst/>
          </a:prstGeom>
        </p:spPr>
        <p:txBody>
          <a:bodyPr vert="horz" wrap="square" lIns="0" tIns="80864" rIns="0" bIns="0" rtlCol="0">
            <a:spAutoFit/>
          </a:bodyPr>
          <a:lstStyle/>
          <a:p>
            <a:pPr marL="5487">
              <a:spcBef>
                <a:spcPts val="594"/>
              </a:spcBef>
              <a:tabLst>
                <a:tab pos="177033" algn="l"/>
                <a:tab pos="177322" algn="l"/>
              </a:tabLst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Trebuchet MS"/>
              </a:rPr>
              <a:t>4.  Programa De Emagrecimento</a:t>
            </a:r>
          </a:p>
        </p:txBody>
      </p:sp>
      <p:sp>
        <p:nvSpPr>
          <p:cNvPr id="1010" name="object 328">
            <a:extLst>
              <a:ext uri="{FF2B5EF4-FFF2-40B4-BE49-F238E27FC236}">
                <a16:creationId xmlns:a16="http://schemas.microsoft.com/office/drawing/2014/main" id="{E1BFAB2C-D474-40C0-82DD-7C044EB05C9D}"/>
              </a:ext>
            </a:extLst>
          </p:cNvPr>
          <p:cNvSpPr/>
          <p:nvPr/>
        </p:nvSpPr>
        <p:spPr>
          <a:xfrm>
            <a:off x="684996" y="3604945"/>
            <a:ext cx="295626" cy="2990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pt-BR" sz="637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11" name="object 14">
            <a:extLst>
              <a:ext uri="{FF2B5EF4-FFF2-40B4-BE49-F238E27FC236}">
                <a16:creationId xmlns:a16="http://schemas.microsoft.com/office/drawing/2014/main" id="{5F366D97-946D-4EE2-99F9-74E68D8036ED}"/>
              </a:ext>
            </a:extLst>
          </p:cNvPr>
          <p:cNvSpPr/>
          <p:nvPr/>
        </p:nvSpPr>
        <p:spPr>
          <a:xfrm>
            <a:off x="3141686" y="2190849"/>
            <a:ext cx="293807" cy="3000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pt-BR" sz="637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12" name="object 173">
            <a:extLst>
              <a:ext uri="{FF2B5EF4-FFF2-40B4-BE49-F238E27FC236}">
                <a16:creationId xmlns:a16="http://schemas.microsoft.com/office/drawing/2014/main" id="{3479DD8A-5DD1-4765-965B-A80AB45C3CA8}"/>
              </a:ext>
            </a:extLst>
          </p:cNvPr>
          <p:cNvSpPr/>
          <p:nvPr/>
        </p:nvSpPr>
        <p:spPr>
          <a:xfrm>
            <a:off x="684995" y="4102526"/>
            <a:ext cx="303336" cy="3000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pt-BR" sz="637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13" name="object 316">
            <a:extLst>
              <a:ext uri="{FF2B5EF4-FFF2-40B4-BE49-F238E27FC236}">
                <a16:creationId xmlns:a16="http://schemas.microsoft.com/office/drawing/2014/main" id="{895112AB-4AB9-4EFF-AB33-C14727D3DD83}"/>
              </a:ext>
            </a:extLst>
          </p:cNvPr>
          <p:cNvSpPr/>
          <p:nvPr/>
        </p:nvSpPr>
        <p:spPr>
          <a:xfrm>
            <a:off x="3137338" y="3131255"/>
            <a:ext cx="302501" cy="30006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pt-BR" sz="637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14" name="object 129">
            <a:extLst>
              <a:ext uri="{FF2B5EF4-FFF2-40B4-BE49-F238E27FC236}">
                <a16:creationId xmlns:a16="http://schemas.microsoft.com/office/drawing/2014/main" id="{C67D037D-D6ED-41E4-A0EB-1ADF08568DEF}"/>
              </a:ext>
            </a:extLst>
          </p:cNvPr>
          <p:cNvSpPr/>
          <p:nvPr/>
        </p:nvSpPr>
        <p:spPr>
          <a:xfrm>
            <a:off x="3140397" y="2641997"/>
            <a:ext cx="296383" cy="3000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pt-BR" sz="637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33" name="object 553">
            <a:extLst>
              <a:ext uri="{FF2B5EF4-FFF2-40B4-BE49-F238E27FC236}">
                <a16:creationId xmlns:a16="http://schemas.microsoft.com/office/drawing/2014/main" id="{A534D906-9066-4F08-9DCA-57FC3F9C47B6}"/>
              </a:ext>
            </a:extLst>
          </p:cNvPr>
          <p:cNvSpPr txBox="1"/>
          <p:nvPr/>
        </p:nvSpPr>
        <p:spPr>
          <a:xfrm>
            <a:off x="3520637" y="2230065"/>
            <a:ext cx="1874076" cy="221692"/>
          </a:xfrm>
          <a:prstGeom prst="rect">
            <a:avLst/>
          </a:prstGeom>
        </p:spPr>
        <p:txBody>
          <a:bodyPr vert="horz" wrap="square" lIns="0" tIns="80864" rIns="0" bIns="0" rtlCol="0">
            <a:spAutoFit/>
          </a:bodyPr>
          <a:lstStyle/>
          <a:p>
            <a:pPr marL="5487">
              <a:spcBef>
                <a:spcPts val="594"/>
              </a:spcBef>
              <a:tabLst>
                <a:tab pos="177033" algn="l"/>
                <a:tab pos="177322" algn="l"/>
              </a:tabLst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Trebuchet MS"/>
              </a:rPr>
              <a:t>6.    Programa Bem Saudável</a:t>
            </a:r>
          </a:p>
        </p:txBody>
      </p:sp>
      <p:sp>
        <p:nvSpPr>
          <p:cNvPr id="1034" name="object 553">
            <a:extLst>
              <a:ext uri="{FF2B5EF4-FFF2-40B4-BE49-F238E27FC236}">
                <a16:creationId xmlns:a16="http://schemas.microsoft.com/office/drawing/2014/main" id="{6F236CA2-02A8-4C79-8C49-C2553CDCD7F8}"/>
              </a:ext>
            </a:extLst>
          </p:cNvPr>
          <p:cNvSpPr txBox="1"/>
          <p:nvPr/>
        </p:nvSpPr>
        <p:spPr>
          <a:xfrm>
            <a:off x="1064882" y="4141742"/>
            <a:ext cx="1712863" cy="221692"/>
          </a:xfrm>
          <a:prstGeom prst="rect">
            <a:avLst/>
          </a:prstGeom>
        </p:spPr>
        <p:txBody>
          <a:bodyPr vert="horz" wrap="square" lIns="0" tIns="80864" rIns="0" bIns="0" rtlCol="0">
            <a:spAutoFit/>
          </a:bodyPr>
          <a:lstStyle/>
          <a:p>
            <a:pPr marL="5487">
              <a:spcBef>
                <a:spcPts val="594"/>
              </a:spcBef>
              <a:tabLst>
                <a:tab pos="177033" algn="l"/>
                <a:tab pos="177322" algn="l"/>
              </a:tabLst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Trebuchet MS"/>
              </a:rPr>
              <a:t>5.   Programa Bate Aqui</a:t>
            </a:r>
          </a:p>
        </p:txBody>
      </p:sp>
      <p:sp>
        <p:nvSpPr>
          <p:cNvPr id="1036" name="object 553">
            <a:extLst>
              <a:ext uri="{FF2B5EF4-FFF2-40B4-BE49-F238E27FC236}">
                <a16:creationId xmlns:a16="http://schemas.microsoft.com/office/drawing/2014/main" id="{70B1C7E0-56AA-4F89-A02C-54BC66C394F2}"/>
              </a:ext>
            </a:extLst>
          </p:cNvPr>
          <p:cNvSpPr txBox="1"/>
          <p:nvPr/>
        </p:nvSpPr>
        <p:spPr>
          <a:xfrm>
            <a:off x="3520638" y="3170471"/>
            <a:ext cx="1712863" cy="221692"/>
          </a:xfrm>
          <a:prstGeom prst="rect">
            <a:avLst/>
          </a:prstGeom>
        </p:spPr>
        <p:txBody>
          <a:bodyPr vert="horz" wrap="square" lIns="0" tIns="80864" rIns="0" bIns="0" rtlCol="0">
            <a:spAutoFit/>
          </a:bodyPr>
          <a:lstStyle/>
          <a:p>
            <a:pPr marL="5487">
              <a:spcBef>
                <a:spcPts val="594"/>
              </a:spcBef>
              <a:tabLst>
                <a:tab pos="177033" algn="l"/>
                <a:tab pos="177322" algn="l"/>
              </a:tabLst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Trebuchet MS"/>
              </a:rPr>
              <a:t>8.   Programa Em Frente</a:t>
            </a:r>
          </a:p>
        </p:txBody>
      </p:sp>
      <p:sp>
        <p:nvSpPr>
          <p:cNvPr id="1038" name="object 553">
            <a:extLst>
              <a:ext uri="{FF2B5EF4-FFF2-40B4-BE49-F238E27FC236}">
                <a16:creationId xmlns:a16="http://schemas.microsoft.com/office/drawing/2014/main" id="{755BA835-C3DD-4E29-9925-D8DF413A44A3}"/>
              </a:ext>
            </a:extLst>
          </p:cNvPr>
          <p:cNvSpPr txBox="1"/>
          <p:nvPr/>
        </p:nvSpPr>
        <p:spPr>
          <a:xfrm>
            <a:off x="3520637" y="2681213"/>
            <a:ext cx="1736279" cy="221692"/>
          </a:xfrm>
          <a:prstGeom prst="rect">
            <a:avLst/>
          </a:prstGeom>
        </p:spPr>
        <p:txBody>
          <a:bodyPr vert="horz" wrap="square" lIns="0" tIns="80864" rIns="0" bIns="0" rtlCol="0">
            <a:spAutoFit/>
          </a:bodyPr>
          <a:lstStyle/>
          <a:p>
            <a:pPr marL="5487">
              <a:spcBef>
                <a:spcPts val="594"/>
              </a:spcBef>
              <a:tabLst>
                <a:tab pos="177033" algn="l"/>
                <a:tab pos="177322" algn="l"/>
              </a:tabLst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Trebuchet MS"/>
              </a:rPr>
              <a:t>7.  Programa Viva Mais Viva Melhor</a:t>
            </a:r>
          </a:p>
        </p:txBody>
      </p:sp>
      <p:sp>
        <p:nvSpPr>
          <p:cNvPr id="563" name="object 563"/>
          <p:cNvSpPr txBox="1">
            <a:spLocks noGrp="1"/>
          </p:cNvSpPr>
          <p:nvPr>
            <p:ph type="title"/>
          </p:nvPr>
        </p:nvSpPr>
        <p:spPr>
          <a:xfrm>
            <a:off x="2159755" y="681502"/>
            <a:ext cx="4505255" cy="1055747"/>
          </a:xfrm>
          <a:prstGeom prst="rect">
            <a:avLst/>
          </a:prstGeom>
        </p:spPr>
        <p:txBody>
          <a:bodyPr spcFirstLastPara="1" vert="horz" wrap="square" lIns="0" tIns="6931" rIns="0" bIns="0" rtlCol="0" anchor="t" anchorCtr="0">
            <a:spAutoFit/>
          </a:bodyPr>
          <a:lstStyle/>
          <a:p>
            <a:pPr marL="5776">
              <a:spcBef>
                <a:spcPts val="55"/>
              </a:spcBef>
            </a:pPr>
            <a:r>
              <a:rPr lang="pt-BR" sz="3366" b="0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</a:rPr>
              <a:t>PROGRAMAS </a:t>
            </a:r>
            <a:br>
              <a:rPr lang="pt-BR" sz="3366" b="0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</a:rPr>
            </a:br>
            <a:r>
              <a:rPr lang="pt-BR" sz="3366" b="0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</a:rPr>
              <a:t>DE SAÚDE</a:t>
            </a:r>
          </a:p>
        </p:txBody>
      </p:sp>
      <p:sp>
        <p:nvSpPr>
          <p:cNvPr id="1044" name="object 1327">
            <a:extLst>
              <a:ext uri="{FF2B5EF4-FFF2-40B4-BE49-F238E27FC236}">
                <a16:creationId xmlns:a16="http://schemas.microsoft.com/office/drawing/2014/main" id="{A985936C-FE9C-45F6-B270-E25D9F075566}"/>
              </a:ext>
            </a:extLst>
          </p:cNvPr>
          <p:cNvSpPr txBox="1"/>
          <p:nvPr/>
        </p:nvSpPr>
        <p:spPr>
          <a:xfrm>
            <a:off x="1064882" y="3147204"/>
            <a:ext cx="2113178" cy="221692"/>
          </a:xfrm>
          <a:prstGeom prst="rect">
            <a:avLst/>
          </a:prstGeom>
        </p:spPr>
        <p:txBody>
          <a:bodyPr vert="horz" wrap="square" lIns="0" tIns="80864" rIns="0" bIns="0" rtlCol="0">
            <a:spAutoFit/>
          </a:bodyPr>
          <a:lstStyle/>
          <a:p>
            <a:pPr marL="5487">
              <a:spcBef>
                <a:spcPts val="594"/>
              </a:spcBef>
              <a:tabLst>
                <a:tab pos="177322" algn="l"/>
              </a:tabLst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Trebuchet MS"/>
              </a:rPr>
              <a:t>3.  Programa Nosso Momento</a:t>
            </a:r>
          </a:p>
        </p:txBody>
      </p:sp>
      <p:sp>
        <p:nvSpPr>
          <p:cNvPr id="1021" name="object 30">
            <a:extLst>
              <a:ext uri="{FF2B5EF4-FFF2-40B4-BE49-F238E27FC236}">
                <a16:creationId xmlns:a16="http://schemas.microsoft.com/office/drawing/2014/main" id="{AF5E1BC0-1AC3-4137-A162-7B9B82F8F8A1}"/>
              </a:ext>
            </a:extLst>
          </p:cNvPr>
          <p:cNvSpPr/>
          <p:nvPr/>
        </p:nvSpPr>
        <p:spPr>
          <a:xfrm>
            <a:off x="688083" y="3138414"/>
            <a:ext cx="296383" cy="28574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pt-BR" sz="637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022" name="object 26">
            <a:extLst>
              <a:ext uri="{FF2B5EF4-FFF2-40B4-BE49-F238E27FC236}">
                <a16:creationId xmlns:a16="http://schemas.microsoft.com/office/drawing/2014/main" id="{5C4BEAC2-7F46-4FDC-BC57-E58FD2EA4A86}"/>
              </a:ext>
            </a:extLst>
          </p:cNvPr>
          <p:cNvGrpSpPr/>
          <p:nvPr/>
        </p:nvGrpSpPr>
        <p:grpSpPr>
          <a:xfrm>
            <a:off x="686644" y="2184930"/>
            <a:ext cx="287456" cy="311900"/>
            <a:chOff x="3193694" y="1477803"/>
            <a:chExt cx="1250153" cy="1356462"/>
          </a:xfrm>
        </p:grpSpPr>
        <p:sp>
          <p:nvSpPr>
            <p:cNvPr id="1023" name="object 27">
              <a:extLst>
                <a:ext uri="{FF2B5EF4-FFF2-40B4-BE49-F238E27FC236}">
                  <a16:creationId xmlns:a16="http://schemas.microsoft.com/office/drawing/2014/main" id="{52A9C87D-A9E0-4436-9820-88F1FBA26538}"/>
                </a:ext>
              </a:extLst>
            </p:cNvPr>
            <p:cNvSpPr/>
            <p:nvPr/>
          </p:nvSpPr>
          <p:spPr>
            <a:xfrm>
              <a:off x="3346974" y="2701532"/>
              <a:ext cx="239259" cy="10118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lang="pt-BR" sz="637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24" name="object 28">
              <a:extLst>
                <a:ext uri="{FF2B5EF4-FFF2-40B4-BE49-F238E27FC236}">
                  <a16:creationId xmlns:a16="http://schemas.microsoft.com/office/drawing/2014/main" id="{E108A8A6-87D6-43B8-A7AD-5D55C151EED8}"/>
                </a:ext>
              </a:extLst>
            </p:cNvPr>
            <p:cNvSpPr/>
            <p:nvPr/>
          </p:nvSpPr>
          <p:spPr>
            <a:xfrm>
              <a:off x="3363712" y="1883671"/>
              <a:ext cx="1080135" cy="950594"/>
            </a:xfrm>
            <a:custGeom>
              <a:avLst/>
              <a:gdLst/>
              <a:ahLst/>
              <a:cxnLst/>
              <a:rect l="l" t="t" r="r" b="b"/>
              <a:pathLst>
                <a:path w="1080135" h="950594">
                  <a:moveTo>
                    <a:pt x="1015518" y="0"/>
                  </a:moveTo>
                  <a:lnTo>
                    <a:pt x="981791" y="25965"/>
                  </a:lnTo>
                  <a:lnTo>
                    <a:pt x="922047" y="38168"/>
                  </a:lnTo>
                  <a:lnTo>
                    <a:pt x="872947" y="43307"/>
                  </a:lnTo>
                  <a:lnTo>
                    <a:pt x="898561" y="95737"/>
                  </a:lnTo>
                  <a:lnTo>
                    <a:pt x="917274" y="147881"/>
                  </a:lnTo>
                  <a:lnTo>
                    <a:pt x="929562" y="199470"/>
                  </a:lnTo>
                  <a:lnTo>
                    <a:pt x="935903" y="250235"/>
                  </a:lnTo>
                  <a:lnTo>
                    <a:pt x="936773" y="299909"/>
                  </a:lnTo>
                  <a:lnTo>
                    <a:pt x="932650" y="348222"/>
                  </a:lnTo>
                  <a:lnTo>
                    <a:pt x="924010" y="394907"/>
                  </a:lnTo>
                  <a:lnTo>
                    <a:pt x="911332" y="439696"/>
                  </a:lnTo>
                  <a:lnTo>
                    <a:pt x="895093" y="482320"/>
                  </a:lnTo>
                  <a:lnTo>
                    <a:pt x="875769" y="522510"/>
                  </a:lnTo>
                  <a:lnTo>
                    <a:pt x="853837" y="559998"/>
                  </a:lnTo>
                  <a:lnTo>
                    <a:pt x="829776" y="594517"/>
                  </a:lnTo>
                  <a:lnTo>
                    <a:pt x="804062" y="625797"/>
                  </a:lnTo>
                  <a:lnTo>
                    <a:pt x="777172" y="653571"/>
                  </a:lnTo>
                  <a:lnTo>
                    <a:pt x="721774" y="697525"/>
                  </a:lnTo>
                  <a:lnTo>
                    <a:pt x="667399" y="724233"/>
                  </a:lnTo>
                  <a:lnTo>
                    <a:pt x="617866" y="731548"/>
                  </a:lnTo>
                  <a:lnTo>
                    <a:pt x="581891" y="727813"/>
                  </a:lnTo>
                  <a:lnTo>
                    <a:pt x="548708" y="728110"/>
                  </a:lnTo>
                  <a:lnTo>
                    <a:pt x="492194" y="727066"/>
                  </a:lnTo>
                  <a:lnTo>
                    <a:pt x="443648" y="714037"/>
                  </a:lnTo>
                  <a:lnTo>
                    <a:pt x="393755" y="689408"/>
                  </a:lnTo>
                  <a:lnTo>
                    <a:pt x="377810" y="687057"/>
                  </a:lnTo>
                  <a:lnTo>
                    <a:pt x="359197" y="690849"/>
                  </a:lnTo>
                  <a:lnTo>
                    <a:pt x="351693" y="696345"/>
                  </a:lnTo>
                  <a:lnTo>
                    <a:pt x="354127" y="707354"/>
                  </a:lnTo>
                  <a:lnTo>
                    <a:pt x="380630" y="742140"/>
                  </a:lnTo>
                  <a:lnTo>
                    <a:pt x="418682" y="763807"/>
                  </a:lnTo>
                  <a:lnTo>
                    <a:pt x="437777" y="771254"/>
                  </a:lnTo>
                  <a:lnTo>
                    <a:pt x="453652" y="779529"/>
                  </a:lnTo>
                  <a:lnTo>
                    <a:pt x="465683" y="790910"/>
                  </a:lnTo>
                  <a:lnTo>
                    <a:pt x="472894" y="803607"/>
                  </a:lnTo>
                  <a:lnTo>
                    <a:pt x="474310" y="815828"/>
                  </a:lnTo>
                  <a:lnTo>
                    <a:pt x="399618" y="861012"/>
                  </a:lnTo>
                  <a:lnTo>
                    <a:pt x="350049" y="878093"/>
                  </a:lnTo>
                  <a:lnTo>
                    <a:pt x="303397" y="868890"/>
                  </a:lnTo>
                  <a:lnTo>
                    <a:pt x="237458" y="835220"/>
                  </a:lnTo>
                  <a:lnTo>
                    <a:pt x="178910" y="802537"/>
                  </a:lnTo>
                  <a:lnTo>
                    <a:pt x="129871" y="775464"/>
                  </a:lnTo>
                  <a:lnTo>
                    <a:pt x="88398" y="755696"/>
                  </a:lnTo>
                  <a:lnTo>
                    <a:pt x="52547" y="744926"/>
                  </a:lnTo>
                  <a:lnTo>
                    <a:pt x="20334" y="744846"/>
                  </a:lnTo>
                  <a:lnTo>
                    <a:pt x="16596" y="745568"/>
                  </a:lnTo>
                  <a:lnTo>
                    <a:pt x="13318" y="746867"/>
                  </a:lnTo>
                  <a:lnTo>
                    <a:pt x="10502" y="748521"/>
                  </a:lnTo>
                  <a:lnTo>
                    <a:pt x="2605" y="756069"/>
                  </a:lnTo>
                  <a:lnTo>
                    <a:pt x="0" y="765417"/>
                  </a:lnTo>
                  <a:lnTo>
                    <a:pt x="3519" y="774839"/>
                  </a:lnTo>
                  <a:lnTo>
                    <a:pt x="13999" y="782604"/>
                  </a:lnTo>
                  <a:lnTo>
                    <a:pt x="26802" y="785904"/>
                  </a:lnTo>
                  <a:lnTo>
                    <a:pt x="51045" y="792623"/>
                  </a:lnTo>
                  <a:lnTo>
                    <a:pt x="89739" y="808825"/>
                  </a:lnTo>
                  <a:lnTo>
                    <a:pt x="145893" y="840576"/>
                  </a:lnTo>
                  <a:lnTo>
                    <a:pt x="222516" y="893941"/>
                  </a:lnTo>
                  <a:lnTo>
                    <a:pt x="262495" y="918319"/>
                  </a:lnTo>
                  <a:lnTo>
                    <a:pt x="305808" y="934963"/>
                  </a:lnTo>
                  <a:lnTo>
                    <a:pt x="351554" y="945073"/>
                  </a:lnTo>
                  <a:lnTo>
                    <a:pt x="398829" y="949844"/>
                  </a:lnTo>
                  <a:lnTo>
                    <a:pt x="446729" y="950473"/>
                  </a:lnTo>
                  <a:lnTo>
                    <a:pt x="494351" y="948159"/>
                  </a:lnTo>
                  <a:lnTo>
                    <a:pt x="534976" y="943641"/>
                  </a:lnTo>
                  <a:lnTo>
                    <a:pt x="575639" y="935938"/>
                  </a:lnTo>
                  <a:lnTo>
                    <a:pt x="616133" y="925106"/>
                  </a:lnTo>
                  <a:lnTo>
                    <a:pt x="656249" y="911206"/>
                  </a:lnTo>
                  <a:lnTo>
                    <a:pt x="695783" y="894297"/>
                  </a:lnTo>
                  <a:lnTo>
                    <a:pt x="734525" y="874437"/>
                  </a:lnTo>
                  <a:lnTo>
                    <a:pt x="772269" y="851684"/>
                  </a:lnTo>
                  <a:lnTo>
                    <a:pt x="808808" y="826099"/>
                  </a:lnTo>
                  <a:lnTo>
                    <a:pt x="843934" y="797739"/>
                  </a:lnTo>
                  <a:lnTo>
                    <a:pt x="877441" y="766664"/>
                  </a:lnTo>
                  <a:lnTo>
                    <a:pt x="909121" y="732933"/>
                  </a:lnTo>
                  <a:lnTo>
                    <a:pt x="938767" y="696604"/>
                  </a:lnTo>
                  <a:lnTo>
                    <a:pt x="966172" y="657736"/>
                  </a:lnTo>
                  <a:lnTo>
                    <a:pt x="991129" y="616389"/>
                  </a:lnTo>
                  <a:lnTo>
                    <a:pt x="1013430" y="572620"/>
                  </a:lnTo>
                  <a:lnTo>
                    <a:pt x="1032869" y="526489"/>
                  </a:lnTo>
                  <a:lnTo>
                    <a:pt x="1049237" y="478055"/>
                  </a:lnTo>
                  <a:lnTo>
                    <a:pt x="1062329" y="427376"/>
                  </a:lnTo>
                  <a:lnTo>
                    <a:pt x="1071937" y="374512"/>
                  </a:lnTo>
                  <a:lnTo>
                    <a:pt x="1077854" y="319521"/>
                  </a:lnTo>
                  <a:lnTo>
                    <a:pt x="1079872" y="262463"/>
                  </a:lnTo>
                  <a:lnTo>
                    <a:pt x="1077136" y="206752"/>
                  </a:lnTo>
                  <a:lnTo>
                    <a:pt x="1069089" y="152436"/>
                  </a:lnTo>
                  <a:lnTo>
                    <a:pt x="1055975" y="99728"/>
                  </a:lnTo>
                  <a:lnTo>
                    <a:pt x="1038037" y="48844"/>
                  </a:lnTo>
                  <a:lnTo>
                    <a:pt x="1015518" y="0"/>
                  </a:lnTo>
                  <a:close/>
                </a:path>
              </a:pathLst>
            </a:custGeom>
            <a:solidFill>
              <a:srgbClr val="CE171E"/>
            </a:solidFill>
          </p:spPr>
          <p:txBody>
            <a:bodyPr wrap="square" lIns="0" tIns="0" rIns="0" bIns="0" rtlCol="0"/>
            <a:lstStyle/>
            <a:p>
              <a:endParaRPr lang="pt-BR" sz="637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25" name="object 29">
              <a:extLst>
                <a:ext uri="{FF2B5EF4-FFF2-40B4-BE49-F238E27FC236}">
                  <a16:creationId xmlns:a16="http://schemas.microsoft.com/office/drawing/2014/main" id="{A9155DBF-E743-4B8C-B79F-BB5FA0EC8FE3}"/>
                </a:ext>
              </a:extLst>
            </p:cNvPr>
            <p:cNvSpPr/>
            <p:nvPr/>
          </p:nvSpPr>
          <p:spPr>
            <a:xfrm>
              <a:off x="3200261" y="2198367"/>
              <a:ext cx="358775" cy="465455"/>
            </a:xfrm>
            <a:custGeom>
              <a:avLst/>
              <a:gdLst/>
              <a:ahLst/>
              <a:cxnLst/>
              <a:rect l="l" t="t" r="r" b="b"/>
              <a:pathLst>
                <a:path w="358775" h="465455">
                  <a:moveTo>
                    <a:pt x="19256" y="114764"/>
                  </a:moveTo>
                  <a:lnTo>
                    <a:pt x="4216" y="122748"/>
                  </a:lnTo>
                  <a:lnTo>
                    <a:pt x="0" y="138520"/>
                  </a:lnTo>
                  <a:lnTo>
                    <a:pt x="10173" y="155261"/>
                  </a:lnTo>
                  <a:lnTo>
                    <a:pt x="60361" y="198908"/>
                  </a:lnTo>
                  <a:lnTo>
                    <a:pt x="101189" y="240734"/>
                  </a:lnTo>
                  <a:lnTo>
                    <a:pt x="134067" y="280764"/>
                  </a:lnTo>
                  <a:lnTo>
                    <a:pt x="160406" y="319020"/>
                  </a:lnTo>
                  <a:lnTo>
                    <a:pt x="181617" y="355524"/>
                  </a:lnTo>
                  <a:lnTo>
                    <a:pt x="199109" y="390301"/>
                  </a:lnTo>
                  <a:lnTo>
                    <a:pt x="232473" y="398827"/>
                  </a:lnTo>
                  <a:lnTo>
                    <a:pt x="268080" y="414070"/>
                  </a:lnTo>
                  <a:lnTo>
                    <a:pt x="307541" y="435188"/>
                  </a:lnTo>
                  <a:lnTo>
                    <a:pt x="358476" y="464864"/>
                  </a:lnTo>
                  <a:lnTo>
                    <a:pt x="337779" y="418404"/>
                  </a:lnTo>
                  <a:lnTo>
                    <a:pt x="324914" y="368425"/>
                  </a:lnTo>
                  <a:lnTo>
                    <a:pt x="318668" y="316453"/>
                  </a:lnTo>
                  <a:lnTo>
                    <a:pt x="317828" y="264011"/>
                  </a:lnTo>
                  <a:lnTo>
                    <a:pt x="321180" y="212623"/>
                  </a:lnTo>
                  <a:lnTo>
                    <a:pt x="322528" y="202234"/>
                  </a:lnTo>
                  <a:lnTo>
                    <a:pt x="207769" y="202234"/>
                  </a:lnTo>
                  <a:lnTo>
                    <a:pt x="164205" y="197163"/>
                  </a:lnTo>
                  <a:lnTo>
                    <a:pt x="117633" y="175526"/>
                  </a:lnTo>
                  <a:lnTo>
                    <a:pt x="74575" y="147032"/>
                  </a:lnTo>
                  <a:lnTo>
                    <a:pt x="41554" y="121388"/>
                  </a:lnTo>
                  <a:lnTo>
                    <a:pt x="19256" y="114764"/>
                  </a:lnTo>
                  <a:close/>
                </a:path>
                <a:path w="358775" h="465455">
                  <a:moveTo>
                    <a:pt x="333217" y="0"/>
                  </a:moveTo>
                  <a:lnTo>
                    <a:pt x="320697" y="10407"/>
                  </a:lnTo>
                  <a:lnTo>
                    <a:pt x="305326" y="46574"/>
                  </a:lnTo>
                  <a:lnTo>
                    <a:pt x="286192" y="94668"/>
                  </a:lnTo>
                  <a:lnTo>
                    <a:pt x="263451" y="143862"/>
                  </a:lnTo>
                  <a:lnTo>
                    <a:pt x="237258" y="183326"/>
                  </a:lnTo>
                  <a:lnTo>
                    <a:pt x="207769" y="202234"/>
                  </a:lnTo>
                  <a:lnTo>
                    <a:pt x="322528" y="202234"/>
                  </a:lnTo>
                  <a:lnTo>
                    <a:pt x="327512" y="163813"/>
                  </a:lnTo>
                  <a:lnTo>
                    <a:pt x="335609" y="119106"/>
                  </a:lnTo>
                  <a:lnTo>
                    <a:pt x="344258" y="80024"/>
                  </a:lnTo>
                  <a:lnTo>
                    <a:pt x="352246" y="48092"/>
                  </a:lnTo>
                  <a:lnTo>
                    <a:pt x="351665" y="29786"/>
                  </a:lnTo>
                  <a:lnTo>
                    <a:pt x="344431" y="10107"/>
                  </a:lnTo>
                  <a:lnTo>
                    <a:pt x="333217" y="0"/>
                  </a:lnTo>
                  <a:close/>
                </a:path>
              </a:pathLst>
            </a:custGeom>
            <a:solidFill>
              <a:srgbClr val="7F717A"/>
            </a:solidFill>
          </p:spPr>
          <p:txBody>
            <a:bodyPr wrap="square" lIns="0" tIns="0" rIns="0" bIns="0" rtlCol="0"/>
            <a:lstStyle/>
            <a:p>
              <a:endParaRPr lang="pt-BR" sz="637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26" name="object 30">
              <a:extLst>
                <a:ext uri="{FF2B5EF4-FFF2-40B4-BE49-F238E27FC236}">
                  <a16:creationId xmlns:a16="http://schemas.microsoft.com/office/drawing/2014/main" id="{FFC4AEEF-3AAE-4FD6-9557-A09356539ACF}"/>
                </a:ext>
              </a:extLst>
            </p:cNvPr>
            <p:cNvSpPr/>
            <p:nvPr/>
          </p:nvSpPr>
          <p:spPr>
            <a:xfrm>
              <a:off x="3335421" y="2281629"/>
              <a:ext cx="89489" cy="8949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lang="pt-BR" sz="637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27" name="object 31">
              <a:extLst>
                <a:ext uri="{FF2B5EF4-FFF2-40B4-BE49-F238E27FC236}">
                  <a16:creationId xmlns:a16="http://schemas.microsoft.com/office/drawing/2014/main" id="{8CBAE5D9-3310-4877-8334-C3F8C8ECF9D9}"/>
                </a:ext>
              </a:extLst>
            </p:cNvPr>
            <p:cNvSpPr/>
            <p:nvPr/>
          </p:nvSpPr>
          <p:spPr>
            <a:xfrm>
              <a:off x="3889803" y="2179002"/>
              <a:ext cx="365760" cy="405130"/>
            </a:xfrm>
            <a:custGeom>
              <a:avLst/>
              <a:gdLst/>
              <a:ahLst/>
              <a:cxnLst/>
              <a:rect l="l" t="t" r="r" b="b"/>
              <a:pathLst>
                <a:path w="365760" h="405130">
                  <a:moveTo>
                    <a:pt x="30637" y="0"/>
                  </a:moveTo>
                  <a:lnTo>
                    <a:pt x="14155" y="689"/>
                  </a:lnTo>
                  <a:lnTo>
                    <a:pt x="2273" y="12446"/>
                  </a:lnTo>
                  <a:lnTo>
                    <a:pt x="0" y="28614"/>
                  </a:lnTo>
                  <a:lnTo>
                    <a:pt x="9348" y="63959"/>
                  </a:lnTo>
                  <a:lnTo>
                    <a:pt x="19340" y="103784"/>
                  </a:lnTo>
                  <a:lnTo>
                    <a:pt x="28549" y="147321"/>
                  </a:lnTo>
                  <a:lnTo>
                    <a:pt x="35549" y="193803"/>
                  </a:lnTo>
                  <a:lnTo>
                    <a:pt x="38917" y="242462"/>
                  </a:lnTo>
                  <a:lnTo>
                    <a:pt x="37225" y="292530"/>
                  </a:lnTo>
                  <a:lnTo>
                    <a:pt x="29049" y="343242"/>
                  </a:lnTo>
                  <a:lnTo>
                    <a:pt x="12962" y="393828"/>
                  </a:lnTo>
                  <a:lnTo>
                    <a:pt x="45359" y="396458"/>
                  </a:lnTo>
                  <a:lnTo>
                    <a:pt x="66254" y="398452"/>
                  </a:lnTo>
                  <a:lnTo>
                    <a:pt x="87887" y="401093"/>
                  </a:lnTo>
                  <a:lnTo>
                    <a:pt x="110007" y="404655"/>
                  </a:lnTo>
                  <a:lnTo>
                    <a:pt x="117979" y="403535"/>
                  </a:lnTo>
                  <a:lnTo>
                    <a:pt x="132460" y="399601"/>
                  </a:lnTo>
                  <a:lnTo>
                    <a:pt x="153104" y="391071"/>
                  </a:lnTo>
                  <a:lnTo>
                    <a:pt x="179565" y="376164"/>
                  </a:lnTo>
                  <a:lnTo>
                    <a:pt x="224899" y="313203"/>
                  </a:lnTo>
                  <a:lnTo>
                    <a:pt x="252636" y="275665"/>
                  </a:lnTo>
                  <a:lnTo>
                    <a:pt x="283688" y="236027"/>
                  </a:lnTo>
                  <a:lnTo>
                    <a:pt x="318008" y="195743"/>
                  </a:lnTo>
                  <a:lnTo>
                    <a:pt x="355549" y="156265"/>
                  </a:lnTo>
                  <a:lnTo>
                    <a:pt x="360701" y="151155"/>
                  </a:lnTo>
                  <a:lnTo>
                    <a:pt x="364889" y="145165"/>
                  </a:lnTo>
                  <a:lnTo>
                    <a:pt x="365465" y="137940"/>
                  </a:lnTo>
                  <a:lnTo>
                    <a:pt x="363272" y="125479"/>
                  </a:lnTo>
                  <a:lnTo>
                    <a:pt x="355718" y="116881"/>
                  </a:lnTo>
                  <a:lnTo>
                    <a:pt x="344805" y="112779"/>
                  </a:lnTo>
                  <a:lnTo>
                    <a:pt x="332534" y="113805"/>
                  </a:lnTo>
                  <a:lnTo>
                    <a:pt x="329194" y="114831"/>
                  </a:lnTo>
                  <a:lnTo>
                    <a:pt x="326031" y="116517"/>
                  </a:lnTo>
                  <a:lnTo>
                    <a:pt x="288386" y="147411"/>
                  </a:lnTo>
                  <a:lnTo>
                    <a:pt x="246393" y="177660"/>
                  </a:lnTo>
                  <a:lnTo>
                    <a:pt x="201262" y="199662"/>
                  </a:lnTo>
                  <a:lnTo>
                    <a:pt x="156927" y="203593"/>
                  </a:lnTo>
                  <a:lnTo>
                    <a:pt x="125086" y="184617"/>
                  </a:lnTo>
                  <a:lnTo>
                    <a:pt x="99869" y="147631"/>
                  </a:lnTo>
                  <a:lnTo>
                    <a:pt x="79552" y="101477"/>
                  </a:lnTo>
                  <a:lnTo>
                    <a:pt x="62408" y="54998"/>
                  </a:lnTo>
                  <a:lnTo>
                    <a:pt x="46710" y="17033"/>
                  </a:lnTo>
                  <a:lnTo>
                    <a:pt x="30637" y="0"/>
                  </a:lnTo>
                  <a:close/>
                </a:path>
              </a:pathLst>
            </a:custGeom>
            <a:solidFill>
              <a:srgbClr val="7F717A"/>
            </a:solidFill>
          </p:spPr>
          <p:txBody>
            <a:bodyPr wrap="square" lIns="0" tIns="0" rIns="0" bIns="0" rtlCol="0"/>
            <a:lstStyle/>
            <a:p>
              <a:endParaRPr lang="pt-BR" sz="637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28" name="object 32">
              <a:extLst>
                <a:ext uri="{FF2B5EF4-FFF2-40B4-BE49-F238E27FC236}">
                  <a16:creationId xmlns:a16="http://schemas.microsoft.com/office/drawing/2014/main" id="{73746700-43E3-42F0-8965-A55434198295}"/>
                </a:ext>
              </a:extLst>
            </p:cNvPr>
            <p:cNvSpPr/>
            <p:nvPr/>
          </p:nvSpPr>
          <p:spPr>
            <a:xfrm>
              <a:off x="4026553" y="2232858"/>
              <a:ext cx="103504" cy="10349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lang="pt-BR" sz="637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29" name="object 33">
              <a:extLst>
                <a:ext uri="{FF2B5EF4-FFF2-40B4-BE49-F238E27FC236}">
                  <a16:creationId xmlns:a16="http://schemas.microsoft.com/office/drawing/2014/main" id="{2A88EFAC-B953-4DEB-8D71-8D5325D68053}"/>
                </a:ext>
              </a:extLst>
            </p:cNvPr>
            <p:cNvSpPr/>
            <p:nvPr/>
          </p:nvSpPr>
          <p:spPr>
            <a:xfrm>
              <a:off x="3453046" y="2036977"/>
              <a:ext cx="521970" cy="675641"/>
            </a:xfrm>
            <a:custGeom>
              <a:avLst/>
              <a:gdLst/>
              <a:ahLst/>
              <a:cxnLst/>
              <a:rect l="l" t="t" r="r" b="b"/>
              <a:pathLst>
                <a:path w="521970" h="675639">
                  <a:moveTo>
                    <a:pt x="40486" y="0"/>
                  </a:moveTo>
                  <a:lnTo>
                    <a:pt x="14784" y="2822"/>
                  </a:lnTo>
                  <a:lnTo>
                    <a:pt x="0" y="22240"/>
                  </a:lnTo>
                  <a:lnTo>
                    <a:pt x="5464" y="50515"/>
                  </a:lnTo>
                  <a:lnTo>
                    <a:pt x="40471" y="112714"/>
                  </a:lnTo>
                  <a:lnTo>
                    <a:pt x="68883" y="174787"/>
                  </a:lnTo>
                  <a:lnTo>
                    <a:pt x="91343" y="236003"/>
                  </a:lnTo>
                  <a:lnTo>
                    <a:pt x="108494" y="295634"/>
                  </a:lnTo>
                  <a:lnTo>
                    <a:pt x="120978" y="352949"/>
                  </a:lnTo>
                  <a:lnTo>
                    <a:pt x="129439" y="407218"/>
                  </a:lnTo>
                  <a:lnTo>
                    <a:pt x="134519" y="457710"/>
                  </a:lnTo>
                  <a:lnTo>
                    <a:pt x="136861" y="503697"/>
                  </a:lnTo>
                  <a:lnTo>
                    <a:pt x="137108" y="544447"/>
                  </a:lnTo>
                  <a:lnTo>
                    <a:pt x="135903" y="579231"/>
                  </a:lnTo>
                  <a:lnTo>
                    <a:pt x="133889" y="607319"/>
                  </a:lnTo>
                  <a:lnTo>
                    <a:pt x="131708" y="627981"/>
                  </a:lnTo>
                  <a:lnTo>
                    <a:pt x="130004" y="640487"/>
                  </a:lnTo>
                  <a:lnTo>
                    <a:pt x="155647" y="655293"/>
                  </a:lnTo>
                  <a:lnTo>
                    <a:pt x="173535" y="663944"/>
                  </a:lnTo>
                  <a:lnTo>
                    <a:pt x="192491" y="670145"/>
                  </a:lnTo>
                  <a:lnTo>
                    <a:pt x="212445" y="673877"/>
                  </a:lnTo>
                  <a:lnTo>
                    <a:pt x="233331" y="675125"/>
                  </a:lnTo>
                  <a:lnTo>
                    <a:pt x="261801" y="673045"/>
                  </a:lnTo>
                  <a:lnTo>
                    <a:pt x="288454" y="667652"/>
                  </a:lnTo>
                  <a:lnTo>
                    <a:pt x="312442" y="660216"/>
                  </a:lnTo>
                  <a:lnTo>
                    <a:pt x="332920" y="652005"/>
                  </a:lnTo>
                  <a:lnTo>
                    <a:pt x="304041" y="639728"/>
                  </a:lnTo>
                  <a:lnTo>
                    <a:pt x="279244" y="625802"/>
                  </a:lnTo>
                  <a:lnTo>
                    <a:pt x="242210" y="593221"/>
                  </a:lnTo>
                  <a:lnTo>
                    <a:pt x="227145" y="549204"/>
                  </a:lnTo>
                  <a:lnTo>
                    <a:pt x="228646" y="534333"/>
                  </a:lnTo>
                  <a:lnTo>
                    <a:pt x="252846" y="499359"/>
                  </a:lnTo>
                  <a:lnTo>
                    <a:pt x="284952" y="488010"/>
                  </a:lnTo>
                  <a:lnTo>
                    <a:pt x="293130" y="488136"/>
                  </a:lnTo>
                  <a:lnTo>
                    <a:pt x="301999" y="489476"/>
                  </a:lnTo>
                  <a:lnTo>
                    <a:pt x="316522" y="494502"/>
                  </a:lnTo>
                  <a:lnTo>
                    <a:pt x="330511" y="501999"/>
                  </a:lnTo>
                  <a:lnTo>
                    <a:pt x="334734" y="453749"/>
                  </a:lnTo>
                  <a:lnTo>
                    <a:pt x="348277" y="402362"/>
                  </a:lnTo>
                  <a:lnTo>
                    <a:pt x="368911" y="349668"/>
                  </a:lnTo>
                  <a:lnTo>
                    <a:pt x="394406" y="297496"/>
                  </a:lnTo>
                  <a:lnTo>
                    <a:pt x="422533" y="247676"/>
                  </a:lnTo>
                  <a:lnTo>
                    <a:pt x="451063" y="202037"/>
                  </a:lnTo>
                  <a:lnTo>
                    <a:pt x="477766" y="162409"/>
                  </a:lnTo>
                  <a:lnTo>
                    <a:pt x="500415" y="130621"/>
                  </a:lnTo>
                  <a:lnTo>
                    <a:pt x="516778" y="108503"/>
                  </a:lnTo>
                  <a:lnTo>
                    <a:pt x="521943" y="88138"/>
                  </a:lnTo>
                  <a:lnTo>
                    <a:pt x="513504" y="68351"/>
                  </a:lnTo>
                  <a:lnTo>
                    <a:pt x="494195" y="59510"/>
                  </a:lnTo>
                  <a:lnTo>
                    <a:pt x="466748" y="71981"/>
                  </a:lnTo>
                  <a:lnTo>
                    <a:pt x="436234" y="102348"/>
                  </a:lnTo>
                  <a:lnTo>
                    <a:pt x="401382" y="140590"/>
                  </a:lnTo>
                  <a:lnTo>
                    <a:pt x="363492" y="180123"/>
                  </a:lnTo>
                  <a:lnTo>
                    <a:pt x="323865" y="214364"/>
                  </a:lnTo>
                  <a:lnTo>
                    <a:pt x="283804" y="236729"/>
                  </a:lnTo>
                  <a:lnTo>
                    <a:pt x="244608" y="240635"/>
                  </a:lnTo>
                  <a:lnTo>
                    <a:pt x="207941" y="223372"/>
                  </a:lnTo>
                  <a:lnTo>
                    <a:pt x="172823" y="190234"/>
                  </a:lnTo>
                  <a:lnTo>
                    <a:pt x="140250" y="147349"/>
                  </a:lnTo>
                  <a:lnTo>
                    <a:pt x="111220" y="100847"/>
                  </a:lnTo>
                  <a:lnTo>
                    <a:pt x="86729" y="56858"/>
                  </a:lnTo>
                  <a:lnTo>
                    <a:pt x="67776" y="21511"/>
                  </a:lnTo>
                  <a:lnTo>
                    <a:pt x="40486" y="0"/>
                  </a:lnTo>
                  <a:close/>
                </a:path>
              </a:pathLst>
            </a:custGeom>
            <a:solidFill>
              <a:srgbClr val="7F717A"/>
            </a:solidFill>
          </p:spPr>
          <p:txBody>
            <a:bodyPr wrap="square" lIns="0" tIns="0" rIns="0" bIns="0" rtlCol="0"/>
            <a:lstStyle/>
            <a:p>
              <a:endParaRPr lang="pt-BR" sz="637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30" name="object 34">
              <a:extLst>
                <a:ext uri="{FF2B5EF4-FFF2-40B4-BE49-F238E27FC236}">
                  <a16:creationId xmlns:a16="http://schemas.microsoft.com/office/drawing/2014/main" id="{FFF47313-7088-4B6B-A6D2-45A891989C2B}"/>
                </a:ext>
              </a:extLst>
            </p:cNvPr>
            <p:cNvSpPr/>
            <p:nvPr/>
          </p:nvSpPr>
          <p:spPr>
            <a:xfrm>
              <a:off x="3641112" y="2078890"/>
              <a:ext cx="133210" cy="13318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lang="pt-BR" sz="637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31" name="object 35">
              <a:extLst>
                <a:ext uri="{FF2B5EF4-FFF2-40B4-BE49-F238E27FC236}">
                  <a16:creationId xmlns:a16="http://schemas.microsoft.com/office/drawing/2014/main" id="{E9BAD68D-DBAB-4A35-86DB-910DD1EE63BB}"/>
                </a:ext>
              </a:extLst>
            </p:cNvPr>
            <p:cNvSpPr/>
            <p:nvPr/>
          </p:nvSpPr>
          <p:spPr>
            <a:xfrm>
              <a:off x="3193694" y="1477803"/>
              <a:ext cx="1212850" cy="833119"/>
            </a:xfrm>
            <a:custGeom>
              <a:avLst/>
              <a:gdLst/>
              <a:ahLst/>
              <a:cxnLst/>
              <a:rect l="l" t="t" r="r" b="b"/>
              <a:pathLst>
                <a:path w="1212850" h="833119">
                  <a:moveTo>
                    <a:pt x="703757" y="169735"/>
                  </a:moveTo>
                  <a:lnTo>
                    <a:pt x="697687" y="124625"/>
                  </a:lnTo>
                  <a:lnTo>
                    <a:pt x="680580" y="84074"/>
                  </a:lnTo>
                  <a:lnTo>
                    <a:pt x="654037" y="49720"/>
                  </a:lnTo>
                  <a:lnTo>
                    <a:pt x="619683" y="23177"/>
                  </a:lnTo>
                  <a:lnTo>
                    <a:pt x="579132" y="6057"/>
                  </a:lnTo>
                  <a:lnTo>
                    <a:pt x="534009" y="0"/>
                  </a:lnTo>
                  <a:lnTo>
                    <a:pt x="488899" y="6057"/>
                  </a:lnTo>
                  <a:lnTo>
                    <a:pt x="448348" y="23177"/>
                  </a:lnTo>
                  <a:lnTo>
                    <a:pt x="413994" y="49720"/>
                  </a:lnTo>
                  <a:lnTo>
                    <a:pt x="387451" y="84074"/>
                  </a:lnTo>
                  <a:lnTo>
                    <a:pt x="370332" y="124625"/>
                  </a:lnTo>
                  <a:lnTo>
                    <a:pt x="364274" y="169735"/>
                  </a:lnTo>
                  <a:lnTo>
                    <a:pt x="370332" y="214858"/>
                  </a:lnTo>
                  <a:lnTo>
                    <a:pt x="387451" y="255409"/>
                  </a:lnTo>
                  <a:lnTo>
                    <a:pt x="413994" y="289763"/>
                  </a:lnTo>
                  <a:lnTo>
                    <a:pt x="448348" y="316306"/>
                  </a:lnTo>
                  <a:lnTo>
                    <a:pt x="488899" y="333425"/>
                  </a:lnTo>
                  <a:lnTo>
                    <a:pt x="534009" y="339483"/>
                  </a:lnTo>
                  <a:lnTo>
                    <a:pt x="579132" y="333425"/>
                  </a:lnTo>
                  <a:lnTo>
                    <a:pt x="619683" y="316306"/>
                  </a:lnTo>
                  <a:lnTo>
                    <a:pt x="654037" y="289763"/>
                  </a:lnTo>
                  <a:lnTo>
                    <a:pt x="680580" y="255409"/>
                  </a:lnTo>
                  <a:lnTo>
                    <a:pt x="697687" y="214858"/>
                  </a:lnTo>
                  <a:lnTo>
                    <a:pt x="703757" y="169735"/>
                  </a:lnTo>
                  <a:close/>
                </a:path>
                <a:path w="1212850" h="833119">
                  <a:moveTo>
                    <a:pt x="1212646" y="514946"/>
                  </a:moveTo>
                  <a:lnTo>
                    <a:pt x="1209725" y="476923"/>
                  </a:lnTo>
                  <a:lnTo>
                    <a:pt x="1200581" y="439470"/>
                  </a:lnTo>
                  <a:lnTo>
                    <a:pt x="1184656" y="403974"/>
                  </a:lnTo>
                  <a:lnTo>
                    <a:pt x="1161364" y="371817"/>
                  </a:lnTo>
                  <a:lnTo>
                    <a:pt x="1130134" y="344385"/>
                  </a:lnTo>
                  <a:lnTo>
                    <a:pt x="1090396" y="323075"/>
                  </a:lnTo>
                  <a:lnTo>
                    <a:pt x="1041603" y="309270"/>
                  </a:lnTo>
                  <a:lnTo>
                    <a:pt x="983145" y="304355"/>
                  </a:lnTo>
                  <a:lnTo>
                    <a:pt x="933843" y="307555"/>
                  </a:lnTo>
                  <a:lnTo>
                    <a:pt x="881875" y="316103"/>
                  </a:lnTo>
                  <a:lnTo>
                    <a:pt x="828687" y="328447"/>
                  </a:lnTo>
                  <a:lnTo>
                    <a:pt x="775741" y="343052"/>
                  </a:lnTo>
                  <a:lnTo>
                    <a:pt x="676414" y="372808"/>
                  </a:lnTo>
                  <a:lnTo>
                    <a:pt x="632942" y="384848"/>
                  </a:lnTo>
                  <a:lnTo>
                    <a:pt x="595541" y="392950"/>
                  </a:lnTo>
                  <a:lnTo>
                    <a:pt x="565670" y="395554"/>
                  </a:lnTo>
                  <a:lnTo>
                    <a:pt x="525272" y="390880"/>
                  </a:lnTo>
                  <a:lnTo>
                    <a:pt x="483285" y="380098"/>
                  </a:lnTo>
                  <a:lnTo>
                    <a:pt x="439966" y="364985"/>
                  </a:lnTo>
                  <a:lnTo>
                    <a:pt x="395541" y="347332"/>
                  </a:lnTo>
                  <a:lnTo>
                    <a:pt x="350253" y="328904"/>
                  </a:lnTo>
                  <a:lnTo>
                    <a:pt x="304355" y="311480"/>
                  </a:lnTo>
                  <a:lnTo>
                    <a:pt x="258064" y="296837"/>
                  </a:lnTo>
                  <a:lnTo>
                    <a:pt x="211620" y="286753"/>
                  </a:lnTo>
                  <a:lnTo>
                    <a:pt x="165277" y="282994"/>
                  </a:lnTo>
                  <a:lnTo>
                    <a:pt x="110464" y="290245"/>
                  </a:lnTo>
                  <a:lnTo>
                    <a:pt x="67932" y="310388"/>
                  </a:lnTo>
                  <a:lnTo>
                    <a:pt x="36664" y="340969"/>
                  </a:lnTo>
                  <a:lnTo>
                    <a:pt x="15608" y="379577"/>
                  </a:lnTo>
                  <a:lnTo>
                    <a:pt x="3733" y="423748"/>
                  </a:lnTo>
                  <a:lnTo>
                    <a:pt x="0" y="471068"/>
                  </a:lnTo>
                  <a:lnTo>
                    <a:pt x="1778" y="520293"/>
                  </a:lnTo>
                  <a:lnTo>
                    <a:pt x="6883" y="569976"/>
                  </a:lnTo>
                  <a:lnTo>
                    <a:pt x="14960" y="619925"/>
                  </a:lnTo>
                  <a:lnTo>
                    <a:pt x="25704" y="669925"/>
                  </a:lnTo>
                  <a:lnTo>
                    <a:pt x="38747" y="719785"/>
                  </a:lnTo>
                  <a:lnTo>
                    <a:pt x="53759" y="769327"/>
                  </a:lnTo>
                  <a:lnTo>
                    <a:pt x="70408" y="818337"/>
                  </a:lnTo>
                  <a:lnTo>
                    <a:pt x="72745" y="820623"/>
                  </a:lnTo>
                  <a:lnTo>
                    <a:pt x="73748" y="821867"/>
                  </a:lnTo>
                  <a:lnTo>
                    <a:pt x="111823" y="832586"/>
                  </a:lnTo>
                  <a:lnTo>
                    <a:pt x="120421" y="832129"/>
                  </a:lnTo>
                  <a:lnTo>
                    <a:pt x="123774" y="830719"/>
                  </a:lnTo>
                  <a:lnTo>
                    <a:pt x="124714" y="828675"/>
                  </a:lnTo>
                  <a:lnTo>
                    <a:pt x="130784" y="823036"/>
                  </a:lnTo>
                  <a:lnTo>
                    <a:pt x="127546" y="829017"/>
                  </a:lnTo>
                  <a:lnTo>
                    <a:pt x="133019" y="820089"/>
                  </a:lnTo>
                  <a:lnTo>
                    <a:pt x="129781" y="792657"/>
                  </a:lnTo>
                  <a:lnTo>
                    <a:pt x="127381" y="765238"/>
                  </a:lnTo>
                  <a:lnTo>
                    <a:pt x="125907" y="737831"/>
                  </a:lnTo>
                  <a:lnTo>
                    <a:pt x="125399" y="710438"/>
                  </a:lnTo>
                  <a:lnTo>
                    <a:pt x="127152" y="666902"/>
                  </a:lnTo>
                  <a:lnTo>
                    <a:pt x="133375" y="620598"/>
                  </a:lnTo>
                  <a:lnTo>
                    <a:pt x="145402" y="574954"/>
                  </a:lnTo>
                  <a:lnTo>
                    <a:pt x="164630" y="533438"/>
                  </a:lnTo>
                  <a:lnTo>
                    <a:pt x="192443" y="499516"/>
                  </a:lnTo>
                  <a:lnTo>
                    <a:pt x="230200" y="476631"/>
                  </a:lnTo>
                  <a:lnTo>
                    <a:pt x="279273" y="468236"/>
                  </a:lnTo>
                  <a:lnTo>
                    <a:pt x="329895" y="474040"/>
                  </a:lnTo>
                  <a:lnTo>
                    <a:pt x="379323" y="488543"/>
                  </a:lnTo>
                  <a:lnTo>
                    <a:pt x="477012" y="526275"/>
                  </a:lnTo>
                  <a:lnTo>
                    <a:pt x="526453" y="540791"/>
                  </a:lnTo>
                  <a:lnTo>
                    <a:pt x="577062" y="546595"/>
                  </a:lnTo>
                  <a:lnTo>
                    <a:pt x="623239" y="542925"/>
                  </a:lnTo>
                  <a:lnTo>
                    <a:pt x="669366" y="533234"/>
                  </a:lnTo>
                  <a:lnTo>
                    <a:pt x="715606" y="519544"/>
                  </a:lnTo>
                  <a:lnTo>
                    <a:pt x="809142" y="488149"/>
                  </a:lnTo>
                  <a:lnTo>
                    <a:pt x="856780" y="474459"/>
                  </a:lnTo>
                  <a:lnTo>
                    <a:pt x="905230" y="464769"/>
                  </a:lnTo>
                  <a:lnTo>
                    <a:pt x="954659" y="461098"/>
                  </a:lnTo>
                  <a:lnTo>
                    <a:pt x="992301" y="462724"/>
                  </a:lnTo>
                  <a:lnTo>
                    <a:pt x="1026261" y="470560"/>
                  </a:lnTo>
                  <a:lnTo>
                    <a:pt x="1055065" y="489026"/>
                  </a:lnTo>
                  <a:lnTo>
                    <a:pt x="1077239" y="522579"/>
                  </a:lnTo>
                  <a:lnTo>
                    <a:pt x="1111567" y="522071"/>
                  </a:lnTo>
                  <a:lnTo>
                    <a:pt x="1144054" y="531380"/>
                  </a:lnTo>
                  <a:lnTo>
                    <a:pt x="1173276" y="550176"/>
                  </a:lnTo>
                  <a:lnTo>
                    <a:pt x="1197838" y="578116"/>
                  </a:lnTo>
                  <a:lnTo>
                    <a:pt x="1201254" y="583590"/>
                  </a:lnTo>
                  <a:lnTo>
                    <a:pt x="1204582" y="565518"/>
                  </a:lnTo>
                  <a:lnTo>
                    <a:pt x="1208328" y="548716"/>
                  </a:lnTo>
                  <a:lnTo>
                    <a:pt x="1211376" y="532180"/>
                  </a:lnTo>
                  <a:lnTo>
                    <a:pt x="1212646" y="514946"/>
                  </a:lnTo>
                  <a:close/>
                </a:path>
              </a:pathLst>
            </a:custGeom>
            <a:solidFill>
              <a:srgbClr val="CE171E"/>
            </a:solidFill>
          </p:spPr>
          <p:txBody>
            <a:bodyPr wrap="square" lIns="0" tIns="0" rIns="0" bIns="0" rtlCol="0"/>
            <a:lstStyle/>
            <a:p>
              <a:endParaRPr lang="pt-BR" sz="637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1032" name="Imagem 1031" descr="Uma imagem contendo desenho&#10;&#10;Descrição gerada automaticamente">
            <a:extLst>
              <a:ext uri="{FF2B5EF4-FFF2-40B4-BE49-F238E27FC236}">
                <a16:creationId xmlns:a16="http://schemas.microsoft.com/office/drawing/2014/main" id="{8E5BAA4B-32D4-49F4-9649-BEE29B08303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45"/>
          <a:stretch/>
        </p:blipFill>
        <p:spPr>
          <a:xfrm>
            <a:off x="3114164" y="3525324"/>
            <a:ext cx="348850" cy="458273"/>
          </a:xfrm>
          <a:prstGeom prst="rect">
            <a:avLst/>
          </a:prstGeom>
        </p:spPr>
      </p:pic>
      <p:sp>
        <p:nvSpPr>
          <p:cNvPr id="1043" name="object 1327">
            <a:extLst>
              <a:ext uri="{FF2B5EF4-FFF2-40B4-BE49-F238E27FC236}">
                <a16:creationId xmlns:a16="http://schemas.microsoft.com/office/drawing/2014/main" id="{3307A25B-F4C6-494B-96DB-503842A8CFC6}"/>
              </a:ext>
            </a:extLst>
          </p:cNvPr>
          <p:cNvSpPr txBox="1"/>
          <p:nvPr/>
        </p:nvSpPr>
        <p:spPr>
          <a:xfrm>
            <a:off x="1064882" y="2230065"/>
            <a:ext cx="2113178" cy="221692"/>
          </a:xfrm>
          <a:prstGeom prst="rect">
            <a:avLst/>
          </a:prstGeom>
        </p:spPr>
        <p:txBody>
          <a:bodyPr vert="horz" wrap="square" lIns="0" tIns="80864" rIns="0" bIns="0" rtlCol="0">
            <a:spAutoFit/>
          </a:bodyPr>
          <a:lstStyle/>
          <a:p>
            <a:pPr marL="5487">
              <a:spcBef>
                <a:spcPts val="596"/>
              </a:spcBef>
              <a:tabLst>
                <a:tab pos="177033" algn="l"/>
                <a:tab pos="177322" algn="l"/>
              </a:tabLst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Trebuchet MS"/>
              </a:rPr>
              <a:t>1.  Programa Meu Médico</a:t>
            </a:r>
          </a:p>
        </p:txBody>
      </p:sp>
      <p:sp>
        <p:nvSpPr>
          <p:cNvPr id="1045" name="object 1327">
            <a:extLst>
              <a:ext uri="{FF2B5EF4-FFF2-40B4-BE49-F238E27FC236}">
                <a16:creationId xmlns:a16="http://schemas.microsoft.com/office/drawing/2014/main" id="{7EEFCC93-07CE-4036-B78E-C1C8DBB5A217}"/>
              </a:ext>
            </a:extLst>
          </p:cNvPr>
          <p:cNvSpPr txBox="1"/>
          <p:nvPr/>
        </p:nvSpPr>
        <p:spPr>
          <a:xfrm>
            <a:off x="3520638" y="3643646"/>
            <a:ext cx="2113178" cy="221692"/>
          </a:xfrm>
          <a:prstGeom prst="rect">
            <a:avLst/>
          </a:prstGeom>
        </p:spPr>
        <p:txBody>
          <a:bodyPr vert="horz" wrap="square" lIns="0" tIns="80864" rIns="0" bIns="0" rtlCol="0">
            <a:spAutoFit/>
          </a:bodyPr>
          <a:lstStyle/>
          <a:p>
            <a:pPr marL="5487">
              <a:spcBef>
                <a:spcPts val="596"/>
              </a:spcBef>
              <a:tabLst>
                <a:tab pos="177033" algn="l"/>
                <a:tab pos="177322" algn="l"/>
              </a:tabLst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Trebuchet MS"/>
              </a:rPr>
              <a:t>9.  Programa Meu Cuidado</a:t>
            </a:r>
          </a:p>
        </p:txBody>
      </p:sp>
      <p:pic>
        <p:nvPicPr>
          <p:cNvPr id="1035" name="Imagem 1034">
            <a:extLst>
              <a:ext uri="{FF2B5EF4-FFF2-40B4-BE49-F238E27FC236}">
                <a16:creationId xmlns:a16="http://schemas.microsoft.com/office/drawing/2014/main" id="{3310F0AD-E0A5-DAD2-6844-62ABCD1170F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53"/>
          <a:stretch/>
        </p:blipFill>
        <p:spPr>
          <a:xfrm>
            <a:off x="523902" y="387620"/>
            <a:ext cx="1555836" cy="1264866"/>
          </a:xfrm>
          <a:prstGeom prst="rect">
            <a:avLst/>
          </a:prstGeom>
        </p:spPr>
      </p:pic>
      <p:pic>
        <p:nvPicPr>
          <p:cNvPr id="5" name="Imagem 4" descr="Uma imagem contendo roda, desenho&#10;&#10;Descrição gerada automaticamente">
            <a:extLst>
              <a:ext uri="{FF2B5EF4-FFF2-40B4-BE49-F238E27FC236}">
                <a16:creationId xmlns:a16="http://schemas.microsoft.com/office/drawing/2014/main" id="{CD637422-CE2C-5512-5D44-BDAF3BBE2A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638" y="4096606"/>
            <a:ext cx="311902" cy="3119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object 1327">
            <a:extLst>
              <a:ext uri="{FF2B5EF4-FFF2-40B4-BE49-F238E27FC236}">
                <a16:creationId xmlns:a16="http://schemas.microsoft.com/office/drawing/2014/main" id="{5EEC26F4-D11E-7431-766C-32C41F5D0F08}"/>
              </a:ext>
            </a:extLst>
          </p:cNvPr>
          <p:cNvSpPr txBox="1"/>
          <p:nvPr/>
        </p:nvSpPr>
        <p:spPr>
          <a:xfrm>
            <a:off x="3520638" y="4141742"/>
            <a:ext cx="2113178" cy="221692"/>
          </a:xfrm>
          <a:prstGeom prst="rect">
            <a:avLst/>
          </a:prstGeom>
        </p:spPr>
        <p:txBody>
          <a:bodyPr vert="horz" wrap="square" lIns="0" tIns="80864" rIns="0" bIns="0" rtlCol="0">
            <a:spAutoFit/>
          </a:bodyPr>
          <a:lstStyle/>
          <a:p>
            <a:pPr marL="5487">
              <a:spcBef>
                <a:spcPts val="596"/>
              </a:spcBef>
              <a:tabLst>
                <a:tab pos="177033" algn="l"/>
                <a:tab pos="177322" algn="l"/>
              </a:tabLst>
            </a:pPr>
            <a:r>
              <a:rPr lang="pt-BR" sz="910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50" charset="0"/>
                <a:cs typeface="Trebuchet MS"/>
              </a:rPr>
              <a:t>10.  Programa Afeto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6" name="Google Shape;876;p31"/>
          <p:cNvPicPr preferRelativeResize="0"/>
          <p:nvPr/>
        </p:nvPicPr>
        <p:blipFill rotWithShape="1">
          <a:blip r:embed="rId3">
            <a:alphaModFix/>
          </a:blip>
          <a:srcRect r="17697"/>
          <a:stretch/>
        </p:blipFill>
        <p:spPr>
          <a:xfrm>
            <a:off x="1577574" y="-27436"/>
            <a:ext cx="7566426" cy="5170936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p31"/>
          <p:cNvSpPr/>
          <p:nvPr/>
        </p:nvSpPr>
        <p:spPr>
          <a:xfrm>
            <a:off x="1492510" y="0"/>
            <a:ext cx="2450547" cy="5143500"/>
          </a:xfrm>
          <a:prstGeom prst="rect">
            <a:avLst/>
          </a:prstGeom>
          <a:gradFill>
            <a:gsLst>
              <a:gs pos="0">
                <a:srgbClr val="F2F2F2"/>
              </a:gs>
              <a:gs pos="32000">
                <a:srgbClr val="F2F2F2"/>
              </a:gs>
              <a:gs pos="71000">
                <a:srgbClr val="F2F2F2">
                  <a:alpha val="0"/>
                </a:srgbClr>
              </a:gs>
              <a:gs pos="100000">
                <a:srgbClr val="F2F2F2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8" name="Google Shape;878;p31"/>
          <p:cNvSpPr/>
          <p:nvPr/>
        </p:nvSpPr>
        <p:spPr>
          <a:xfrm>
            <a:off x="0" y="-27436"/>
            <a:ext cx="2596480" cy="51709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9" name="Google Shape;879;p31"/>
          <p:cNvSpPr/>
          <p:nvPr/>
        </p:nvSpPr>
        <p:spPr>
          <a:xfrm rot="5400000">
            <a:off x="-400712" y="1445841"/>
            <a:ext cx="5994384" cy="3743090"/>
          </a:xfrm>
          <a:prstGeom prst="roundRect">
            <a:avLst>
              <a:gd name="adj" fmla="val 7103"/>
            </a:avLst>
          </a:prstGeom>
          <a:solidFill>
            <a:schemeClr val="lt1"/>
          </a:solidFill>
          <a:ln>
            <a:noFill/>
          </a:ln>
          <a:effectLst>
            <a:outerShdw blurRad="215900" dist="101600" dir="6600000" algn="t" rotWithShape="0">
              <a:srgbClr val="A5A5A5">
                <a:alpha val="62352"/>
              </a:srgbClr>
            </a:outerShdw>
          </a:effectLst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6263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31"/>
          <p:cNvSpPr txBox="1"/>
          <p:nvPr/>
        </p:nvSpPr>
        <p:spPr>
          <a:xfrm>
            <a:off x="1065163" y="618113"/>
            <a:ext cx="3264300" cy="12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75" rIns="0" bIns="0" anchor="t" anchorCtr="0">
            <a:spAutoFit/>
          </a:bodyPr>
          <a:lstStyle/>
          <a:p>
            <a:pPr marL="76200" marR="292100" lvl="0" indent="-38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1618"/>
              </a:buClr>
              <a:buSzPts val="2700"/>
              <a:buFont typeface="Arial"/>
              <a:buNone/>
            </a:pPr>
            <a:r>
              <a:rPr lang="pt-BR" sz="2700" b="0" i="0" u="none" strike="noStrike" cap="none">
                <a:solidFill>
                  <a:srgbClr val="C71618"/>
                </a:solidFill>
                <a:latin typeface="Arial"/>
                <a:ea typeface="Arial"/>
                <a:cs typeface="Arial"/>
                <a:sym typeface="Arial"/>
              </a:rPr>
              <a:t>PRONTO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6200" marR="292100" lvl="0" indent="-38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1618"/>
              </a:buClr>
              <a:buSzPts val="2700"/>
              <a:buFont typeface="Arial"/>
              <a:buNone/>
            </a:pPr>
            <a:r>
              <a:rPr lang="pt-BR" sz="2700" b="0" i="0" u="none" strike="noStrike" cap="none">
                <a:solidFill>
                  <a:srgbClr val="C71618"/>
                </a:solidFill>
                <a:latin typeface="Arial"/>
                <a:ea typeface="Arial"/>
                <a:cs typeface="Arial"/>
                <a:sym typeface="Arial"/>
              </a:rPr>
              <a:t>ATENDIMENTO 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6200" marR="292100" lvl="0" indent="-38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1618"/>
              </a:buClr>
              <a:buSzPts val="2700"/>
              <a:buFont typeface="Arial"/>
              <a:buNone/>
            </a:pPr>
            <a:r>
              <a:rPr lang="pt-BR" sz="2700" b="0" i="0" u="none" strike="noStrike" cap="none">
                <a:solidFill>
                  <a:srgbClr val="C71618"/>
                </a:solidFill>
                <a:latin typeface="Arial"/>
                <a:ea typeface="Arial"/>
                <a:cs typeface="Arial"/>
                <a:sym typeface="Arial"/>
              </a:rPr>
              <a:t>DIGITAL</a:t>
            </a: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31"/>
          <p:cNvSpPr/>
          <p:nvPr/>
        </p:nvSpPr>
        <p:spPr>
          <a:xfrm rot="10800000">
            <a:off x="1591949" y="284467"/>
            <a:ext cx="2009062" cy="7988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273464"/>
              </a:gs>
              <a:gs pos="75000">
                <a:srgbClr val="3C6D74"/>
              </a:gs>
              <a:gs pos="100000">
                <a:srgbClr val="96C9C4"/>
              </a:gs>
            </a:gsLst>
            <a:lin ang="10800000" scaled="0"/>
          </a:gra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2" name="Google Shape;882;p31"/>
          <p:cNvSpPr txBox="1"/>
          <p:nvPr/>
        </p:nvSpPr>
        <p:spPr>
          <a:xfrm>
            <a:off x="1140834" y="1927280"/>
            <a:ext cx="3153900" cy="27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8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Excelência no cuidado a sua saúde onde você estiver</a:t>
            </a:r>
            <a:r>
              <a:rPr lang="pt-BR"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6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Atendimento remoto:</a:t>
            </a:r>
            <a:endParaRPr sz="6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marR="0" lvl="0" indent="-26035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626362"/>
              </a:buClr>
              <a:buSzPts val="1100"/>
              <a:buFont typeface="Arial"/>
              <a:buChar char="•"/>
            </a:pPr>
            <a:r>
              <a:rPr lang="pt-BR" sz="1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Urgências adulto e pediátrico</a:t>
            </a:r>
            <a:endParaRPr sz="6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marR="0" lvl="0" indent="-26035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626362"/>
              </a:buClr>
              <a:buSzPts val="1100"/>
              <a:buFont typeface="Arial"/>
              <a:buChar char="•"/>
            </a:pPr>
            <a:r>
              <a:rPr lang="pt-BR" sz="1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Atendimento rápido</a:t>
            </a:r>
            <a:endParaRPr sz="6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marR="0" lvl="0" indent="-26035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626362"/>
              </a:buClr>
              <a:buSzPts val="1100"/>
              <a:buFont typeface="Arial"/>
              <a:buChar char="•"/>
            </a:pPr>
            <a:r>
              <a:rPr lang="pt-BR" sz="1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Serviço 24 horas, 7 dias por semana</a:t>
            </a:r>
            <a:endParaRPr sz="6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marR="0" lvl="0" indent="-26035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626362"/>
              </a:buClr>
              <a:buSzPts val="1100"/>
              <a:buFont typeface="Arial"/>
              <a:buChar char="•"/>
            </a:pPr>
            <a:r>
              <a:rPr lang="pt-BR" sz="1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Sintomas gerais</a:t>
            </a:r>
            <a:endParaRPr sz="6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marR="0" lvl="0" indent="-26035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626362"/>
              </a:buClr>
              <a:buSzPts val="1100"/>
              <a:buFont typeface="Arial"/>
              <a:buChar char="•"/>
            </a:pPr>
            <a:r>
              <a:rPr lang="pt-BR" sz="1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Sintomas respiratórios</a:t>
            </a:r>
            <a:endParaRPr sz="11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marR="0" lvl="0" indent="-1397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3" name="Google Shape;883;p31"/>
          <p:cNvSpPr/>
          <p:nvPr/>
        </p:nvSpPr>
        <p:spPr>
          <a:xfrm>
            <a:off x="1635125" y="4527550"/>
            <a:ext cx="2063700" cy="3969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p31"/>
          <p:cNvSpPr txBox="1"/>
          <p:nvPr/>
        </p:nvSpPr>
        <p:spPr>
          <a:xfrm>
            <a:off x="1795475" y="4527550"/>
            <a:ext cx="1754400" cy="2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1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Clique aqui e confira!</a:t>
            </a:r>
            <a:endParaRPr sz="1200" b="1" i="0" u="sng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32"/>
          <p:cNvSpPr/>
          <p:nvPr/>
        </p:nvSpPr>
        <p:spPr>
          <a:xfrm>
            <a:off x="-43100" y="-52150"/>
            <a:ext cx="9309600" cy="5272800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0" name="Google Shape;890;p32"/>
          <p:cNvPicPr preferRelativeResize="0"/>
          <p:nvPr/>
        </p:nvPicPr>
        <p:blipFill rotWithShape="1">
          <a:blip r:embed="rId3">
            <a:alphaModFix/>
          </a:blip>
          <a:srcRect t="13278" b="13278"/>
          <a:stretch/>
        </p:blipFill>
        <p:spPr>
          <a:xfrm>
            <a:off x="-769050" y="301725"/>
            <a:ext cx="8241925" cy="4540051"/>
          </a:xfrm>
          <a:prstGeom prst="rect">
            <a:avLst/>
          </a:prstGeom>
          <a:solidFill>
            <a:srgbClr val="DFDFDF"/>
          </a:solidFill>
          <a:ln>
            <a:noFill/>
          </a:ln>
        </p:spPr>
      </p:pic>
      <p:sp>
        <p:nvSpPr>
          <p:cNvPr id="891" name="Google Shape;891;p32"/>
          <p:cNvSpPr txBox="1"/>
          <p:nvPr/>
        </p:nvSpPr>
        <p:spPr>
          <a:xfrm>
            <a:off x="7494064" y="-299755"/>
            <a:ext cx="3135646" cy="18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b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2" name="Google Shape;892;p32"/>
          <p:cNvSpPr/>
          <p:nvPr/>
        </p:nvSpPr>
        <p:spPr>
          <a:xfrm>
            <a:off x="4663387" y="532764"/>
            <a:ext cx="3609900" cy="4152900"/>
          </a:xfrm>
          <a:prstGeom prst="roundRect">
            <a:avLst>
              <a:gd name="adj" fmla="val 8126"/>
            </a:avLst>
          </a:prstGeom>
          <a:solidFill>
            <a:schemeClr val="lt1"/>
          </a:solidFill>
          <a:ln>
            <a:noFill/>
          </a:ln>
          <a:effectLst>
            <a:outerShdw blurRad="215900" dist="101600" dir="6600000" algn="t" rotWithShape="0">
              <a:srgbClr val="A5A5A5">
                <a:alpha val="62352"/>
              </a:srgbClr>
            </a:outerShdw>
          </a:effectLst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88900" lvl="0" indent="0" algn="l" rtl="0">
              <a:lnSpc>
                <a:spcPct val="112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3" name="Google Shape;893;p32"/>
          <p:cNvSpPr txBox="1"/>
          <p:nvPr/>
        </p:nvSpPr>
        <p:spPr>
          <a:xfrm>
            <a:off x="5119670" y="2177486"/>
            <a:ext cx="2885100" cy="2058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082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Serviços disponíveis</a:t>
            </a:r>
            <a:r>
              <a:rPr lang="pt-BR" sz="14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4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6200" marR="0" lvl="0" indent="-698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Arial"/>
              <a:buChar char="•"/>
            </a:pPr>
            <a:r>
              <a:rPr lang="pt-BR" sz="1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Rede credenciada</a:t>
            </a:r>
            <a:endParaRPr sz="11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6200" marR="0" lvl="0" indent="-69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Arial"/>
              <a:buChar char="•"/>
            </a:pPr>
            <a:r>
              <a:rPr lang="pt-BR" sz="1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Cartão virtual</a:t>
            </a:r>
            <a:endParaRPr sz="11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6200" marR="0" lvl="0" indent="-69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Arial"/>
              <a:buChar char="•"/>
            </a:pPr>
            <a:r>
              <a:rPr lang="pt-BR" sz="1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Agendamento e cancelamento de consultas</a:t>
            </a:r>
            <a:endParaRPr sz="11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6200" marR="0" lvl="0" indent="-69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Arial"/>
              <a:buChar char="•"/>
            </a:pPr>
            <a:r>
              <a:rPr lang="pt-BR" sz="1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Extrato de utilização</a:t>
            </a:r>
            <a:endParaRPr sz="11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6200" marR="0" lvl="0" indent="-69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Arial"/>
              <a:buChar char="•"/>
            </a:pPr>
            <a:r>
              <a:rPr lang="pt-BR" sz="1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Extrato de coparticipação</a:t>
            </a:r>
            <a:endParaRPr sz="11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6200" marR="0" lvl="0" indent="-698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Arial"/>
              <a:buChar char="•"/>
            </a:pPr>
            <a:r>
              <a:rPr lang="pt-BR" sz="1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Liberação de guias</a:t>
            </a:r>
            <a:endParaRPr sz="1100" b="0" i="0" u="none" strike="noStrike" cap="none">
              <a:solidFill>
                <a:srgbClr val="3F3F3F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76200" marR="0" lvl="0" indent="-698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Arial"/>
              <a:buChar char="•"/>
            </a:pPr>
            <a:r>
              <a:rPr lang="pt-BR" sz="1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E muito mais!</a:t>
            </a:r>
            <a:endParaRPr sz="11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4" name="Google Shape;894;p32"/>
          <p:cNvSpPr txBox="1">
            <a:spLocks noGrp="1"/>
          </p:cNvSpPr>
          <p:nvPr>
            <p:ph type="title"/>
          </p:nvPr>
        </p:nvSpPr>
        <p:spPr>
          <a:xfrm>
            <a:off x="5119408" y="832071"/>
            <a:ext cx="2769000" cy="13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2625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pt-BR" sz="2000" b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PORTAL E APP PARANÁ CLÍNICAS:</a:t>
            </a:r>
            <a:endParaRPr sz="600"/>
          </a:p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600"/>
              <a:buNone/>
            </a:pPr>
            <a:r>
              <a:rPr lang="pt-BR" sz="2000" b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FERRAMENTAS</a:t>
            </a:r>
            <a:endParaRPr sz="2000" b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600"/>
              <a:buNone/>
            </a:pPr>
            <a:r>
              <a:rPr lang="pt-BR" sz="2000" b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PARA O DIA A DIA</a:t>
            </a:r>
            <a:endParaRPr sz="20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5" name="Google Shape;895;p32"/>
          <p:cNvSpPr/>
          <p:nvPr/>
        </p:nvSpPr>
        <p:spPr>
          <a:xfrm rot="10800000">
            <a:off x="5463779" y="516569"/>
            <a:ext cx="2009100" cy="798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273464"/>
              </a:gs>
              <a:gs pos="75000">
                <a:srgbClr val="3C6D74"/>
              </a:gs>
              <a:gs pos="100000">
                <a:srgbClr val="96C9C4"/>
              </a:gs>
            </a:gsLst>
            <a:lin ang="10800000" scaled="0"/>
          </a:gra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6" name="Google Shape;896;p32"/>
          <p:cNvPicPr preferRelativeResize="0"/>
          <p:nvPr/>
        </p:nvPicPr>
        <p:blipFill rotWithShape="1">
          <a:blip r:embed="rId4">
            <a:alphaModFix/>
          </a:blip>
          <a:srcRect l="35946" t="13317" r="36110" b="14459"/>
          <a:stretch/>
        </p:blipFill>
        <p:spPr>
          <a:xfrm>
            <a:off x="469975" y="1648725"/>
            <a:ext cx="1494676" cy="2897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Imagem 336" descr="Uma imagem contendo edifício, no interior, grande, mesa&#10;&#10;Descrição gerada automaticamente">
            <a:extLst>
              <a:ext uri="{FF2B5EF4-FFF2-40B4-BE49-F238E27FC236}">
                <a16:creationId xmlns:a16="http://schemas.microsoft.com/office/drawing/2014/main" id="{57686C2F-56A8-267A-95C5-3DA20531FA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" t="39437" r="-474" b="16190"/>
          <a:stretch/>
        </p:blipFill>
        <p:spPr>
          <a:xfrm>
            <a:off x="321" y="-62091"/>
            <a:ext cx="9250214" cy="2736365"/>
          </a:xfrm>
          <a:prstGeom prst="rect">
            <a:avLst/>
          </a:prstGeom>
        </p:spPr>
      </p:pic>
      <p:grpSp>
        <p:nvGrpSpPr>
          <p:cNvPr id="324" name="Agrupar 323">
            <a:extLst>
              <a:ext uri="{FF2B5EF4-FFF2-40B4-BE49-F238E27FC236}">
                <a16:creationId xmlns:a16="http://schemas.microsoft.com/office/drawing/2014/main" id="{198F1E38-DC07-D318-D8F6-468DC1A6FEFB}"/>
              </a:ext>
            </a:extLst>
          </p:cNvPr>
          <p:cNvGrpSpPr/>
          <p:nvPr/>
        </p:nvGrpSpPr>
        <p:grpSpPr>
          <a:xfrm>
            <a:off x="467033" y="2232412"/>
            <a:ext cx="8298320" cy="1382237"/>
            <a:chOff x="1026191" y="5286675"/>
            <a:chExt cx="20414174" cy="3400354"/>
          </a:xfrm>
          <a:solidFill>
            <a:schemeClr val="bg1"/>
          </a:solidFill>
          <a:effectLst>
            <a:outerShdw blurRad="203200" dist="139700" dir="5400000" algn="t" rotWithShape="0">
              <a:schemeClr val="bg1">
                <a:lumMod val="50000"/>
                <a:alpha val="53000"/>
              </a:schemeClr>
            </a:outerShdw>
          </a:effectLst>
        </p:grpSpPr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53F1C43C-6DC0-B3DF-B91D-278958DEBA32}"/>
                </a:ext>
              </a:extLst>
            </p:cNvPr>
            <p:cNvSpPr/>
            <p:nvPr/>
          </p:nvSpPr>
          <p:spPr>
            <a:xfrm>
              <a:off x="1026191" y="5301300"/>
              <a:ext cx="3124200" cy="3360403"/>
            </a:xfrm>
            <a:prstGeom prst="roundRect">
              <a:avLst>
                <a:gd name="adj" fmla="val 1385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637"/>
            </a:p>
          </p:txBody>
        </p:sp>
        <p:sp>
          <p:nvSpPr>
            <p:cNvPr id="319" name="Retângulo: Cantos Arredondados 318">
              <a:extLst>
                <a:ext uri="{FF2B5EF4-FFF2-40B4-BE49-F238E27FC236}">
                  <a16:creationId xmlns:a16="http://schemas.microsoft.com/office/drawing/2014/main" id="{6B0D8DDB-7AB6-4A41-E368-47590B8105F0}"/>
                </a:ext>
              </a:extLst>
            </p:cNvPr>
            <p:cNvSpPr/>
            <p:nvPr/>
          </p:nvSpPr>
          <p:spPr>
            <a:xfrm>
              <a:off x="4464794" y="5315588"/>
              <a:ext cx="3124200" cy="3360403"/>
            </a:xfrm>
            <a:prstGeom prst="roundRect">
              <a:avLst>
                <a:gd name="adj" fmla="val 1385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637"/>
            </a:p>
          </p:txBody>
        </p:sp>
        <p:sp>
          <p:nvSpPr>
            <p:cNvPr id="320" name="Retângulo: Cantos Arredondados 319">
              <a:extLst>
                <a:ext uri="{FF2B5EF4-FFF2-40B4-BE49-F238E27FC236}">
                  <a16:creationId xmlns:a16="http://schemas.microsoft.com/office/drawing/2014/main" id="{DF7B6135-18B7-63DE-745F-32BA8AF63FD1}"/>
                </a:ext>
              </a:extLst>
            </p:cNvPr>
            <p:cNvSpPr/>
            <p:nvPr/>
          </p:nvSpPr>
          <p:spPr>
            <a:xfrm>
              <a:off x="8000849" y="5312338"/>
              <a:ext cx="3124200" cy="3360403"/>
            </a:xfrm>
            <a:prstGeom prst="roundRect">
              <a:avLst>
                <a:gd name="adj" fmla="val 1385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637"/>
            </a:p>
          </p:txBody>
        </p:sp>
        <p:sp>
          <p:nvSpPr>
            <p:cNvPr id="321" name="Retângulo: Cantos Arredondados 320">
              <a:extLst>
                <a:ext uri="{FF2B5EF4-FFF2-40B4-BE49-F238E27FC236}">
                  <a16:creationId xmlns:a16="http://schemas.microsoft.com/office/drawing/2014/main" id="{EC2C3D77-3EB7-9933-8128-F557A553106F}"/>
                </a:ext>
              </a:extLst>
            </p:cNvPr>
            <p:cNvSpPr/>
            <p:nvPr/>
          </p:nvSpPr>
          <p:spPr>
            <a:xfrm>
              <a:off x="11439449" y="5326626"/>
              <a:ext cx="3124200" cy="3360403"/>
            </a:xfrm>
            <a:prstGeom prst="roundRect">
              <a:avLst>
                <a:gd name="adj" fmla="val 1385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637" dirty="0"/>
            </a:p>
          </p:txBody>
        </p:sp>
        <p:sp>
          <p:nvSpPr>
            <p:cNvPr id="322" name="Retângulo: Cantos Arredondados 321">
              <a:extLst>
                <a:ext uri="{FF2B5EF4-FFF2-40B4-BE49-F238E27FC236}">
                  <a16:creationId xmlns:a16="http://schemas.microsoft.com/office/drawing/2014/main" id="{E70CED59-2863-A358-6D86-8E5D1DA890F5}"/>
                </a:ext>
              </a:extLst>
            </p:cNvPr>
            <p:cNvSpPr/>
            <p:nvPr/>
          </p:nvSpPr>
          <p:spPr>
            <a:xfrm>
              <a:off x="14877562" y="5286675"/>
              <a:ext cx="3124200" cy="3360403"/>
            </a:xfrm>
            <a:prstGeom prst="roundRect">
              <a:avLst>
                <a:gd name="adj" fmla="val 1385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637"/>
            </a:p>
          </p:txBody>
        </p:sp>
        <p:sp>
          <p:nvSpPr>
            <p:cNvPr id="323" name="Retângulo: Cantos Arredondados 322">
              <a:extLst>
                <a:ext uri="{FF2B5EF4-FFF2-40B4-BE49-F238E27FC236}">
                  <a16:creationId xmlns:a16="http://schemas.microsoft.com/office/drawing/2014/main" id="{D823B1F0-1934-4915-9946-3796FC406170}"/>
                </a:ext>
              </a:extLst>
            </p:cNvPr>
            <p:cNvSpPr/>
            <p:nvPr/>
          </p:nvSpPr>
          <p:spPr>
            <a:xfrm>
              <a:off x="18316165" y="5300963"/>
              <a:ext cx="3124200" cy="3360403"/>
            </a:xfrm>
            <a:prstGeom prst="roundRect">
              <a:avLst>
                <a:gd name="adj" fmla="val 1385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637"/>
            </a:p>
          </p:txBody>
        </p:sp>
      </p:grpSp>
      <p:sp>
        <p:nvSpPr>
          <p:cNvPr id="64" name="object 64"/>
          <p:cNvSpPr txBox="1"/>
          <p:nvPr/>
        </p:nvSpPr>
        <p:spPr>
          <a:xfrm>
            <a:off x="481536" y="3806616"/>
            <a:ext cx="4495747" cy="816864"/>
          </a:xfrm>
          <a:prstGeom prst="rect">
            <a:avLst/>
          </a:prstGeom>
        </p:spPr>
        <p:txBody>
          <a:bodyPr vert="horz" wrap="square" lIns="0" tIns="24548" rIns="0" bIns="0" rtlCol="0">
            <a:spAutoFit/>
          </a:bodyPr>
          <a:lstStyle/>
          <a:p>
            <a:pPr marL="5776" marR="2310" indent="-5776">
              <a:lnSpc>
                <a:spcPts val="3188"/>
              </a:lnSpc>
              <a:spcBef>
                <a:spcPts val="193"/>
              </a:spcBef>
            </a:pPr>
            <a:r>
              <a:rPr lang="pt-BR" sz="218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cs typeface="Trebuchet MS"/>
              </a:rPr>
              <a:t>U</a:t>
            </a:r>
            <a:r>
              <a:rPr sz="218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cs typeface="Trebuchet MS"/>
              </a:rPr>
              <a:t>M</a:t>
            </a:r>
            <a:r>
              <a:rPr lang="pt-BR" sz="218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cs typeface="Trebuchet MS"/>
              </a:rPr>
              <a:t>A</a:t>
            </a:r>
            <a:r>
              <a:rPr sz="218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cs typeface="Trebuchet MS"/>
              </a:rPr>
              <a:t>  </a:t>
            </a:r>
            <a:r>
              <a:rPr sz="218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cs typeface="Calibri"/>
              </a:rPr>
              <a:t>ESTRUTURA  COMPLETA  </a:t>
            </a:r>
            <a:r>
              <a:rPr sz="2183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cs typeface="Trebuchet MS"/>
              </a:rPr>
              <a:t>PARA ATENDER  </a:t>
            </a:r>
            <a:r>
              <a:rPr sz="2183" dirty="0">
                <a:solidFill>
                  <a:srgbClr val="C00000"/>
                </a:solidFill>
                <a:latin typeface="Gilroy Bold" panose="00000800000000000000" pitchFamily="50" charset="0"/>
                <a:cs typeface="Trebuchet MS"/>
              </a:rPr>
              <a:t>COM QUALIDADE</a:t>
            </a:r>
          </a:p>
        </p:txBody>
      </p:sp>
      <p:sp>
        <p:nvSpPr>
          <p:cNvPr id="68" name="object 68"/>
          <p:cNvSpPr txBox="1">
            <a:spLocks noGrp="1"/>
          </p:cNvSpPr>
          <p:nvPr>
            <p:ph type="title"/>
          </p:nvPr>
        </p:nvSpPr>
        <p:spPr>
          <a:xfrm>
            <a:off x="3448448" y="2353427"/>
            <a:ext cx="910293" cy="328603"/>
          </a:xfrm>
          <a:prstGeom prst="rect">
            <a:avLst/>
          </a:prstGeom>
          <a:noFill/>
        </p:spPr>
        <p:txBody>
          <a:bodyPr spcFirstLastPara="1" vert="horz" wrap="square" lIns="0" tIns="7798" rIns="0" bIns="0" rtlCol="0" anchor="t" anchorCtr="0">
            <a:spAutoFit/>
          </a:bodyPr>
          <a:lstStyle/>
          <a:p>
            <a:pPr marL="5776" algn="ctr">
              <a:spcBef>
                <a:spcPts val="61"/>
              </a:spcBef>
            </a:pPr>
            <a:r>
              <a:rPr lang="pt-BR" sz="2001" dirty="0">
                <a:latin typeface="Gilroy Light" panose="00000400000000000000" pitchFamily="50" charset="0"/>
              </a:rPr>
              <a:t>758</a:t>
            </a:r>
            <a:endParaRPr sz="2001" dirty="0">
              <a:latin typeface="Gilroy Light" panose="00000400000000000000" pitchFamily="50" charset="0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2281419" y="2364802"/>
            <a:ext cx="405184" cy="315779"/>
          </a:xfrm>
          <a:prstGeom prst="rect">
            <a:avLst/>
          </a:prstGeom>
          <a:noFill/>
        </p:spPr>
        <p:txBody>
          <a:bodyPr vert="horz" wrap="square" lIns="0" tIns="7798" rIns="0" bIns="0" rtlCol="0">
            <a:spAutoFit/>
          </a:bodyPr>
          <a:lstStyle/>
          <a:p>
            <a:pPr marL="5776" algn="ctr">
              <a:spcBef>
                <a:spcPts val="61"/>
              </a:spcBef>
            </a:pPr>
            <a:r>
              <a:rPr lang="pt-BR" sz="2001" b="1" dirty="0">
                <a:solidFill>
                  <a:srgbClr val="C82026"/>
                </a:solidFill>
                <a:latin typeface="Gilroy Light" panose="00000400000000000000" pitchFamily="50" charset="0"/>
                <a:cs typeface="Calibri"/>
              </a:rPr>
              <a:t>110</a:t>
            </a:r>
            <a:endParaRPr sz="2001" dirty="0">
              <a:latin typeface="Gilroy Light" panose="00000400000000000000" pitchFamily="50" charset="0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5258568" y="3934112"/>
            <a:ext cx="3465581" cy="561872"/>
          </a:xfrm>
          <a:prstGeom prst="rect">
            <a:avLst/>
          </a:prstGeom>
          <a:noFill/>
        </p:spPr>
        <p:txBody>
          <a:bodyPr vert="horz" wrap="square" lIns="0" tIns="7798" rIns="0" bIns="0" rtlCol="0">
            <a:spAutoFit/>
          </a:bodyPr>
          <a:lstStyle/>
          <a:p>
            <a:pPr marL="5776">
              <a:spcBef>
                <a:spcPts val="61"/>
              </a:spcBef>
            </a:pPr>
            <a:r>
              <a:rPr lang="pt-BR" sz="3600" dirty="0">
                <a:solidFill>
                  <a:srgbClr val="C82026"/>
                </a:solidFill>
                <a:latin typeface="Gilroy Light" panose="00000400000000000000" pitchFamily="50" charset="0"/>
                <a:cs typeface="Calibri"/>
              </a:rPr>
              <a:t>+ de 95 mil vidas</a:t>
            </a:r>
            <a:endParaRPr sz="3600" dirty="0">
              <a:latin typeface="Gilroy Light" panose="00000400000000000000" pitchFamily="50" charset="0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5072365" y="2251190"/>
            <a:ext cx="531275" cy="441134"/>
          </a:xfrm>
          <a:prstGeom prst="rect">
            <a:avLst/>
          </a:prstGeom>
          <a:noFill/>
        </p:spPr>
        <p:txBody>
          <a:bodyPr vert="horz" wrap="square" lIns="0" tIns="7798" rIns="0" bIns="0" rtlCol="0">
            <a:spAutoFit/>
          </a:bodyPr>
          <a:lstStyle/>
          <a:p>
            <a:pPr marL="5776" algn="ctr">
              <a:lnSpc>
                <a:spcPts val="3841"/>
              </a:lnSpc>
              <a:spcBef>
                <a:spcPts val="61"/>
              </a:spcBef>
            </a:pPr>
            <a:r>
              <a:rPr lang="pt-BR" sz="2001" b="1" dirty="0">
                <a:solidFill>
                  <a:srgbClr val="C82026"/>
                </a:solidFill>
                <a:latin typeface="Gilroy Light" panose="00000400000000000000" pitchFamily="50" charset="0"/>
                <a:cs typeface="Calibri"/>
              </a:rPr>
              <a:t>374</a:t>
            </a:r>
            <a:endParaRPr sz="2001" dirty="0">
              <a:latin typeface="Gilroy Light" panose="00000400000000000000" pitchFamily="50" charset="0"/>
              <a:cs typeface="Trebuchet MS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3440190" y="2794882"/>
            <a:ext cx="982033" cy="511176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5776" algn="ctr">
              <a:spcBef>
                <a:spcPts val="55"/>
              </a:spcBef>
            </a:pPr>
            <a:r>
              <a:rPr sz="109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Trebuchet MS"/>
              </a:rPr>
              <a:t>clínicas</a:t>
            </a:r>
            <a:r>
              <a:rPr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Trebuchet MS"/>
              </a:rPr>
              <a:t> e</a:t>
            </a: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Trebuchet MS"/>
              </a:rPr>
              <a:t> </a:t>
            </a:r>
            <a:r>
              <a:rPr sz="109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Trebuchet MS"/>
              </a:rPr>
              <a:t>consultórios</a:t>
            </a:r>
            <a:r>
              <a:rPr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Trebuchet MS"/>
              </a:rPr>
              <a:t>  credenciados</a:t>
            </a:r>
          </a:p>
        </p:txBody>
      </p:sp>
      <p:sp>
        <p:nvSpPr>
          <p:cNvPr id="73" name="object 73"/>
          <p:cNvSpPr txBox="1"/>
          <p:nvPr/>
        </p:nvSpPr>
        <p:spPr>
          <a:xfrm>
            <a:off x="2012104" y="2786905"/>
            <a:ext cx="943814" cy="415730"/>
          </a:xfrm>
          <a:prstGeom prst="rect">
            <a:avLst/>
          </a:prstGeom>
        </p:spPr>
        <p:txBody>
          <a:bodyPr vert="horz" wrap="square" lIns="0" tIns="78842" rIns="0" bIns="0" rtlCol="0">
            <a:spAutoFit/>
          </a:bodyPr>
          <a:lstStyle/>
          <a:p>
            <a:pPr marL="5776" marR="2310" algn="ctr">
              <a:spcBef>
                <a:spcPts val="621"/>
              </a:spcBef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Trebuchet MS"/>
              </a:rPr>
              <a:t>hospitais </a:t>
            </a:r>
            <a:r>
              <a:rPr sz="109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Trebuchet MS"/>
              </a:rPr>
              <a:t>credenciados</a:t>
            </a:r>
            <a:endParaRPr sz="1092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  <a:cs typeface="Trebuchet M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B2BDE2E-1F81-4010-077E-E6C4814C4217}"/>
              </a:ext>
            </a:extLst>
          </p:cNvPr>
          <p:cNvSpPr txBox="1"/>
          <p:nvPr/>
        </p:nvSpPr>
        <p:spPr>
          <a:xfrm>
            <a:off x="501726" y="2771431"/>
            <a:ext cx="1192703" cy="5965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76" marR="2310" algn="ctr">
              <a:spcBef>
                <a:spcPts val="621"/>
              </a:spcBef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em Curitiba e Região Metropolitana</a:t>
            </a:r>
          </a:p>
        </p:txBody>
      </p:sp>
      <p:sp>
        <p:nvSpPr>
          <p:cNvPr id="318" name="object 65">
            <a:extLst>
              <a:ext uri="{FF2B5EF4-FFF2-40B4-BE49-F238E27FC236}">
                <a16:creationId xmlns:a16="http://schemas.microsoft.com/office/drawing/2014/main" id="{150FAD49-3345-02B9-3AEA-5671C17DF80A}"/>
              </a:ext>
            </a:extLst>
          </p:cNvPr>
          <p:cNvSpPr txBox="1"/>
          <p:nvPr/>
        </p:nvSpPr>
        <p:spPr>
          <a:xfrm>
            <a:off x="593226" y="2248652"/>
            <a:ext cx="990047" cy="441134"/>
          </a:xfrm>
          <a:prstGeom prst="rect">
            <a:avLst/>
          </a:prstGeom>
          <a:noFill/>
        </p:spPr>
        <p:txBody>
          <a:bodyPr vert="horz" wrap="square" lIns="0" tIns="7798" rIns="0" bIns="0" rtlCol="0">
            <a:spAutoFit/>
          </a:bodyPr>
          <a:lstStyle/>
          <a:p>
            <a:pPr marL="5776" algn="ctr">
              <a:lnSpc>
                <a:spcPts val="3807"/>
              </a:lnSpc>
              <a:spcBef>
                <a:spcPts val="61"/>
              </a:spcBef>
            </a:pPr>
            <a:r>
              <a:rPr lang="pt-BR" sz="2001" b="1" dirty="0">
                <a:solidFill>
                  <a:srgbClr val="C82026"/>
                </a:solidFill>
                <a:latin typeface="Gilroy Light" panose="00000400000000000000" pitchFamily="50" charset="0"/>
                <a:cs typeface="Calibri"/>
              </a:rPr>
              <a:t>4</a:t>
            </a:r>
            <a:r>
              <a:rPr sz="2001" b="1" dirty="0">
                <a:solidFill>
                  <a:srgbClr val="C82026"/>
                </a:solidFill>
                <a:latin typeface="Gilroy Light" panose="00000400000000000000" pitchFamily="50" charset="0"/>
                <a:cs typeface="Calibri"/>
              </a:rPr>
              <a:t> CIMS</a:t>
            </a:r>
            <a:endParaRPr sz="2001" dirty="0">
              <a:latin typeface="Gilroy Light" panose="00000400000000000000" pitchFamily="50" charset="0"/>
              <a:cs typeface="Calibri"/>
            </a:endParaRPr>
          </a:p>
        </p:txBody>
      </p:sp>
      <p:sp>
        <p:nvSpPr>
          <p:cNvPr id="327" name="object 73">
            <a:extLst>
              <a:ext uri="{FF2B5EF4-FFF2-40B4-BE49-F238E27FC236}">
                <a16:creationId xmlns:a16="http://schemas.microsoft.com/office/drawing/2014/main" id="{0C25B193-337D-E9E5-A118-1DDC79E404AF}"/>
              </a:ext>
            </a:extLst>
          </p:cNvPr>
          <p:cNvSpPr txBox="1"/>
          <p:nvPr/>
        </p:nvSpPr>
        <p:spPr>
          <a:xfrm>
            <a:off x="7588922" y="2710374"/>
            <a:ext cx="1072143" cy="212084"/>
          </a:xfrm>
          <a:prstGeom prst="rect">
            <a:avLst/>
          </a:prstGeom>
          <a:noFill/>
        </p:spPr>
        <p:txBody>
          <a:bodyPr vert="horz" wrap="square" lIns="0" tIns="78842" rIns="0" bIns="0" rtlCol="0">
            <a:spAutoFit/>
          </a:bodyPr>
          <a:lstStyle/>
          <a:p>
            <a:pPr marL="5776" marR="2310" algn="ctr">
              <a:lnSpc>
                <a:spcPct val="76100"/>
              </a:lnSpc>
              <a:spcBef>
                <a:spcPts val="621"/>
              </a:spcBef>
            </a:pPr>
            <a:r>
              <a:rPr lang="pt-BR" sz="109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Trebuchet MS"/>
              </a:rPr>
              <a:t>colaboradores(as)</a:t>
            </a:r>
            <a:endParaRPr sz="1090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  <a:cs typeface="Trebuchet MS"/>
            </a:endParaRPr>
          </a:p>
        </p:txBody>
      </p:sp>
      <p:sp>
        <p:nvSpPr>
          <p:cNvPr id="329" name="CaixaDeTexto 328">
            <a:extLst>
              <a:ext uri="{FF2B5EF4-FFF2-40B4-BE49-F238E27FC236}">
                <a16:creationId xmlns:a16="http://schemas.microsoft.com/office/drawing/2014/main" id="{CCC63F12-3825-2900-C0E0-C97CB6A002D0}"/>
              </a:ext>
            </a:extLst>
          </p:cNvPr>
          <p:cNvSpPr txBox="1"/>
          <p:nvPr/>
        </p:nvSpPr>
        <p:spPr>
          <a:xfrm>
            <a:off x="4926765" y="2786905"/>
            <a:ext cx="822475" cy="5965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Trebuchet MS"/>
              </a:rPr>
              <a:t>médicos na rede  própria</a:t>
            </a:r>
            <a:endParaRPr lang="pt-BR" sz="1092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0" name="object 68">
            <a:extLst>
              <a:ext uri="{FF2B5EF4-FFF2-40B4-BE49-F238E27FC236}">
                <a16:creationId xmlns:a16="http://schemas.microsoft.com/office/drawing/2014/main" id="{1C592479-A8AA-750D-7F9A-7FDFFBB0AE74}"/>
              </a:ext>
            </a:extLst>
          </p:cNvPr>
          <p:cNvSpPr txBox="1">
            <a:spLocks/>
          </p:cNvSpPr>
          <p:nvPr/>
        </p:nvSpPr>
        <p:spPr>
          <a:xfrm>
            <a:off x="7669847" y="2351048"/>
            <a:ext cx="910293" cy="315779"/>
          </a:xfrm>
          <a:prstGeom prst="rect">
            <a:avLst/>
          </a:prstGeom>
          <a:noFill/>
        </p:spPr>
        <p:txBody>
          <a:bodyPr vert="horz" wrap="square" lIns="0" tIns="7798" rIns="0" bIns="0" rtlCol="0">
            <a:spAutoFit/>
          </a:bodyPr>
          <a:lstStyle>
            <a:lvl1pPr>
              <a:defRPr sz="7150" b="1" i="0">
                <a:solidFill>
                  <a:srgbClr val="C82026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5776" algn="ctr">
              <a:spcBef>
                <a:spcPts val="61"/>
              </a:spcBef>
            </a:pPr>
            <a:r>
              <a:rPr lang="pt-BR" sz="2001" dirty="0">
                <a:latin typeface="Gilroy Light" panose="00000400000000000000" pitchFamily="50" charset="0"/>
              </a:rPr>
              <a:t>343</a:t>
            </a:r>
          </a:p>
        </p:txBody>
      </p:sp>
      <p:sp>
        <p:nvSpPr>
          <p:cNvPr id="333" name="object 69">
            <a:extLst>
              <a:ext uri="{FF2B5EF4-FFF2-40B4-BE49-F238E27FC236}">
                <a16:creationId xmlns:a16="http://schemas.microsoft.com/office/drawing/2014/main" id="{DC216FFC-34CD-3A43-E308-79E105C9CE8E}"/>
              </a:ext>
            </a:extLst>
          </p:cNvPr>
          <p:cNvSpPr txBox="1"/>
          <p:nvPr/>
        </p:nvSpPr>
        <p:spPr>
          <a:xfrm>
            <a:off x="6519576" y="2350378"/>
            <a:ext cx="405184" cy="315779"/>
          </a:xfrm>
          <a:prstGeom prst="rect">
            <a:avLst/>
          </a:prstGeom>
          <a:noFill/>
        </p:spPr>
        <p:txBody>
          <a:bodyPr vert="horz" wrap="square" lIns="0" tIns="7798" rIns="0" bIns="0" rtlCol="0">
            <a:spAutoFit/>
          </a:bodyPr>
          <a:lstStyle/>
          <a:p>
            <a:pPr marL="5776" algn="ctr">
              <a:spcBef>
                <a:spcPts val="61"/>
              </a:spcBef>
            </a:pPr>
            <a:r>
              <a:rPr lang="pt-BR" sz="2001" b="1" dirty="0">
                <a:solidFill>
                  <a:srgbClr val="C82026"/>
                </a:solidFill>
                <a:latin typeface="Gilroy Light" panose="00000400000000000000" pitchFamily="50" charset="0"/>
                <a:cs typeface="Calibri"/>
              </a:rPr>
              <a:t>112</a:t>
            </a:r>
            <a:endParaRPr sz="2001" dirty="0">
              <a:latin typeface="Gilroy Light" panose="00000400000000000000" pitchFamily="50" charset="0"/>
              <a:cs typeface="Calibri"/>
            </a:endParaRPr>
          </a:p>
        </p:txBody>
      </p:sp>
      <p:sp>
        <p:nvSpPr>
          <p:cNvPr id="334" name="object 73">
            <a:extLst>
              <a:ext uri="{FF2B5EF4-FFF2-40B4-BE49-F238E27FC236}">
                <a16:creationId xmlns:a16="http://schemas.microsoft.com/office/drawing/2014/main" id="{E7906F9B-0DB1-C33E-8D75-C556D8C273C0}"/>
              </a:ext>
            </a:extLst>
          </p:cNvPr>
          <p:cNvSpPr txBox="1"/>
          <p:nvPr/>
        </p:nvSpPr>
        <p:spPr>
          <a:xfrm>
            <a:off x="6250261" y="2690332"/>
            <a:ext cx="943814" cy="415730"/>
          </a:xfrm>
          <a:prstGeom prst="rect">
            <a:avLst/>
          </a:prstGeom>
        </p:spPr>
        <p:txBody>
          <a:bodyPr vert="horz" wrap="square" lIns="0" tIns="78842" rIns="0" bIns="0" rtlCol="0">
            <a:spAutoFit/>
          </a:bodyPr>
          <a:lstStyle/>
          <a:p>
            <a:pPr marL="5776" marR="2310" algn="ctr">
              <a:spcBef>
                <a:spcPts val="621"/>
              </a:spcBef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laboratórios</a:t>
            </a: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Trebuchet MS"/>
              </a:rPr>
              <a:t> </a:t>
            </a:r>
            <a:r>
              <a:rPr sz="1092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Trebuchet MS"/>
              </a:rPr>
              <a:t>credenciados</a:t>
            </a:r>
            <a:endParaRPr sz="1092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  <a:cs typeface="Trebuchet M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40"/>
          <p:cNvSpPr/>
          <p:nvPr/>
        </p:nvSpPr>
        <p:spPr>
          <a:xfrm>
            <a:off x="0" y="0"/>
            <a:ext cx="2492505" cy="51435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40"/>
          <p:cNvSpPr txBox="1"/>
          <p:nvPr/>
        </p:nvSpPr>
        <p:spPr>
          <a:xfrm>
            <a:off x="343694" y="492401"/>
            <a:ext cx="3135616" cy="1810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b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40"/>
          <p:cNvSpPr/>
          <p:nvPr/>
        </p:nvSpPr>
        <p:spPr>
          <a:xfrm rot="5400000">
            <a:off x="-431102" y="2469687"/>
            <a:ext cx="2381390" cy="20412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273464"/>
              </a:gs>
              <a:gs pos="75000">
                <a:srgbClr val="3C6D74"/>
              </a:gs>
              <a:gs pos="100000">
                <a:srgbClr val="96C9C4"/>
              </a:gs>
            </a:gsLst>
            <a:lin ang="10800000" scaled="0"/>
          </a:gra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40"/>
          <p:cNvSpPr txBox="1"/>
          <p:nvPr/>
        </p:nvSpPr>
        <p:spPr>
          <a:xfrm>
            <a:off x="5065965" y="1937890"/>
            <a:ext cx="3318600" cy="991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spAutoFit/>
          </a:bodyPr>
          <a:lstStyle/>
          <a:p>
            <a:pPr marL="76200" marR="292100" lvl="0" indent="-38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1618"/>
              </a:buClr>
              <a:buSzPts val="2700"/>
              <a:buFont typeface="Arial"/>
              <a:buNone/>
            </a:pPr>
            <a:r>
              <a:rPr lang="pt-BR" sz="3200" b="0" i="0" u="none" strike="noStrike" cap="none" dirty="0">
                <a:solidFill>
                  <a:srgbClr val="C71618"/>
                </a:solidFill>
                <a:latin typeface="Arial"/>
                <a:ea typeface="Arial"/>
                <a:cs typeface="Arial"/>
                <a:sym typeface="Arial"/>
              </a:rPr>
              <a:t>Regras de comercialização</a:t>
            </a:r>
            <a:endParaRPr lang="pt-BR"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142;p1">
            <a:extLst>
              <a:ext uri="{FF2B5EF4-FFF2-40B4-BE49-F238E27FC236}">
                <a16:creationId xmlns:a16="http://schemas.microsoft.com/office/drawing/2014/main" id="{0360FAD8-C8F0-788C-7FC1-A584BBE468C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937" r="2863"/>
          <a:stretch/>
        </p:blipFill>
        <p:spPr>
          <a:xfrm>
            <a:off x="843581" y="1195832"/>
            <a:ext cx="3462949" cy="2751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169971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80;p37">
            <a:extLst>
              <a:ext uri="{FF2B5EF4-FFF2-40B4-BE49-F238E27FC236}">
                <a16:creationId xmlns:a16="http://schemas.microsoft.com/office/drawing/2014/main" id="{D9F4D5D2-7DEC-22C9-600E-B5F1A1B8397F}"/>
              </a:ext>
            </a:extLst>
          </p:cNvPr>
          <p:cNvSpPr/>
          <p:nvPr/>
        </p:nvSpPr>
        <p:spPr>
          <a:xfrm>
            <a:off x="0" y="0"/>
            <a:ext cx="9144045" cy="51435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382;p37">
            <a:extLst>
              <a:ext uri="{FF2B5EF4-FFF2-40B4-BE49-F238E27FC236}">
                <a16:creationId xmlns:a16="http://schemas.microsoft.com/office/drawing/2014/main" id="{14302766-B779-C26C-CB9A-7331FA594833}"/>
              </a:ext>
            </a:extLst>
          </p:cNvPr>
          <p:cNvSpPr txBox="1"/>
          <p:nvPr/>
        </p:nvSpPr>
        <p:spPr>
          <a:xfrm>
            <a:off x="470001" y="356496"/>
            <a:ext cx="7057850" cy="41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PME 03 a 29 vidas</a:t>
            </a:r>
            <a:endParaRPr lang="pt-BR" sz="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383;p37">
            <a:extLst>
              <a:ext uri="{FF2B5EF4-FFF2-40B4-BE49-F238E27FC236}">
                <a16:creationId xmlns:a16="http://schemas.microsoft.com/office/drawing/2014/main" id="{C7ABEC9A-A852-7457-8071-34E4F8468E3F}"/>
              </a:ext>
            </a:extLst>
          </p:cNvPr>
          <p:cNvSpPr txBox="1"/>
          <p:nvPr/>
        </p:nvSpPr>
        <p:spPr>
          <a:xfrm>
            <a:off x="7413976" y="-827418"/>
            <a:ext cx="3135616" cy="1810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b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3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" name="Google Shape;209;p5">
            <a:extLst>
              <a:ext uri="{FF2B5EF4-FFF2-40B4-BE49-F238E27FC236}">
                <a16:creationId xmlns:a16="http://schemas.microsoft.com/office/drawing/2014/main" id="{A0EA16FB-E4C5-B960-9ED1-2687C6F73652}"/>
              </a:ext>
            </a:extLst>
          </p:cNvPr>
          <p:cNvGraphicFramePr/>
          <p:nvPr/>
        </p:nvGraphicFramePr>
        <p:xfrm>
          <a:off x="510193" y="983416"/>
          <a:ext cx="8233342" cy="309291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26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6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0699">
                  <a:extLst>
                    <a:ext uri="{9D8B030D-6E8A-4147-A177-3AD203B41FA5}">
                      <a16:colId xmlns:a16="http://schemas.microsoft.com/office/drawing/2014/main" val="1922471431"/>
                    </a:ext>
                  </a:extLst>
                </a:gridCol>
              </a:tblGrid>
              <a:tr h="177681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100" b="1" u="none" strike="noStrike" cap="none" dirty="0">
                          <a:solidFill>
                            <a:schemeClr val="lt1"/>
                          </a:solidFill>
                        </a:rPr>
                        <a:t>TITULARES</a:t>
                      </a:r>
                      <a:endParaRPr sz="1100" b="1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51425" marR="51425" marT="51425" marB="514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100" b="1" u="none" strike="noStrike" cap="none" dirty="0">
                          <a:solidFill>
                            <a:schemeClr val="lt1"/>
                          </a:solidFill>
                        </a:rPr>
                        <a:t>Documentação</a:t>
                      </a:r>
                      <a:endParaRPr sz="1100" b="1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51425" marR="51425" marT="51425" marB="514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038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50" b="1" u="none" strike="noStrike" cap="none" dirty="0">
                          <a:solidFill>
                            <a:srgbClr val="C00000"/>
                          </a:solidFill>
                        </a:rPr>
                        <a:t>Administradores, Diretores e Sócios</a:t>
                      </a:r>
                      <a:endParaRPr sz="1050" u="none" strike="noStrike" cap="none" dirty="0">
                        <a:solidFill>
                          <a:srgbClr val="C00000"/>
                        </a:solidFill>
                      </a:endParaRPr>
                    </a:p>
                  </a:txBody>
                  <a:tcPr marL="51425" marR="51425" marT="51425" marB="514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50" u="none" strike="noStrike" cap="none" dirty="0">
                          <a:solidFill>
                            <a:srgbClr val="7F7F7F"/>
                          </a:solidFill>
                        </a:rPr>
                        <a:t>Mínimo de 6 meses no contrato social.</a:t>
                      </a:r>
                      <a:endParaRPr sz="1050" u="none" strike="noStrike" cap="none" dirty="0">
                        <a:solidFill>
                          <a:srgbClr val="7F7F7F"/>
                        </a:solidFill>
                      </a:endParaRPr>
                    </a:p>
                  </a:txBody>
                  <a:tcPr marL="51425" marR="51425" marT="51425" marB="514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50" b="0" i="0" u="none" strike="noStrike" cap="none" dirty="0">
                          <a:solidFill>
                            <a:srgbClr val="7F7F7F"/>
                          </a:solidFill>
                          <a:latin typeface="Arial"/>
                          <a:cs typeface="Arial"/>
                          <a:sym typeface="Arial"/>
                        </a:rPr>
                        <a:t>Planilha de Implantação: preencher conforme orientações nas observações do Excel. </a:t>
                      </a:r>
                    </a:p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50" b="0" i="0" u="none" strike="noStrike" cap="none" dirty="0">
                          <a:solidFill>
                            <a:srgbClr val="7F7F7F"/>
                          </a:solidFill>
                          <a:latin typeface="Arial"/>
                          <a:cs typeface="Arial"/>
                          <a:sym typeface="Arial"/>
                        </a:rPr>
                        <a:t>Titular necessário enviar documento pessoal e preenchimento da declaração de saúde. </a:t>
                      </a:r>
                    </a:p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50" b="0" i="0" u="none" strike="noStrike" cap="none" dirty="0">
                          <a:solidFill>
                            <a:srgbClr val="7F7F7F"/>
                          </a:solidFill>
                          <a:latin typeface="Arial"/>
                          <a:cs typeface="Arial"/>
                          <a:sym typeface="Arial"/>
                        </a:rPr>
                        <a:t>Atentar-se às regras com relação de letras maiúsculas, traços, acentos etc. </a:t>
                      </a:r>
                    </a:p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50" b="0" i="0" u="none" strike="noStrike" cap="none" dirty="0">
                          <a:solidFill>
                            <a:srgbClr val="7F7F7F"/>
                          </a:solidFill>
                          <a:latin typeface="Arial"/>
                          <a:cs typeface="Arial"/>
                          <a:sym typeface="Arial"/>
                        </a:rPr>
                        <a:t>▪ Última Alteração do Contrato Social Consolidado / Estatuto / Ata / Certificado MEI Atualizado (ativo há no mínimo 180 dias): cópia legível do documento. </a:t>
                      </a:r>
                    </a:p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50" b="0" i="0" u="none" strike="noStrike" cap="none" dirty="0">
                          <a:solidFill>
                            <a:srgbClr val="7F7F7F"/>
                          </a:solidFill>
                          <a:latin typeface="Arial"/>
                          <a:cs typeface="Arial"/>
                          <a:sym typeface="Arial"/>
                        </a:rPr>
                        <a:t>▪ Cartão CNPJ : emitido nos últimos 30 dias</a:t>
                      </a:r>
                    </a:p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50" b="0" i="0" u="none" strike="noStrike" cap="none" dirty="0">
                          <a:solidFill>
                            <a:srgbClr val="7F7F7F"/>
                          </a:solidFill>
                          <a:latin typeface="Arial"/>
                          <a:cs typeface="Arial"/>
                          <a:sym typeface="Arial"/>
                        </a:rPr>
                        <a:t> ▪ FGTS completo, com guia de recolhimento, comprovante de pagamento bancário (</a:t>
                      </a:r>
                      <a:r>
                        <a:rPr lang="pt-BR" sz="1050" b="0" i="0" u="none" strike="noStrike" cap="none" dirty="0" err="1">
                          <a:solidFill>
                            <a:srgbClr val="7F7F7F"/>
                          </a:solidFill>
                          <a:latin typeface="Arial"/>
                          <a:cs typeface="Arial"/>
                          <a:sym typeface="Arial"/>
                        </a:rPr>
                        <a:t>capiante</a:t>
                      </a:r>
                      <a:r>
                        <a:rPr lang="pt-BR" sz="1050" b="0" i="0" u="none" strike="noStrike" cap="none" dirty="0">
                          <a:solidFill>
                            <a:srgbClr val="7F7F7F"/>
                          </a:solidFill>
                          <a:latin typeface="Arial"/>
                          <a:cs typeface="Arial"/>
                          <a:sym typeface="Arial"/>
                        </a:rPr>
                        <a:t>) e relação dos trabalhadores constantes no arquivo </a:t>
                      </a:r>
                      <a:r>
                        <a:rPr lang="pt-BR" sz="1050" b="0" i="0" u="none" strike="noStrike" cap="none" dirty="0" err="1">
                          <a:solidFill>
                            <a:srgbClr val="7F7F7F"/>
                          </a:solidFill>
                          <a:latin typeface="Arial"/>
                          <a:cs typeface="Arial"/>
                          <a:sym typeface="Arial"/>
                        </a:rPr>
                        <a:t>SEFIP.Para</a:t>
                      </a:r>
                      <a:r>
                        <a:rPr lang="pt-BR" sz="1050" b="0" i="0" u="none" strike="noStrike" cap="none" dirty="0">
                          <a:solidFill>
                            <a:srgbClr val="7F7F7F"/>
                          </a:solidFill>
                          <a:latin typeface="Arial"/>
                          <a:cs typeface="Arial"/>
                          <a:sym typeface="Arial"/>
                        </a:rPr>
                        <a:t> recém contratados (até 30 dias) </a:t>
                      </a:r>
                      <a:r>
                        <a:rPr lang="pt-BR" sz="1050" b="0" i="0" u="none" strike="noStrike" cap="none" dirty="0" err="1">
                          <a:solidFill>
                            <a:srgbClr val="7F7F7F"/>
                          </a:solidFill>
                          <a:latin typeface="Arial"/>
                          <a:cs typeface="Arial"/>
                          <a:sym typeface="Arial"/>
                        </a:rPr>
                        <a:t>eSocial</a:t>
                      </a:r>
                      <a:r>
                        <a:rPr lang="pt-BR" sz="1050" b="0" i="0" u="none" strike="noStrike" cap="none" dirty="0">
                          <a:solidFill>
                            <a:srgbClr val="7F7F7F"/>
                          </a:solidFill>
                          <a:latin typeface="Arial"/>
                          <a:cs typeface="Arial"/>
                          <a:sym typeface="Arial"/>
                        </a:rPr>
                        <a:t> + Carteira de Trabalho </a:t>
                      </a:r>
                      <a:r>
                        <a:rPr lang="pt-BR" sz="1050" b="0" i="0" u="none" strike="noStrike" cap="none" dirty="0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(pág. 1 e 2, e </a:t>
                      </a:r>
                      <a:r>
                        <a:rPr lang="pt-BR" sz="1050" b="0" i="0" u="none" strike="noStrike" cap="none" dirty="0" err="1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pág</a:t>
                      </a:r>
                      <a:r>
                        <a:rPr lang="pt-BR" sz="1050" b="0" i="0" u="none" strike="noStrike" cap="none" dirty="0">
                          <a:solidFill>
                            <a:srgbClr val="7F7F7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do registro da empresa).</a:t>
                      </a:r>
                      <a:endParaRPr sz="1050" b="0" i="0" u="none" strike="noStrike" cap="none" dirty="0">
                        <a:solidFill>
                          <a:srgbClr val="7F7F7F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51425" marR="51425" marT="51425" marB="514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50" b="1" u="none" strike="noStrike" cap="none">
                          <a:solidFill>
                            <a:srgbClr val="C00000"/>
                          </a:solidFill>
                        </a:rPr>
                        <a:t>Empregados Registrados</a:t>
                      </a:r>
                      <a:endParaRPr sz="1050" u="none" strike="noStrike" cap="none">
                        <a:solidFill>
                          <a:srgbClr val="C00000"/>
                        </a:solidFill>
                      </a:endParaRPr>
                    </a:p>
                  </a:txBody>
                  <a:tcPr marL="51425" marR="51425" marT="51425" marB="514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50" u="none" strike="noStrike" cap="none" dirty="0">
                          <a:solidFill>
                            <a:srgbClr val="7F7F7F"/>
                          </a:solidFill>
                        </a:rPr>
                        <a:t>CLT.</a:t>
                      </a:r>
                      <a:endParaRPr sz="1050" u="none" strike="noStrike" cap="none" dirty="0">
                        <a:solidFill>
                          <a:srgbClr val="7F7F7F"/>
                        </a:solidFill>
                      </a:endParaRPr>
                    </a:p>
                  </a:txBody>
                  <a:tcPr marL="51425" marR="51425" marT="51425" marB="514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50" u="none" strike="noStrike" cap="none" dirty="0">
                        <a:solidFill>
                          <a:srgbClr val="7F7F7F"/>
                        </a:solidFill>
                      </a:endParaRPr>
                    </a:p>
                  </a:txBody>
                  <a:tcPr marL="51425" marR="51425" marT="51425" marB="5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50" b="1" u="none" strike="noStrike" cap="none" dirty="0">
                          <a:solidFill>
                            <a:srgbClr val="C00000"/>
                          </a:solidFill>
                        </a:rPr>
                        <a:t>Estagiários</a:t>
                      </a:r>
                      <a:endParaRPr sz="1050" u="none" strike="noStrike" cap="none" dirty="0">
                        <a:solidFill>
                          <a:srgbClr val="C00000"/>
                        </a:solidFill>
                      </a:endParaRPr>
                    </a:p>
                  </a:txBody>
                  <a:tcPr marL="51425" marR="51425" marT="51425" marB="514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50" u="none" strike="noStrike" cap="none" dirty="0">
                          <a:solidFill>
                            <a:srgbClr val="7F7F7F"/>
                          </a:solidFill>
                        </a:rPr>
                        <a:t>Sem limite de idade.</a:t>
                      </a:r>
                      <a:endParaRPr sz="1050" u="none" strike="noStrike" cap="none" dirty="0">
                        <a:solidFill>
                          <a:srgbClr val="7F7F7F"/>
                        </a:solidFill>
                      </a:endParaRPr>
                    </a:p>
                  </a:txBody>
                  <a:tcPr marL="51425" marR="51425" marT="51425" marB="514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50" u="none" strike="noStrike" cap="none" dirty="0">
                        <a:solidFill>
                          <a:srgbClr val="7F7F7F"/>
                        </a:solidFill>
                      </a:endParaRPr>
                    </a:p>
                  </a:txBody>
                  <a:tcPr marL="51425" marR="51425" marT="51425" marB="5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50" b="1" u="none" strike="noStrike" cap="none">
                          <a:solidFill>
                            <a:srgbClr val="C00000"/>
                          </a:solidFill>
                        </a:rPr>
                        <a:t>Aprendizes</a:t>
                      </a:r>
                      <a:endParaRPr sz="1050" u="none" strike="noStrike" cap="none">
                        <a:solidFill>
                          <a:srgbClr val="C00000"/>
                        </a:solidFill>
                      </a:endParaRPr>
                    </a:p>
                  </a:txBody>
                  <a:tcPr marL="51425" marR="51425" marT="51425" marB="514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50" u="none" strike="noStrike" cap="none" dirty="0">
                          <a:solidFill>
                            <a:srgbClr val="7F7F7F"/>
                          </a:solidFill>
                        </a:rPr>
                        <a:t>Maiores de 14 anos e menores de 24 anos.</a:t>
                      </a:r>
                      <a:endParaRPr sz="1050" u="none" strike="noStrike" cap="none" dirty="0">
                        <a:solidFill>
                          <a:srgbClr val="7F7F7F"/>
                        </a:solidFill>
                      </a:endParaRPr>
                    </a:p>
                  </a:txBody>
                  <a:tcPr marL="51425" marR="51425" marT="51425" marB="514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50" u="none" strike="noStrike" cap="none" dirty="0">
                        <a:solidFill>
                          <a:srgbClr val="7F7F7F"/>
                        </a:solidFill>
                      </a:endParaRPr>
                    </a:p>
                  </a:txBody>
                  <a:tcPr marL="51425" marR="51425" marT="51425" marB="5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50" b="1" u="none" strike="noStrike" cap="none" dirty="0">
                          <a:solidFill>
                            <a:srgbClr val="C00000"/>
                          </a:solidFill>
                        </a:rPr>
                        <a:t>Expatriados, estrangeiros, </a:t>
                      </a:r>
                      <a:endParaRPr sz="1050" b="1" u="none" strike="noStrike" cap="none" dirty="0">
                        <a:solidFill>
                          <a:srgbClr val="C00000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50" b="1" u="none" strike="noStrike" cap="none" dirty="0">
                          <a:solidFill>
                            <a:srgbClr val="C00000"/>
                          </a:solidFill>
                        </a:rPr>
                        <a:t>demitidos e aposentados</a:t>
                      </a:r>
                      <a:endParaRPr sz="1050" u="none" strike="noStrike" cap="none" dirty="0">
                        <a:solidFill>
                          <a:srgbClr val="C00000"/>
                        </a:solidFill>
                      </a:endParaRPr>
                    </a:p>
                  </a:txBody>
                  <a:tcPr marL="51425" marR="51425" marT="51425" marB="514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50" u="none" strike="noStrike" cap="none" dirty="0">
                        <a:solidFill>
                          <a:srgbClr val="7F7F7F"/>
                        </a:solidFill>
                      </a:endParaRPr>
                    </a:p>
                  </a:txBody>
                  <a:tcPr marL="51425" marR="51425" marT="51425" marB="514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50" u="none" strike="noStrike" cap="none" dirty="0">
                        <a:solidFill>
                          <a:srgbClr val="7F7F7F"/>
                        </a:solidFill>
                      </a:endParaRPr>
                    </a:p>
                  </a:txBody>
                  <a:tcPr marL="51425" marR="51425" marT="51425" marB="5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83469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80;p37">
            <a:extLst>
              <a:ext uri="{FF2B5EF4-FFF2-40B4-BE49-F238E27FC236}">
                <a16:creationId xmlns:a16="http://schemas.microsoft.com/office/drawing/2014/main" id="{D9F4D5D2-7DEC-22C9-600E-B5F1A1B8397F}"/>
              </a:ext>
            </a:extLst>
          </p:cNvPr>
          <p:cNvSpPr/>
          <p:nvPr/>
        </p:nvSpPr>
        <p:spPr>
          <a:xfrm>
            <a:off x="0" y="0"/>
            <a:ext cx="9144045" cy="51435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382;p37">
            <a:extLst>
              <a:ext uri="{FF2B5EF4-FFF2-40B4-BE49-F238E27FC236}">
                <a16:creationId xmlns:a16="http://schemas.microsoft.com/office/drawing/2014/main" id="{14302766-B779-C26C-CB9A-7331FA594833}"/>
              </a:ext>
            </a:extLst>
          </p:cNvPr>
          <p:cNvSpPr txBox="1"/>
          <p:nvPr/>
        </p:nvSpPr>
        <p:spPr>
          <a:xfrm>
            <a:off x="470001" y="356496"/>
            <a:ext cx="7057850" cy="41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PME 03 a 29 vidas</a:t>
            </a:r>
            <a:endParaRPr lang="pt-BR" sz="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383;p37">
            <a:extLst>
              <a:ext uri="{FF2B5EF4-FFF2-40B4-BE49-F238E27FC236}">
                <a16:creationId xmlns:a16="http://schemas.microsoft.com/office/drawing/2014/main" id="{C7ABEC9A-A852-7457-8071-34E4F8468E3F}"/>
              </a:ext>
            </a:extLst>
          </p:cNvPr>
          <p:cNvSpPr txBox="1"/>
          <p:nvPr/>
        </p:nvSpPr>
        <p:spPr>
          <a:xfrm>
            <a:off x="7413976" y="-827418"/>
            <a:ext cx="3135616" cy="1810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b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3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Google Shape;212;p5">
            <a:extLst>
              <a:ext uri="{FF2B5EF4-FFF2-40B4-BE49-F238E27FC236}">
                <a16:creationId xmlns:a16="http://schemas.microsoft.com/office/drawing/2014/main" id="{0D3027EB-7671-366C-8D9D-3D6FC845693D}"/>
              </a:ext>
            </a:extLst>
          </p:cNvPr>
          <p:cNvGraphicFramePr/>
          <p:nvPr/>
        </p:nvGraphicFramePr>
        <p:xfrm>
          <a:off x="490097" y="872421"/>
          <a:ext cx="8181629" cy="328973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144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88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8804">
                  <a:extLst>
                    <a:ext uri="{9D8B030D-6E8A-4147-A177-3AD203B41FA5}">
                      <a16:colId xmlns:a16="http://schemas.microsoft.com/office/drawing/2014/main" val="1840695715"/>
                    </a:ext>
                  </a:extLst>
                </a:gridCol>
              </a:tblGrid>
              <a:tr h="26550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50" b="1" u="none" strike="noStrike" cap="none" dirty="0">
                          <a:solidFill>
                            <a:schemeClr val="lt1"/>
                          </a:solidFill>
                        </a:rPr>
                        <a:t>DEPENDENTES</a:t>
                      </a:r>
                      <a:endParaRPr sz="1050" b="1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51425" marR="51425" marT="51425" marB="514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50" b="1" u="none" strike="noStrike" cap="none" dirty="0">
                          <a:solidFill>
                            <a:schemeClr val="lt1"/>
                          </a:solidFill>
                        </a:rPr>
                        <a:t>Documentação</a:t>
                      </a:r>
                      <a:endParaRPr sz="1050" b="1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51425" marR="51425" marT="51425" marB="514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50" b="1" u="none" strike="noStrike" cap="none" dirty="0">
                          <a:solidFill>
                            <a:srgbClr val="C00000"/>
                          </a:solidFill>
                        </a:rPr>
                        <a:t>Cônjuge, companheiro(a)</a:t>
                      </a:r>
                      <a:endParaRPr sz="1050" u="none" strike="noStrike" cap="none" dirty="0">
                        <a:solidFill>
                          <a:srgbClr val="C00000"/>
                        </a:solidFill>
                      </a:endParaRPr>
                    </a:p>
                  </a:txBody>
                  <a:tcPr marL="51425" marR="51425" marT="51425" marB="514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50" u="none" strike="noStrike" cap="none" dirty="0">
                          <a:solidFill>
                            <a:srgbClr val="7F7F7F"/>
                          </a:solidFill>
                        </a:rPr>
                        <a:t>Inclusive do mesmo sexo </a:t>
                      </a:r>
                      <a:endParaRPr sz="1050" u="none" strike="noStrike" cap="none" dirty="0">
                        <a:solidFill>
                          <a:srgbClr val="7F7F7F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50" u="none" strike="noStrike" cap="none" dirty="0">
                          <a:solidFill>
                            <a:srgbClr val="7F7F7F"/>
                          </a:solidFill>
                        </a:rPr>
                        <a:t>(sem limite de idade).</a:t>
                      </a:r>
                      <a:endParaRPr sz="1050" u="none" strike="noStrike" cap="none" dirty="0">
                        <a:solidFill>
                          <a:srgbClr val="7F7F7F"/>
                        </a:solidFill>
                      </a:endParaRPr>
                    </a:p>
                  </a:txBody>
                  <a:tcPr marL="51425" marR="51425" marT="51425" marB="514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50" b="0" i="0" u="none" strike="noStrike" cap="none" dirty="0">
                          <a:solidFill>
                            <a:srgbClr val="7F7F7F"/>
                          </a:solidFill>
                          <a:latin typeface="Arial"/>
                          <a:cs typeface="Arial"/>
                          <a:sym typeface="Arial"/>
                        </a:rPr>
                        <a:t>RG, CPF/CNH, Certidão de Nascimento, Certidão de Casamento ou Escritura Pública ou União Estável reconhecida em cartório por verdadeira.</a:t>
                      </a:r>
                    </a:p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50" b="0" i="0" u="none" strike="noStrike" cap="none" dirty="0">
                          <a:solidFill>
                            <a:srgbClr val="7F7F7F"/>
                          </a:solidFill>
                          <a:latin typeface="Arial"/>
                          <a:cs typeface="Arial"/>
                          <a:sym typeface="Arial"/>
                        </a:rPr>
                        <a:t>▪ Declaração de Saúde: uma por titular + dependentes, preenchido no Portal da Paraná Clínicas pelo link. Se já for cliente Paraná Clínicas não há necessidade de preenchimento. </a:t>
                      </a:r>
                    </a:p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50" b="0" i="0" u="none" strike="noStrike" cap="none" dirty="0">
                          <a:solidFill>
                            <a:srgbClr val="7F7F7F"/>
                          </a:solidFill>
                          <a:latin typeface="Arial"/>
                          <a:cs typeface="Arial"/>
                          <a:sym typeface="Arial"/>
                        </a:rPr>
                        <a:t>▪ Carta de Carência: atualizada (quando houver). Não aceitamos cópia da carteirinha do plano atual do beneficiário</a:t>
                      </a:r>
                      <a:endParaRPr sz="1050" b="0" i="0" u="none" strike="noStrike" cap="none" dirty="0">
                        <a:solidFill>
                          <a:srgbClr val="7F7F7F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51425" marR="51425" marT="51425" marB="514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50" b="1" u="none" strike="noStrike" cap="none" dirty="0">
                          <a:solidFill>
                            <a:srgbClr val="C00000"/>
                          </a:solidFill>
                        </a:rPr>
                        <a:t>Filhos </a:t>
                      </a:r>
                      <a:r>
                        <a:rPr lang="pt-BR" sz="1050" u="none" strike="noStrike" cap="none" dirty="0">
                          <a:solidFill>
                            <a:srgbClr val="C00000"/>
                          </a:solidFill>
                        </a:rPr>
                        <a:t>(naturais e adotivos)/enteados</a:t>
                      </a:r>
                      <a:endParaRPr sz="1050" u="none" strike="noStrike" cap="none" dirty="0">
                        <a:solidFill>
                          <a:srgbClr val="C00000"/>
                        </a:solidFill>
                      </a:endParaRPr>
                    </a:p>
                  </a:txBody>
                  <a:tcPr marL="51425" marR="51425" marT="51425" marB="514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50" u="none" strike="noStrike" cap="none" dirty="0">
                          <a:solidFill>
                            <a:srgbClr val="7F7F7F"/>
                          </a:solidFill>
                        </a:rPr>
                        <a:t>Solteiros, casados ou divorciados </a:t>
                      </a:r>
                      <a:endParaRPr sz="1050" u="none" strike="noStrike" cap="none" dirty="0">
                        <a:solidFill>
                          <a:srgbClr val="7F7F7F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50" u="none" strike="noStrike" cap="none" dirty="0">
                          <a:solidFill>
                            <a:srgbClr val="7F7F7F"/>
                          </a:solidFill>
                        </a:rPr>
                        <a:t>(sem limite de idade).</a:t>
                      </a:r>
                      <a:endParaRPr sz="1050" u="none" strike="noStrike" cap="none" dirty="0">
                        <a:solidFill>
                          <a:srgbClr val="7F7F7F"/>
                        </a:solidFill>
                      </a:endParaRPr>
                    </a:p>
                  </a:txBody>
                  <a:tcPr marL="51425" marR="51425" marT="51425" marB="514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50" u="none" strike="noStrike" cap="none" dirty="0">
                        <a:solidFill>
                          <a:srgbClr val="7F7F7F"/>
                        </a:solidFill>
                      </a:endParaRPr>
                    </a:p>
                  </a:txBody>
                  <a:tcPr marL="51425" marR="51425" marT="51425" marB="5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50" b="1" u="none" strike="noStrike" cap="none">
                          <a:solidFill>
                            <a:srgbClr val="C00000"/>
                          </a:solidFill>
                        </a:rPr>
                        <a:t>Netos </a:t>
                      </a:r>
                      <a:endParaRPr sz="1050" b="1" u="none" strike="noStrike" cap="none">
                        <a:solidFill>
                          <a:srgbClr val="C00000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50" u="none" strike="noStrike" cap="none">
                          <a:solidFill>
                            <a:srgbClr val="C00000"/>
                          </a:solidFill>
                        </a:rPr>
                        <a:t>(do segurado titular)</a:t>
                      </a:r>
                      <a:endParaRPr sz="1050" u="none" strike="noStrike" cap="none">
                        <a:solidFill>
                          <a:srgbClr val="C00000"/>
                        </a:solidFill>
                      </a:endParaRPr>
                    </a:p>
                  </a:txBody>
                  <a:tcPr marL="51425" marR="51425" marT="51425" marB="514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50" u="none" strike="noStrike" cap="none" dirty="0">
                          <a:solidFill>
                            <a:srgbClr val="7F7F7F"/>
                          </a:solidFill>
                        </a:rPr>
                        <a:t>Independente da mãe estar no plano (sem limite de idade).</a:t>
                      </a:r>
                      <a:endParaRPr sz="1050" u="none" strike="noStrike" cap="none" dirty="0">
                        <a:solidFill>
                          <a:srgbClr val="7F7F7F"/>
                        </a:solidFill>
                      </a:endParaRPr>
                    </a:p>
                  </a:txBody>
                  <a:tcPr marL="51425" marR="51425" marT="51425" marB="514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50" u="none" strike="noStrike" cap="none" dirty="0">
                        <a:solidFill>
                          <a:srgbClr val="7F7F7F"/>
                        </a:solidFill>
                      </a:endParaRPr>
                    </a:p>
                  </a:txBody>
                  <a:tcPr marL="51425" marR="51425" marT="51425" marB="5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50" b="1" u="none" strike="noStrike" cap="none">
                          <a:solidFill>
                            <a:srgbClr val="C00000"/>
                          </a:solidFill>
                        </a:rPr>
                        <a:t>Genro/Nora</a:t>
                      </a:r>
                      <a:endParaRPr sz="1050" b="1" u="none" strike="noStrike" cap="none">
                        <a:solidFill>
                          <a:srgbClr val="C00000"/>
                        </a:solidFill>
                      </a:endParaRPr>
                    </a:p>
                  </a:txBody>
                  <a:tcPr marL="51425" marR="51425" marT="51425" marB="514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50" u="none" strike="noStrike" cap="none" dirty="0">
                          <a:solidFill>
                            <a:srgbClr val="7F7F7F"/>
                          </a:solidFill>
                        </a:rPr>
                        <a:t>Desde que o filho/enteado esteja no plano (sem limite de idade).</a:t>
                      </a:r>
                      <a:endParaRPr sz="1050" u="none" strike="noStrike" cap="none" dirty="0">
                        <a:solidFill>
                          <a:srgbClr val="7F7F7F"/>
                        </a:solidFill>
                      </a:endParaRPr>
                    </a:p>
                  </a:txBody>
                  <a:tcPr marL="51425" marR="51425" marT="51425" marB="514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50" u="none" strike="noStrike" cap="none" dirty="0">
                        <a:solidFill>
                          <a:srgbClr val="7F7F7F"/>
                        </a:solidFill>
                      </a:endParaRPr>
                    </a:p>
                  </a:txBody>
                  <a:tcPr marL="51425" marR="51425" marT="51425" marB="5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50" b="1" u="none" strike="noStrike" cap="none">
                          <a:solidFill>
                            <a:srgbClr val="C00000"/>
                          </a:solidFill>
                        </a:rPr>
                        <a:t>Irmãos e Sobrinhos </a:t>
                      </a:r>
                      <a:r>
                        <a:rPr lang="pt-BR" sz="1050" u="none" strike="noStrike" cap="none">
                          <a:solidFill>
                            <a:srgbClr val="C00000"/>
                          </a:solidFill>
                        </a:rPr>
                        <a:t>(dos titulares)</a:t>
                      </a:r>
                      <a:endParaRPr sz="1050" u="none" strike="noStrike" cap="none">
                        <a:solidFill>
                          <a:srgbClr val="C00000"/>
                        </a:solidFill>
                      </a:endParaRPr>
                    </a:p>
                  </a:txBody>
                  <a:tcPr marL="51425" marR="51425" marT="51425" marB="514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50" u="none" strike="noStrike" cap="none" dirty="0">
                          <a:solidFill>
                            <a:srgbClr val="7F7F7F"/>
                          </a:solidFill>
                        </a:rPr>
                        <a:t>Inclusão permitida para MEI</a:t>
                      </a:r>
                      <a:endParaRPr sz="1050" u="none" strike="noStrike" cap="none" dirty="0">
                        <a:solidFill>
                          <a:srgbClr val="7F7F7F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50" u="none" strike="noStrike" cap="none" dirty="0">
                          <a:solidFill>
                            <a:srgbClr val="7F7F7F"/>
                          </a:solidFill>
                        </a:rPr>
                        <a:t>(sem limite de idade).</a:t>
                      </a:r>
                      <a:endParaRPr sz="1050" u="none" strike="noStrike" cap="none" dirty="0">
                        <a:solidFill>
                          <a:srgbClr val="7F7F7F"/>
                        </a:solidFill>
                      </a:endParaRPr>
                    </a:p>
                  </a:txBody>
                  <a:tcPr marL="51425" marR="51425" marT="51425" marB="514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50" u="none" strike="noStrike" cap="none" dirty="0">
                        <a:solidFill>
                          <a:srgbClr val="7F7F7F"/>
                        </a:solidFill>
                      </a:endParaRPr>
                    </a:p>
                  </a:txBody>
                  <a:tcPr marL="51425" marR="51425" marT="51425" marB="5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1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50" b="1" u="none" strike="noStrike" cap="none" dirty="0">
                          <a:solidFill>
                            <a:srgbClr val="C00000"/>
                          </a:solidFill>
                        </a:rPr>
                        <a:t>Pai e Mãe</a:t>
                      </a:r>
                      <a:endParaRPr sz="1050" b="1" u="none" strike="noStrike" cap="none" dirty="0">
                        <a:solidFill>
                          <a:srgbClr val="C00000"/>
                        </a:solidFill>
                      </a:endParaRPr>
                    </a:p>
                  </a:txBody>
                  <a:tcPr marL="51425" marR="51425" marT="51425" marB="514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50" u="none" strike="noStrike" cap="none" dirty="0">
                          <a:solidFill>
                            <a:srgbClr val="7F7F7F"/>
                          </a:solidFill>
                        </a:rPr>
                        <a:t>A partir de 2 vidas, até 65 anos incompletos, DPS negativa, com plano anterior coletivo por mais de 12 meses. Não válido para MEI.</a:t>
                      </a:r>
                      <a:endParaRPr sz="1050" u="none" strike="noStrike" cap="none" dirty="0">
                        <a:solidFill>
                          <a:srgbClr val="7F7F7F"/>
                        </a:solidFill>
                      </a:endParaRPr>
                    </a:p>
                  </a:txBody>
                  <a:tcPr marL="51425" marR="51425" marT="51425" marB="5142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50" u="none" strike="noStrike" cap="none" dirty="0">
                        <a:solidFill>
                          <a:srgbClr val="7F7F7F"/>
                        </a:solidFill>
                      </a:endParaRPr>
                    </a:p>
                  </a:txBody>
                  <a:tcPr marL="51425" marR="51425" marT="51425" marB="5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1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50" b="1" u="none" strike="noStrike" cap="none">
                          <a:solidFill>
                            <a:srgbClr val="C00000"/>
                          </a:solidFill>
                        </a:rPr>
                        <a:t>Padrasto e Madrasta</a:t>
                      </a:r>
                      <a:endParaRPr sz="1050" u="none" strike="noStrike" cap="none">
                        <a:solidFill>
                          <a:srgbClr val="C00000"/>
                        </a:solidFill>
                      </a:endParaRPr>
                    </a:p>
                  </a:txBody>
                  <a:tcPr marL="51425" marR="51425" marT="51425" marB="5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50" u="none" strike="noStrike" cap="none" dirty="0">
                          <a:solidFill>
                            <a:srgbClr val="7F7F7F"/>
                          </a:solidFill>
                        </a:rPr>
                        <a:t>A partir de 10 vidas, até 65 anos incompletos, DPS negativa, com plano anterior coletivo por mais de 12 meses. Não válido para MEI.</a:t>
                      </a:r>
                      <a:endParaRPr sz="1050" u="none" strike="noStrike" cap="none" dirty="0">
                        <a:solidFill>
                          <a:srgbClr val="7F7F7F"/>
                        </a:solidFill>
                      </a:endParaRPr>
                    </a:p>
                  </a:txBody>
                  <a:tcPr marL="51425" marR="51425" marT="51425" marB="5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50" u="none" strike="noStrike" cap="none" dirty="0">
                        <a:solidFill>
                          <a:srgbClr val="7F7F7F"/>
                        </a:solidFill>
                      </a:endParaRPr>
                    </a:p>
                  </a:txBody>
                  <a:tcPr marL="51425" marR="51425" marT="51425" marB="5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Google Shape;210;p5">
            <a:extLst>
              <a:ext uri="{FF2B5EF4-FFF2-40B4-BE49-F238E27FC236}">
                <a16:creationId xmlns:a16="http://schemas.microsoft.com/office/drawing/2014/main" id="{F1611635-1DA3-281B-730E-D0A136369060}"/>
              </a:ext>
            </a:extLst>
          </p:cNvPr>
          <p:cNvSpPr txBox="1"/>
          <p:nvPr/>
        </p:nvSpPr>
        <p:spPr>
          <a:xfrm>
            <a:off x="1143312" y="4289310"/>
            <a:ext cx="6875197" cy="242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51425" rIns="51425" bIns="5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i="0" u="none" strike="noStrike" cap="none" dirty="0">
                <a:solidFill>
                  <a:srgbClr val="C71618"/>
                </a:solidFill>
                <a:latin typeface="Arial"/>
                <a:ea typeface="Arial"/>
                <a:cs typeface="Arial"/>
                <a:sym typeface="Arial"/>
              </a:rPr>
              <a:t>Observação:</a:t>
            </a:r>
            <a:r>
              <a:rPr lang="pt-BR" sz="900" b="0" i="0" u="none" strike="noStrike" cap="none" dirty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 Caso o grupo seja composto por até 29 vidas, é necessário preencher a declaração de saúde no CNPJ da empresa.</a:t>
            </a:r>
            <a:endParaRPr sz="900" b="0" i="0" u="none" strike="noStrike" cap="none" dirty="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21149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41"/>
          <p:cNvSpPr/>
          <p:nvPr/>
        </p:nvSpPr>
        <p:spPr>
          <a:xfrm>
            <a:off x="0" y="0"/>
            <a:ext cx="9144045" cy="51435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1" name="Google Shape;971;p41"/>
          <p:cNvSpPr txBox="1"/>
          <p:nvPr/>
        </p:nvSpPr>
        <p:spPr>
          <a:xfrm>
            <a:off x="470001" y="356496"/>
            <a:ext cx="7057850" cy="374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t" anchorCtr="0">
            <a:sp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rgbClr val="B7241D"/>
                </a:solidFill>
                <a:latin typeface="Arial"/>
                <a:ea typeface="Arial"/>
                <a:cs typeface="Arial"/>
                <a:sym typeface="Arial"/>
              </a:rPr>
              <a:t>Regras de carência – contratos de 03 a 29 vidas</a:t>
            </a:r>
            <a:endParaRPr/>
          </a:p>
        </p:txBody>
      </p:sp>
      <p:sp>
        <p:nvSpPr>
          <p:cNvPr id="972" name="Google Shape;972;p41"/>
          <p:cNvSpPr txBox="1"/>
          <p:nvPr/>
        </p:nvSpPr>
        <p:spPr>
          <a:xfrm>
            <a:off x="7413976" y="-827418"/>
            <a:ext cx="3135616" cy="1810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br>
              <a:rPr lang="pt-BR" sz="13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3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3" name="Google Shape;973;p41"/>
          <p:cNvSpPr/>
          <p:nvPr/>
        </p:nvSpPr>
        <p:spPr>
          <a:xfrm>
            <a:off x="1528401" y="2829288"/>
            <a:ext cx="5724900" cy="703800"/>
          </a:xfrm>
          <a:prstGeom prst="roundRect">
            <a:avLst>
              <a:gd name="adj" fmla="val 16667"/>
            </a:avLst>
          </a:prstGeom>
          <a:solidFill>
            <a:srgbClr val="C71618"/>
          </a:solidFill>
          <a:ln>
            <a:noFill/>
          </a:ln>
        </p:spPr>
        <p:txBody>
          <a:bodyPr spcFirstLastPara="1" wrap="square" lIns="51425" tIns="51425" rIns="51425" bIns="5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4" name="Google Shape;974;p41"/>
          <p:cNvSpPr txBox="1"/>
          <p:nvPr/>
        </p:nvSpPr>
        <p:spPr>
          <a:xfrm>
            <a:off x="1746765" y="2972641"/>
            <a:ext cx="5233500" cy="3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500" tIns="22225" rIns="44500" bIns="222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pt-BR" sz="13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Observação: </a:t>
            </a:r>
            <a:r>
              <a:rPr lang="pt-BR"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 o beneficiário já possuir um plano da </a:t>
            </a:r>
            <a:r>
              <a:rPr lang="pt-BR" sz="13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Paraná Clínicas</a:t>
            </a:r>
            <a:r>
              <a:rPr lang="pt-BR"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será necessário enviar uma foto da carteirinha.</a:t>
            </a: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5" name="Google Shape;975;p41"/>
          <p:cNvSpPr txBox="1"/>
          <p:nvPr/>
        </p:nvSpPr>
        <p:spPr>
          <a:xfrm>
            <a:off x="470001" y="1971771"/>
            <a:ext cx="6796500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500" tIns="22225" rIns="44500" bIns="22225" anchor="t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Será necessário preenchimento do Documento de Preexistência de Saúde (DPS).</a:t>
            </a:r>
            <a:endParaRPr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6" name="Google Shape;976;p41"/>
          <p:cNvSpPr txBox="1"/>
          <p:nvPr/>
        </p:nvSpPr>
        <p:spPr>
          <a:xfrm>
            <a:off x="470001" y="1159971"/>
            <a:ext cx="6783300" cy="773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500" tIns="22225" rIns="44500" bIns="22225" anchor="t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Em relação às regras de reaproveitamento de carência, é necessário que o beneficiário esteja ativo no plano há no mínimo 12 meses, esteja em dia com os pagamentos e solicite o mesmo padrão de conforto. </a:t>
            </a:r>
            <a:endParaRPr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506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O reaproveitamento pode ser solicitado até 60 dias após a data de exclusão do plano anterior. 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11;p34">
            <a:extLst>
              <a:ext uri="{FF2B5EF4-FFF2-40B4-BE49-F238E27FC236}">
                <a16:creationId xmlns:a16="http://schemas.microsoft.com/office/drawing/2014/main" id="{DF7A8D01-7413-D438-532F-21D1044D1451}"/>
              </a:ext>
            </a:extLst>
          </p:cNvPr>
          <p:cNvSpPr/>
          <p:nvPr/>
        </p:nvSpPr>
        <p:spPr>
          <a:xfrm>
            <a:off x="0" y="0"/>
            <a:ext cx="9144045" cy="51435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64" y="-10551"/>
            <a:ext cx="973070" cy="197352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9266" y="269364"/>
            <a:ext cx="6686874" cy="425918"/>
          </a:xfrm>
          <a:prstGeom prst="rect">
            <a:avLst/>
          </a:prstGeom>
        </p:spPr>
        <p:txBody>
          <a:bodyPr spcFirstLastPara="1" vert="horz" wrap="square" lIns="0" tIns="9049" rIns="0" bIns="0" rtlCol="0" anchor="ctr" anchorCtr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pt-BR" sz="2625" spc="-11" dirty="0">
                <a:solidFill>
                  <a:srgbClr val="BF0000"/>
                </a:solidFill>
              </a:rPr>
              <a:t>Tabela de Redução de Carências</a:t>
            </a:r>
            <a:endParaRPr sz="2625" dirty="0"/>
          </a:p>
        </p:txBody>
      </p:sp>
      <p:sp>
        <p:nvSpPr>
          <p:cNvPr id="10" name="object 59">
            <a:extLst>
              <a:ext uri="{FF2B5EF4-FFF2-40B4-BE49-F238E27FC236}">
                <a16:creationId xmlns:a16="http://schemas.microsoft.com/office/drawing/2014/main" id="{0E5DA39E-7517-CC35-5EE0-7AB1AA79AE1A}"/>
              </a:ext>
            </a:extLst>
          </p:cNvPr>
          <p:cNvSpPr/>
          <p:nvPr/>
        </p:nvSpPr>
        <p:spPr>
          <a:xfrm>
            <a:off x="188838" y="751137"/>
            <a:ext cx="5521643" cy="0"/>
          </a:xfrm>
          <a:custGeom>
            <a:avLst/>
            <a:gdLst/>
            <a:ahLst/>
            <a:cxnLst/>
            <a:rect l="l" t="t" r="r" b="b"/>
            <a:pathLst>
              <a:path w="7362190">
                <a:moveTo>
                  <a:pt x="0" y="0"/>
                </a:moveTo>
                <a:lnTo>
                  <a:pt x="7362114" y="0"/>
                </a:lnTo>
              </a:path>
            </a:pathLst>
          </a:custGeom>
          <a:ln w="28545">
            <a:solidFill>
              <a:srgbClr val="BF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pic>
        <p:nvPicPr>
          <p:cNvPr id="5" name="Imagem 4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64D06946-B008-AEED-41D5-9FC927CC3E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4" t="9415" r="1048" b="2369"/>
          <a:stretch/>
        </p:blipFill>
        <p:spPr>
          <a:xfrm>
            <a:off x="85060" y="883422"/>
            <a:ext cx="8973879" cy="407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743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40"/>
          <p:cNvSpPr/>
          <p:nvPr/>
        </p:nvSpPr>
        <p:spPr>
          <a:xfrm>
            <a:off x="0" y="0"/>
            <a:ext cx="2492505" cy="51435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40"/>
          <p:cNvSpPr txBox="1"/>
          <p:nvPr/>
        </p:nvSpPr>
        <p:spPr>
          <a:xfrm>
            <a:off x="343694" y="492401"/>
            <a:ext cx="3135616" cy="1810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b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40"/>
          <p:cNvSpPr/>
          <p:nvPr/>
        </p:nvSpPr>
        <p:spPr>
          <a:xfrm rot="5400000">
            <a:off x="-431102" y="2469687"/>
            <a:ext cx="2381390" cy="20412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273464"/>
              </a:gs>
              <a:gs pos="75000">
                <a:srgbClr val="3C6D74"/>
              </a:gs>
              <a:gs pos="100000">
                <a:srgbClr val="96C9C4"/>
              </a:gs>
            </a:gsLst>
            <a:lin ang="10800000" scaled="0"/>
          </a:gra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40"/>
          <p:cNvSpPr txBox="1"/>
          <p:nvPr/>
        </p:nvSpPr>
        <p:spPr>
          <a:xfrm>
            <a:off x="5065965" y="1937890"/>
            <a:ext cx="3318600" cy="991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spAutoFit/>
          </a:bodyPr>
          <a:lstStyle/>
          <a:p>
            <a:pPr marL="76200" marR="292100" lvl="0" indent="-38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1618"/>
              </a:buClr>
              <a:buSzPts val="2700"/>
              <a:buFont typeface="Arial"/>
              <a:buNone/>
            </a:pPr>
            <a:r>
              <a:rPr lang="pt-BR" sz="3200" b="0" i="0" u="none" strike="noStrike" cap="none" dirty="0">
                <a:solidFill>
                  <a:srgbClr val="C71618"/>
                </a:solidFill>
                <a:latin typeface="Arial"/>
                <a:ea typeface="Arial"/>
                <a:cs typeface="Arial"/>
                <a:sym typeface="Arial"/>
              </a:rPr>
              <a:t>Fluxo de implantação</a:t>
            </a:r>
            <a:endParaRPr lang="pt-BR"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142;p1">
            <a:extLst>
              <a:ext uri="{FF2B5EF4-FFF2-40B4-BE49-F238E27FC236}">
                <a16:creationId xmlns:a16="http://schemas.microsoft.com/office/drawing/2014/main" id="{0360FAD8-C8F0-788C-7FC1-A584BBE468C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937" r="2863"/>
          <a:stretch/>
        </p:blipFill>
        <p:spPr>
          <a:xfrm>
            <a:off x="843581" y="1195832"/>
            <a:ext cx="3462949" cy="2751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364534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63" y="38062"/>
            <a:ext cx="9134475" cy="5100161"/>
            <a:chOff x="0" y="50747"/>
            <a:chExt cx="12179300" cy="6800215"/>
          </a:xfrm>
        </p:grpSpPr>
        <p:sp>
          <p:nvSpPr>
            <p:cNvPr id="3" name="object 3"/>
            <p:cNvSpPr/>
            <p:nvPr/>
          </p:nvSpPr>
          <p:spPr>
            <a:xfrm>
              <a:off x="0" y="2710027"/>
              <a:ext cx="11523980" cy="1355090"/>
            </a:xfrm>
            <a:custGeom>
              <a:avLst/>
              <a:gdLst/>
              <a:ahLst/>
              <a:cxnLst/>
              <a:rect l="l" t="t" r="r" b="b"/>
              <a:pathLst>
                <a:path w="11523980" h="1355089">
                  <a:moveTo>
                    <a:pt x="1144854" y="12839"/>
                  </a:moveTo>
                  <a:lnTo>
                    <a:pt x="52070" y="12839"/>
                  </a:lnTo>
                  <a:lnTo>
                    <a:pt x="28257" y="16522"/>
                  </a:lnTo>
                  <a:lnTo>
                    <a:pt x="5181" y="27305"/>
                  </a:lnTo>
                  <a:lnTo>
                    <a:pt x="0" y="31407"/>
                  </a:lnTo>
                  <a:lnTo>
                    <a:pt x="0" y="1248473"/>
                  </a:lnTo>
                  <a:lnTo>
                    <a:pt x="5181" y="1252562"/>
                  </a:lnTo>
                  <a:lnTo>
                    <a:pt x="28257" y="1263357"/>
                  </a:lnTo>
                  <a:lnTo>
                    <a:pt x="52070" y="1267028"/>
                  </a:lnTo>
                  <a:lnTo>
                    <a:pt x="1144854" y="1267028"/>
                  </a:lnTo>
                  <a:lnTo>
                    <a:pt x="1121041" y="1263357"/>
                  </a:lnTo>
                  <a:lnTo>
                    <a:pt x="1097965" y="1252562"/>
                  </a:lnTo>
                  <a:lnTo>
                    <a:pt x="1054595" y="1211211"/>
                  </a:lnTo>
                  <a:lnTo>
                    <a:pt x="1015784" y="1146035"/>
                  </a:lnTo>
                  <a:lnTo>
                    <a:pt x="998423" y="1105471"/>
                  </a:lnTo>
                  <a:lnTo>
                    <a:pt x="982611" y="1060094"/>
                  </a:lnTo>
                  <a:lnTo>
                    <a:pt x="968463" y="1010297"/>
                  </a:lnTo>
                  <a:lnTo>
                    <a:pt x="956144" y="956449"/>
                  </a:lnTo>
                  <a:lnTo>
                    <a:pt x="945756" y="898931"/>
                  </a:lnTo>
                  <a:lnTo>
                    <a:pt x="937437" y="838149"/>
                  </a:lnTo>
                  <a:lnTo>
                    <a:pt x="931341" y="774458"/>
                  </a:lnTo>
                  <a:lnTo>
                    <a:pt x="927582" y="708266"/>
                  </a:lnTo>
                  <a:lnTo>
                    <a:pt x="926299" y="639940"/>
                  </a:lnTo>
                  <a:lnTo>
                    <a:pt x="927582" y="571614"/>
                  </a:lnTo>
                  <a:lnTo>
                    <a:pt x="931341" y="505409"/>
                  </a:lnTo>
                  <a:lnTo>
                    <a:pt x="937437" y="441731"/>
                  </a:lnTo>
                  <a:lnTo>
                    <a:pt x="945756" y="380936"/>
                  </a:lnTo>
                  <a:lnTo>
                    <a:pt x="956144" y="323430"/>
                  </a:lnTo>
                  <a:lnTo>
                    <a:pt x="968463" y="269582"/>
                  </a:lnTo>
                  <a:lnTo>
                    <a:pt x="982611" y="219786"/>
                  </a:lnTo>
                  <a:lnTo>
                    <a:pt x="998423" y="174409"/>
                  </a:lnTo>
                  <a:lnTo>
                    <a:pt x="1015784" y="133832"/>
                  </a:lnTo>
                  <a:lnTo>
                    <a:pt x="1034542" y="98463"/>
                  </a:lnTo>
                  <a:lnTo>
                    <a:pt x="1075778" y="44818"/>
                  </a:lnTo>
                  <a:lnTo>
                    <a:pt x="1121041" y="16522"/>
                  </a:lnTo>
                  <a:lnTo>
                    <a:pt x="1144854" y="12839"/>
                  </a:lnTo>
                  <a:close/>
                </a:path>
                <a:path w="11523980" h="1355089">
                  <a:moveTo>
                    <a:pt x="2865831" y="75920"/>
                  </a:moveTo>
                  <a:lnTo>
                    <a:pt x="1773047" y="75920"/>
                  </a:lnTo>
                  <a:lnTo>
                    <a:pt x="1749234" y="79603"/>
                  </a:lnTo>
                  <a:lnTo>
                    <a:pt x="1703959" y="107886"/>
                  </a:lnTo>
                  <a:lnTo>
                    <a:pt x="1662734" y="161544"/>
                  </a:lnTo>
                  <a:lnTo>
                    <a:pt x="1643964" y="196913"/>
                  </a:lnTo>
                  <a:lnTo>
                    <a:pt x="1626603" y="237477"/>
                  </a:lnTo>
                  <a:lnTo>
                    <a:pt x="1610791" y="282854"/>
                  </a:lnTo>
                  <a:lnTo>
                    <a:pt x="1596656" y="332663"/>
                  </a:lnTo>
                  <a:lnTo>
                    <a:pt x="1584325" y="386511"/>
                  </a:lnTo>
                  <a:lnTo>
                    <a:pt x="1573936" y="444017"/>
                  </a:lnTo>
                  <a:lnTo>
                    <a:pt x="1565630" y="504799"/>
                  </a:lnTo>
                  <a:lnTo>
                    <a:pt x="1559521" y="568490"/>
                  </a:lnTo>
                  <a:lnTo>
                    <a:pt x="1555762" y="634682"/>
                  </a:lnTo>
                  <a:lnTo>
                    <a:pt x="1554480" y="703021"/>
                  </a:lnTo>
                  <a:lnTo>
                    <a:pt x="1555762" y="771347"/>
                  </a:lnTo>
                  <a:lnTo>
                    <a:pt x="1559521" y="837539"/>
                  </a:lnTo>
                  <a:lnTo>
                    <a:pt x="1565630" y="901230"/>
                  </a:lnTo>
                  <a:lnTo>
                    <a:pt x="1573936" y="962012"/>
                  </a:lnTo>
                  <a:lnTo>
                    <a:pt x="1584325" y="1019517"/>
                  </a:lnTo>
                  <a:lnTo>
                    <a:pt x="1596656" y="1073365"/>
                  </a:lnTo>
                  <a:lnTo>
                    <a:pt x="1610791" y="1123175"/>
                  </a:lnTo>
                  <a:lnTo>
                    <a:pt x="1626603" y="1168552"/>
                  </a:lnTo>
                  <a:lnTo>
                    <a:pt x="1643964" y="1209116"/>
                  </a:lnTo>
                  <a:lnTo>
                    <a:pt x="1662734" y="1244498"/>
                  </a:lnTo>
                  <a:lnTo>
                    <a:pt x="1703959" y="1298143"/>
                  </a:lnTo>
                  <a:lnTo>
                    <a:pt x="1749234" y="1326426"/>
                  </a:lnTo>
                  <a:lnTo>
                    <a:pt x="1773047" y="1330109"/>
                  </a:lnTo>
                  <a:lnTo>
                    <a:pt x="2865831" y="1330109"/>
                  </a:lnTo>
                  <a:lnTo>
                    <a:pt x="2842018" y="1326426"/>
                  </a:lnTo>
                  <a:lnTo>
                    <a:pt x="2818942" y="1315643"/>
                  </a:lnTo>
                  <a:lnTo>
                    <a:pt x="2775559" y="1274292"/>
                  </a:lnTo>
                  <a:lnTo>
                    <a:pt x="2736748" y="1209116"/>
                  </a:lnTo>
                  <a:lnTo>
                    <a:pt x="2719400" y="1168552"/>
                  </a:lnTo>
                  <a:lnTo>
                    <a:pt x="2703576" y="1123175"/>
                  </a:lnTo>
                  <a:lnTo>
                    <a:pt x="2689441" y="1073365"/>
                  </a:lnTo>
                  <a:lnTo>
                    <a:pt x="2677109" y="1019517"/>
                  </a:lnTo>
                  <a:lnTo>
                    <a:pt x="2666720" y="962012"/>
                  </a:lnTo>
                  <a:lnTo>
                    <a:pt x="2658414" y="901230"/>
                  </a:lnTo>
                  <a:lnTo>
                    <a:pt x="2652318" y="837539"/>
                  </a:lnTo>
                  <a:lnTo>
                    <a:pt x="2648559" y="771347"/>
                  </a:lnTo>
                  <a:lnTo>
                    <a:pt x="2647277" y="703021"/>
                  </a:lnTo>
                  <a:lnTo>
                    <a:pt x="2648559" y="634682"/>
                  </a:lnTo>
                  <a:lnTo>
                    <a:pt x="2652318" y="568490"/>
                  </a:lnTo>
                  <a:lnTo>
                    <a:pt x="2658414" y="504799"/>
                  </a:lnTo>
                  <a:lnTo>
                    <a:pt x="2666720" y="444017"/>
                  </a:lnTo>
                  <a:lnTo>
                    <a:pt x="2677109" y="386511"/>
                  </a:lnTo>
                  <a:lnTo>
                    <a:pt x="2689441" y="332663"/>
                  </a:lnTo>
                  <a:lnTo>
                    <a:pt x="2703576" y="282854"/>
                  </a:lnTo>
                  <a:lnTo>
                    <a:pt x="2719400" y="237477"/>
                  </a:lnTo>
                  <a:lnTo>
                    <a:pt x="2736748" y="196913"/>
                  </a:lnTo>
                  <a:lnTo>
                    <a:pt x="2755519" y="161544"/>
                  </a:lnTo>
                  <a:lnTo>
                    <a:pt x="2796743" y="107886"/>
                  </a:lnTo>
                  <a:lnTo>
                    <a:pt x="2842018" y="79603"/>
                  </a:lnTo>
                  <a:lnTo>
                    <a:pt x="2865831" y="75920"/>
                  </a:lnTo>
                  <a:close/>
                </a:path>
                <a:path w="11523980" h="1355089">
                  <a:moveTo>
                    <a:pt x="4777168" y="100698"/>
                  </a:moveTo>
                  <a:lnTo>
                    <a:pt x="3684371" y="100698"/>
                  </a:lnTo>
                  <a:lnTo>
                    <a:pt x="3660559" y="104381"/>
                  </a:lnTo>
                  <a:lnTo>
                    <a:pt x="3615296" y="132676"/>
                  </a:lnTo>
                  <a:lnTo>
                    <a:pt x="3574059" y="186321"/>
                  </a:lnTo>
                  <a:lnTo>
                    <a:pt x="3555301" y="221691"/>
                  </a:lnTo>
                  <a:lnTo>
                    <a:pt x="3537940" y="262267"/>
                  </a:lnTo>
                  <a:lnTo>
                    <a:pt x="3522129" y="307644"/>
                  </a:lnTo>
                  <a:lnTo>
                    <a:pt x="3507981" y="357441"/>
                  </a:lnTo>
                  <a:lnTo>
                    <a:pt x="3495662" y="411289"/>
                  </a:lnTo>
                  <a:lnTo>
                    <a:pt x="3485273" y="468795"/>
                  </a:lnTo>
                  <a:lnTo>
                    <a:pt x="3476955" y="529590"/>
                  </a:lnTo>
                  <a:lnTo>
                    <a:pt x="3470859" y="593267"/>
                  </a:lnTo>
                  <a:lnTo>
                    <a:pt x="3467100" y="659472"/>
                  </a:lnTo>
                  <a:lnTo>
                    <a:pt x="3465817" y="727798"/>
                  </a:lnTo>
                  <a:lnTo>
                    <a:pt x="3467100" y="796124"/>
                  </a:lnTo>
                  <a:lnTo>
                    <a:pt x="3470859" y="862330"/>
                  </a:lnTo>
                  <a:lnTo>
                    <a:pt x="3476955" y="926007"/>
                  </a:lnTo>
                  <a:lnTo>
                    <a:pt x="3485273" y="986790"/>
                  </a:lnTo>
                  <a:lnTo>
                    <a:pt x="3495662" y="1044308"/>
                  </a:lnTo>
                  <a:lnTo>
                    <a:pt x="3507981" y="1098156"/>
                  </a:lnTo>
                  <a:lnTo>
                    <a:pt x="3522129" y="1147953"/>
                  </a:lnTo>
                  <a:lnTo>
                    <a:pt x="3537940" y="1193330"/>
                  </a:lnTo>
                  <a:lnTo>
                    <a:pt x="3555301" y="1233893"/>
                  </a:lnTo>
                  <a:lnTo>
                    <a:pt x="3574059" y="1269276"/>
                  </a:lnTo>
                  <a:lnTo>
                    <a:pt x="3615296" y="1322920"/>
                  </a:lnTo>
                  <a:lnTo>
                    <a:pt x="3660559" y="1351216"/>
                  </a:lnTo>
                  <a:lnTo>
                    <a:pt x="3684371" y="1354886"/>
                  </a:lnTo>
                  <a:lnTo>
                    <a:pt x="4777168" y="1354886"/>
                  </a:lnTo>
                  <a:lnTo>
                    <a:pt x="4753343" y="1351216"/>
                  </a:lnTo>
                  <a:lnTo>
                    <a:pt x="4730280" y="1340434"/>
                  </a:lnTo>
                  <a:lnTo>
                    <a:pt x="4686897" y="1299083"/>
                  </a:lnTo>
                  <a:lnTo>
                    <a:pt x="4648085" y="1233893"/>
                  </a:lnTo>
                  <a:lnTo>
                    <a:pt x="4630725" y="1193330"/>
                  </a:lnTo>
                  <a:lnTo>
                    <a:pt x="4614913" y="1147953"/>
                  </a:lnTo>
                  <a:lnTo>
                    <a:pt x="4600778" y="1098156"/>
                  </a:lnTo>
                  <a:lnTo>
                    <a:pt x="4588446" y="1044308"/>
                  </a:lnTo>
                  <a:lnTo>
                    <a:pt x="4578058" y="986790"/>
                  </a:lnTo>
                  <a:lnTo>
                    <a:pt x="4569752" y="926007"/>
                  </a:lnTo>
                  <a:lnTo>
                    <a:pt x="4563643" y="862330"/>
                  </a:lnTo>
                  <a:lnTo>
                    <a:pt x="4559884" y="796124"/>
                  </a:lnTo>
                  <a:lnTo>
                    <a:pt x="4558601" y="727798"/>
                  </a:lnTo>
                  <a:lnTo>
                    <a:pt x="4559884" y="659472"/>
                  </a:lnTo>
                  <a:lnTo>
                    <a:pt x="4563643" y="593267"/>
                  </a:lnTo>
                  <a:lnTo>
                    <a:pt x="4569752" y="529590"/>
                  </a:lnTo>
                  <a:lnTo>
                    <a:pt x="4578058" y="468795"/>
                  </a:lnTo>
                  <a:lnTo>
                    <a:pt x="4588446" y="411289"/>
                  </a:lnTo>
                  <a:lnTo>
                    <a:pt x="4600778" y="357441"/>
                  </a:lnTo>
                  <a:lnTo>
                    <a:pt x="4614913" y="307644"/>
                  </a:lnTo>
                  <a:lnTo>
                    <a:pt x="4630725" y="262267"/>
                  </a:lnTo>
                  <a:lnTo>
                    <a:pt x="4648085" y="221691"/>
                  </a:lnTo>
                  <a:lnTo>
                    <a:pt x="4666856" y="186321"/>
                  </a:lnTo>
                  <a:lnTo>
                    <a:pt x="4708080" y="132676"/>
                  </a:lnTo>
                  <a:lnTo>
                    <a:pt x="4753343" y="104381"/>
                  </a:lnTo>
                  <a:lnTo>
                    <a:pt x="4777168" y="100698"/>
                  </a:lnTo>
                  <a:close/>
                </a:path>
                <a:path w="11523980" h="1355089">
                  <a:moveTo>
                    <a:pt x="6522148" y="74561"/>
                  </a:moveTo>
                  <a:lnTo>
                    <a:pt x="5429364" y="74561"/>
                  </a:lnTo>
                  <a:lnTo>
                    <a:pt x="5405552" y="78244"/>
                  </a:lnTo>
                  <a:lnTo>
                    <a:pt x="5360289" y="106527"/>
                  </a:lnTo>
                  <a:lnTo>
                    <a:pt x="5319052" y="160185"/>
                  </a:lnTo>
                  <a:lnTo>
                    <a:pt x="5300294" y="195554"/>
                  </a:lnTo>
                  <a:lnTo>
                    <a:pt x="5282933" y="236131"/>
                  </a:lnTo>
                  <a:lnTo>
                    <a:pt x="5267122" y="281495"/>
                  </a:lnTo>
                  <a:lnTo>
                    <a:pt x="5252974" y="331304"/>
                  </a:lnTo>
                  <a:lnTo>
                    <a:pt x="5240655" y="385152"/>
                  </a:lnTo>
                  <a:lnTo>
                    <a:pt x="5230266" y="442658"/>
                  </a:lnTo>
                  <a:lnTo>
                    <a:pt x="5221948" y="503453"/>
                  </a:lnTo>
                  <a:lnTo>
                    <a:pt x="5215852" y="567131"/>
                  </a:lnTo>
                  <a:lnTo>
                    <a:pt x="5212092" y="633323"/>
                  </a:lnTo>
                  <a:lnTo>
                    <a:pt x="5210810" y="701662"/>
                  </a:lnTo>
                  <a:lnTo>
                    <a:pt x="5212092" y="769988"/>
                  </a:lnTo>
                  <a:lnTo>
                    <a:pt x="5215852" y="836180"/>
                  </a:lnTo>
                  <a:lnTo>
                    <a:pt x="5221948" y="899871"/>
                  </a:lnTo>
                  <a:lnTo>
                    <a:pt x="5230266" y="960653"/>
                  </a:lnTo>
                  <a:lnTo>
                    <a:pt x="5240655" y="1018171"/>
                  </a:lnTo>
                  <a:lnTo>
                    <a:pt x="5252974" y="1072007"/>
                  </a:lnTo>
                  <a:lnTo>
                    <a:pt x="5267122" y="1121816"/>
                  </a:lnTo>
                  <a:lnTo>
                    <a:pt x="5282933" y="1167193"/>
                  </a:lnTo>
                  <a:lnTo>
                    <a:pt x="5300294" y="1207757"/>
                  </a:lnTo>
                  <a:lnTo>
                    <a:pt x="5319052" y="1243139"/>
                  </a:lnTo>
                  <a:lnTo>
                    <a:pt x="5360289" y="1296784"/>
                  </a:lnTo>
                  <a:lnTo>
                    <a:pt x="5405552" y="1325079"/>
                  </a:lnTo>
                  <a:lnTo>
                    <a:pt x="5429364" y="1328750"/>
                  </a:lnTo>
                  <a:lnTo>
                    <a:pt x="6522148" y="1328750"/>
                  </a:lnTo>
                  <a:lnTo>
                    <a:pt x="6498336" y="1325079"/>
                  </a:lnTo>
                  <a:lnTo>
                    <a:pt x="6475273" y="1314284"/>
                  </a:lnTo>
                  <a:lnTo>
                    <a:pt x="6431889" y="1272933"/>
                  </a:lnTo>
                  <a:lnTo>
                    <a:pt x="6393078" y="1207757"/>
                  </a:lnTo>
                  <a:lnTo>
                    <a:pt x="6375717" y="1167193"/>
                  </a:lnTo>
                  <a:lnTo>
                    <a:pt x="6359906" y="1121816"/>
                  </a:lnTo>
                  <a:lnTo>
                    <a:pt x="6345771" y="1072007"/>
                  </a:lnTo>
                  <a:lnTo>
                    <a:pt x="6333439" y="1018171"/>
                  </a:lnTo>
                  <a:lnTo>
                    <a:pt x="6323050" y="960653"/>
                  </a:lnTo>
                  <a:lnTo>
                    <a:pt x="6314745" y="899871"/>
                  </a:lnTo>
                  <a:lnTo>
                    <a:pt x="6308636" y="836180"/>
                  </a:lnTo>
                  <a:lnTo>
                    <a:pt x="6304877" y="769988"/>
                  </a:lnTo>
                  <a:lnTo>
                    <a:pt x="6303594" y="701662"/>
                  </a:lnTo>
                  <a:lnTo>
                    <a:pt x="6304877" y="633323"/>
                  </a:lnTo>
                  <a:lnTo>
                    <a:pt x="6308636" y="567131"/>
                  </a:lnTo>
                  <a:lnTo>
                    <a:pt x="6314745" y="503453"/>
                  </a:lnTo>
                  <a:lnTo>
                    <a:pt x="6323050" y="442658"/>
                  </a:lnTo>
                  <a:lnTo>
                    <a:pt x="6333439" y="385152"/>
                  </a:lnTo>
                  <a:lnTo>
                    <a:pt x="6345771" y="331304"/>
                  </a:lnTo>
                  <a:lnTo>
                    <a:pt x="6359906" y="281495"/>
                  </a:lnTo>
                  <a:lnTo>
                    <a:pt x="6375717" y="236131"/>
                  </a:lnTo>
                  <a:lnTo>
                    <a:pt x="6393078" y="195554"/>
                  </a:lnTo>
                  <a:lnTo>
                    <a:pt x="6411849" y="160185"/>
                  </a:lnTo>
                  <a:lnTo>
                    <a:pt x="6453073" y="106527"/>
                  </a:lnTo>
                  <a:lnTo>
                    <a:pt x="6498336" y="78244"/>
                  </a:lnTo>
                  <a:lnTo>
                    <a:pt x="6522148" y="74561"/>
                  </a:lnTo>
                  <a:close/>
                </a:path>
                <a:path w="11523980" h="1355089">
                  <a:moveTo>
                    <a:pt x="8122234" y="72275"/>
                  </a:moveTo>
                  <a:lnTo>
                    <a:pt x="7029450" y="72275"/>
                  </a:lnTo>
                  <a:lnTo>
                    <a:pt x="7005625" y="75958"/>
                  </a:lnTo>
                  <a:lnTo>
                    <a:pt x="6960362" y="104241"/>
                  </a:lnTo>
                  <a:lnTo>
                    <a:pt x="6919138" y="157886"/>
                  </a:lnTo>
                  <a:lnTo>
                    <a:pt x="6900367" y="193268"/>
                  </a:lnTo>
                  <a:lnTo>
                    <a:pt x="6883006" y="233832"/>
                  </a:lnTo>
                  <a:lnTo>
                    <a:pt x="6867195" y="279209"/>
                  </a:lnTo>
                  <a:lnTo>
                    <a:pt x="6853060" y="329018"/>
                  </a:lnTo>
                  <a:lnTo>
                    <a:pt x="6840728" y="382866"/>
                  </a:lnTo>
                  <a:lnTo>
                    <a:pt x="6830339" y="440372"/>
                  </a:lnTo>
                  <a:lnTo>
                    <a:pt x="6822033" y="501154"/>
                  </a:lnTo>
                  <a:lnTo>
                    <a:pt x="6815925" y="564845"/>
                  </a:lnTo>
                  <a:lnTo>
                    <a:pt x="6812166" y="631037"/>
                  </a:lnTo>
                  <a:lnTo>
                    <a:pt x="6810883" y="699363"/>
                  </a:lnTo>
                  <a:lnTo>
                    <a:pt x="6812166" y="767702"/>
                  </a:lnTo>
                  <a:lnTo>
                    <a:pt x="6815925" y="833894"/>
                  </a:lnTo>
                  <a:lnTo>
                    <a:pt x="6822033" y="897572"/>
                  </a:lnTo>
                  <a:lnTo>
                    <a:pt x="6830339" y="958367"/>
                  </a:lnTo>
                  <a:lnTo>
                    <a:pt x="6840728" y="1015873"/>
                  </a:lnTo>
                  <a:lnTo>
                    <a:pt x="6853060" y="1069721"/>
                  </a:lnTo>
                  <a:lnTo>
                    <a:pt x="6867195" y="1119530"/>
                  </a:lnTo>
                  <a:lnTo>
                    <a:pt x="6883006" y="1164907"/>
                  </a:lnTo>
                  <a:lnTo>
                    <a:pt x="6900367" y="1205471"/>
                  </a:lnTo>
                  <a:lnTo>
                    <a:pt x="6919138" y="1240840"/>
                  </a:lnTo>
                  <a:lnTo>
                    <a:pt x="6960362" y="1294498"/>
                  </a:lnTo>
                  <a:lnTo>
                    <a:pt x="7005625" y="1322781"/>
                  </a:lnTo>
                  <a:lnTo>
                    <a:pt x="7029450" y="1326464"/>
                  </a:lnTo>
                  <a:lnTo>
                    <a:pt x="8122234" y="1326464"/>
                  </a:lnTo>
                  <a:lnTo>
                    <a:pt x="8098422" y="1322781"/>
                  </a:lnTo>
                  <a:lnTo>
                    <a:pt x="8075346" y="1311998"/>
                  </a:lnTo>
                  <a:lnTo>
                    <a:pt x="8031962" y="1270647"/>
                  </a:lnTo>
                  <a:lnTo>
                    <a:pt x="7993151" y="1205471"/>
                  </a:lnTo>
                  <a:lnTo>
                    <a:pt x="7975803" y="1164907"/>
                  </a:lnTo>
                  <a:lnTo>
                    <a:pt x="7959979" y="1119530"/>
                  </a:lnTo>
                  <a:lnTo>
                    <a:pt x="7945844" y="1069721"/>
                  </a:lnTo>
                  <a:lnTo>
                    <a:pt x="7933512" y="1015873"/>
                  </a:lnTo>
                  <a:lnTo>
                    <a:pt x="7923123" y="958367"/>
                  </a:lnTo>
                  <a:lnTo>
                    <a:pt x="7914818" y="897572"/>
                  </a:lnTo>
                  <a:lnTo>
                    <a:pt x="7908722" y="833894"/>
                  </a:lnTo>
                  <a:lnTo>
                    <a:pt x="7904962" y="767702"/>
                  </a:lnTo>
                  <a:lnTo>
                    <a:pt x="7903680" y="699363"/>
                  </a:lnTo>
                  <a:lnTo>
                    <a:pt x="7904962" y="631037"/>
                  </a:lnTo>
                  <a:lnTo>
                    <a:pt x="7908722" y="564845"/>
                  </a:lnTo>
                  <a:lnTo>
                    <a:pt x="7914818" y="501154"/>
                  </a:lnTo>
                  <a:lnTo>
                    <a:pt x="7923123" y="440372"/>
                  </a:lnTo>
                  <a:lnTo>
                    <a:pt x="7933512" y="382866"/>
                  </a:lnTo>
                  <a:lnTo>
                    <a:pt x="7945844" y="329018"/>
                  </a:lnTo>
                  <a:lnTo>
                    <a:pt x="7959979" y="279209"/>
                  </a:lnTo>
                  <a:lnTo>
                    <a:pt x="7975803" y="233832"/>
                  </a:lnTo>
                  <a:lnTo>
                    <a:pt x="7993151" y="193268"/>
                  </a:lnTo>
                  <a:lnTo>
                    <a:pt x="8011922" y="157886"/>
                  </a:lnTo>
                  <a:lnTo>
                    <a:pt x="8053146" y="104241"/>
                  </a:lnTo>
                  <a:lnTo>
                    <a:pt x="8098422" y="75958"/>
                  </a:lnTo>
                  <a:lnTo>
                    <a:pt x="8122234" y="72275"/>
                  </a:lnTo>
                  <a:close/>
                </a:path>
                <a:path w="11523980" h="1355089">
                  <a:moveTo>
                    <a:pt x="10004133" y="69303"/>
                  </a:moveTo>
                  <a:lnTo>
                    <a:pt x="8911349" y="69303"/>
                  </a:lnTo>
                  <a:lnTo>
                    <a:pt x="8887536" y="72986"/>
                  </a:lnTo>
                  <a:lnTo>
                    <a:pt x="8842261" y="101269"/>
                  </a:lnTo>
                  <a:lnTo>
                    <a:pt x="8801036" y="154914"/>
                  </a:lnTo>
                  <a:lnTo>
                    <a:pt x="8782266" y="190296"/>
                  </a:lnTo>
                  <a:lnTo>
                    <a:pt x="8764918" y="230860"/>
                  </a:lnTo>
                  <a:lnTo>
                    <a:pt x="8749093" y="276237"/>
                  </a:lnTo>
                  <a:lnTo>
                    <a:pt x="8734958" y="326047"/>
                  </a:lnTo>
                  <a:lnTo>
                    <a:pt x="8722627" y="379895"/>
                  </a:lnTo>
                  <a:lnTo>
                    <a:pt x="8712238" y="437400"/>
                  </a:lnTo>
                  <a:lnTo>
                    <a:pt x="8703932" y="498182"/>
                  </a:lnTo>
                  <a:lnTo>
                    <a:pt x="8697836" y="561873"/>
                  </a:lnTo>
                  <a:lnTo>
                    <a:pt x="8694077" y="628065"/>
                  </a:lnTo>
                  <a:lnTo>
                    <a:pt x="8692794" y="696404"/>
                  </a:lnTo>
                  <a:lnTo>
                    <a:pt x="8694077" y="764730"/>
                  </a:lnTo>
                  <a:lnTo>
                    <a:pt x="8697836" y="830922"/>
                  </a:lnTo>
                  <a:lnTo>
                    <a:pt x="8703932" y="894613"/>
                  </a:lnTo>
                  <a:lnTo>
                    <a:pt x="8712238" y="955395"/>
                  </a:lnTo>
                  <a:lnTo>
                    <a:pt x="8722627" y="1012901"/>
                  </a:lnTo>
                  <a:lnTo>
                    <a:pt x="8734958" y="1066749"/>
                  </a:lnTo>
                  <a:lnTo>
                    <a:pt x="8749093" y="1116558"/>
                  </a:lnTo>
                  <a:lnTo>
                    <a:pt x="8764918" y="1161935"/>
                  </a:lnTo>
                  <a:lnTo>
                    <a:pt x="8782266" y="1202499"/>
                  </a:lnTo>
                  <a:lnTo>
                    <a:pt x="8801036" y="1237881"/>
                  </a:lnTo>
                  <a:lnTo>
                    <a:pt x="8842261" y="1291526"/>
                  </a:lnTo>
                  <a:lnTo>
                    <a:pt x="8887536" y="1319809"/>
                  </a:lnTo>
                  <a:lnTo>
                    <a:pt x="8911349" y="1323492"/>
                  </a:lnTo>
                  <a:lnTo>
                    <a:pt x="10004133" y="1323492"/>
                  </a:lnTo>
                  <a:lnTo>
                    <a:pt x="9980320" y="1319809"/>
                  </a:lnTo>
                  <a:lnTo>
                    <a:pt x="9957244" y="1309027"/>
                  </a:lnTo>
                  <a:lnTo>
                    <a:pt x="9913874" y="1267675"/>
                  </a:lnTo>
                  <a:lnTo>
                    <a:pt x="9875063" y="1202499"/>
                  </a:lnTo>
                  <a:lnTo>
                    <a:pt x="9857702" y="1161935"/>
                  </a:lnTo>
                  <a:lnTo>
                    <a:pt x="9841890" y="1116558"/>
                  </a:lnTo>
                  <a:lnTo>
                    <a:pt x="9827743" y="1066749"/>
                  </a:lnTo>
                  <a:lnTo>
                    <a:pt x="9815411" y="1012901"/>
                  </a:lnTo>
                  <a:lnTo>
                    <a:pt x="9805035" y="955395"/>
                  </a:lnTo>
                  <a:lnTo>
                    <a:pt x="9796716" y="894613"/>
                  </a:lnTo>
                  <a:lnTo>
                    <a:pt x="9790620" y="830922"/>
                  </a:lnTo>
                  <a:lnTo>
                    <a:pt x="9786861" y="764730"/>
                  </a:lnTo>
                  <a:lnTo>
                    <a:pt x="9785579" y="696404"/>
                  </a:lnTo>
                  <a:lnTo>
                    <a:pt x="9786861" y="628065"/>
                  </a:lnTo>
                  <a:lnTo>
                    <a:pt x="9790620" y="561873"/>
                  </a:lnTo>
                  <a:lnTo>
                    <a:pt x="9796716" y="498182"/>
                  </a:lnTo>
                  <a:lnTo>
                    <a:pt x="9805035" y="437400"/>
                  </a:lnTo>
                  <a:lnTo>
                    <a:pt x="9815411" y="379895"/>
                  </a:lnTo>
                  <a:lnTo>
                    <a:pt x="9827743" y="326047"/>
                  </a:lnTo>
                  <a:lnTo>
                    <a:pt x="9841890" y="276237"/>
                  </a:lnTo>
                  <a:lnTo>
                    <a:pt x="9857702" y="230860"/>
                  </a:lnTo>
                  <a:lnTo>
                    <a:pt x="9875063" y="190296"/>
                  </a:lnTo>
                  <a:lnTo>
                    <a:pt x="9893821" y="154914"/>
                  </a:lnTo>
                  <a:lnTo>
                    <a:pt x="9935058" y="101269"/>
                  </a:lnTo>
                  <a:lnTo>
                    <a:pt x="9980320" y="72986"/>
                  </a:lnTo>
                  <a:lnTo>
                    <a:pt x="10004133" y="69303"/>
                  </a:lnTo>
                  <a:close/>
                </a:path>
                <a:path w="11523980" h="1355089">
                  <a:moveTo>
                    <a:pt x="11523523" y="0"/>
                  </a:moveTo>
                  <a:lnTo>
                    <a:pt x="10430739" y="0"/>
                  </a:lnTo>
                  <a:lnTo>
                    <a:pt x="10406926" y="3683"/>
                  </a:lnTo>
                  <a:lnTo>
                    <a:pt x="10361651" y="31978"/>
                  </a:lnTo>
                  <a:lnTo>
                    <a:pt x="10320426" y="85623"/>
                  </a:lnTo>
                  <a:lnTo>
                    <a:pt x="10301656" y="120992"/>
                  </a:lnTo>
                  <a:lnTo>
                    <a:pt x="10284295" y="161569"/>
                  </a:lnTo>
                  <a:lnTo>
                    <a:pt x="10268483" y="206946"/>
                  </a:lnTo>
                  <a:lnTo>
                    <a:pt x="10254348" y="256743"/>
                  </a:lnTo>
                  <a:lnTo>
                    <a:pt x="10242017" y="310591"/>
                  </a:lnTo>
                  <a:lnTo>
                    <a:pt x="10231628" y="368096"/>
                  </a:lnTo>
                  <a:lnTo>
                    <a:pt x="10223322" y="428891"/>
                  </a:lnTo>
                  <a:lnTo>
                    <a:pt x="10217213" y="492569"/>
                  </a:lnTo>
                  <a:lnTo>
                    <a:pt x="10213454" y="558774"/>
                  </a:lnTo>
                  <a:lnTo>
                    <a:pt x="10212172" y="627100"/>
                  </a:lnTo>
                  <a:lnTo>
                    <a:pt x="10213454" y="695426"/>
                  </a:lnTo>
                  <a:lnTo>
                    <a:pt x="10217213" y="761619"/>
                  </a:lnTo>
                  <a:lnTo>
                    <a:pt x="10223322" y="825309"/>
                  </a:lnTo>
                  <a:lnTo>
                    <a:pt x="10231628" y="886091"/>
                  </a:lnTo>
                  <a:lnTo>
                    <a:pt x="10242017" y="943610"/>
                  </a:lnTo>
                  <a:lnTo>
                    <a:pt x="10254348" y="997458"/>
                  </a:lnTo>
                  <a:lnTo>
                    <a:pt x="10268483" y="1047254"/>
                  </a:lnTo>
                  <a:lnTo>
                    <a:pt x="10284295" y="1092631"/>
                  </a:lnTo>
                  <a:lnTo>
                    <a:pt x="10301656" y="1133195"/>
                  </a:lnTo>
                  <a:lnTo>
                    <a:pt x="10320426" y="1168577"/>
                  </a:lnTo>
                  <a:lnTo>
                    <a:pt x="10361651" y="1222222"/>
                  </a:lnTo>
                  <a:lnTo>
                    <a:pt x="10406926" y="1250518"/>
                  </a:lnTo>
                  <a:lnTo>
                    <a:pt x="10430739" y="1254188"/>
                  </a:lnTo>
                  <a:lnTo>
                    <a:pt x="11523523" y="1254188"/>
                  </a:lnTo>
                  <a:lnTo>
                    <a:pt x="11499710" y="1250518"/>
                  </a:lnTo>
                  <a:lnTo>
                    <a:pt x="11476634" y="1239723"/>
                  </a:lnTo>
                  <a:lnTo>
                    <a:pt x="11433251" y="1198372"/>
                  </a:lnTo>
                  <a:lnTo>
                    <a:pt x="11394440" y="1133195"/>
                  </a:lnTo>
                  <a:lnTo>
                    <a:pt x="11377092" y="1092631"/>
                  </a:lnTo>
                  <a:lnTo>
                    <a:pt x="11361268" y="1047254"/>
                  </a:lnTo>
                  <a:lnTo>
                    <a:pt x="11347133" y="997458"/>
                  </a:lnTo>
                  <a:lnTo>
                    <a:pt x="11334801" y="943610"/>
                  </a:lnTo>
                  <a:lnTo>
                    <a:pt x="11324412" y="886091"/>
                  </a:lnTo>
                  <a:lnTo>
                    <a:pt x="11316106" y="825309"/>
                  </a:lnTo>
                  <a:lnTo>
                    <a:pt x="11310010" y="761619"/>
                  </a:lnTo>
                  <a:lnTo>
                    <a:pt x="11306251" y="695426"/>
                  </a:lnTo>
                  <a:lnTo>
                    <a:pt x="11304969" y="627100"/>
                  </a:lnTo>
                  <a:lnTo>
                    <a:pt x="11306251" y="558774"/>
                  </a:lnTo>
                  <a:lnTo>
                    <a:pt x="11310010" y="492569"/>
                  </a:lnTo>
                  <a:lnTo>
                    <a:pt x="11316106" y="428891"/>
                  </a:lnTo>
                  <a:lnTo>
                    <a:pt x="11324412" y="368096"/>
                  </a:lnTo>
                  <a:lnTo>
                    <a:pt x="11334801" y="310591"/>
                  </a:lnTo>
                  <a:lnTo>
                    <a:pt x="11347133" y="256743"/>
                  </a:lnTo>
                  <a:lnTo>
                    <a:pt x="11361268" y="206946"/>
                  </a:lnTo>
                  <a:lnTo>
                    <a:pt x="11377092" y="161569"/>
                  </a:lnTo>
                  <a:lnTo>
                    <a:pt x="11394440" y="120992"/>
                  </a:lnTo>
                  <a:lnTo>
                    <a:pt x="11413211" y="85623"/>
                  </a:lnTo>
                  <a:lnTo>
                    <a:pt x="11454448" y="31978"/>
                  </a:lnTo>
                  <a:lnTo>
                    <a:pt x="11499710" y="3683"/>
                  </a:lnTo>
                  <a:lnTo>
                    <a:pt x="11523523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2928153"/>
              <a:ext cx="12179300" cy="818515"/>
            </a:xfrm>
            <a:custGeom>
              <a:avLst/>
              <a:gdLst/>
              <a:ahLst/>
              <a:cxnLst/>
              <a:rect l="l" t="t" r="r" b="b"/>
              <a:pathLst>
                <a:path w="12179300" h="818514">
                  <a:moveTo>
                    <a:pt x="0" y="817966"/>
                  </a:moveTo>
                  <a:lnTo>
                    <a:pt x="0" y="0"/>
                  </a:lnTo>
                  <a:lnTo>
                    <a:pt x="12179299" y="0"/>
                  </a:lnTo>
                  <a:lnTo>
                    <a:pt x="12179299" y="817966"/>
                  </a:lnTo>
                  <a:lnTo>
                    <a:pt x="0" y="817966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5" name="object 5"/>
            <p:cNvSpPr/>
            <p:nvPr/>
          </p:nvSpPr>
          <p:spPr>
            <a:xfrm>
              <a:off x="117101" y="4759779"/>
              <a:ext cx="1980564" cy="1026794"/>
            </a:xfrm>
            <a:custGeom>
              <a:avLst/>
              <a:gdLst/>
              <a:ahLst/>
              <a:cxnLst/>
              <a:rect l="l" t="t" r="r" b="b"/>
              <a:pathLst>
                <a:path w="1980564" h="1026795">
                  <a:moveTo>
                    <a:pt x="0" y="0"/>
                  </a:moveTo>
                  <a:lnTo>
                    <a:pt x="1980386" y="0"/>
                  </a:lnTo>
                  <a:lnTo>
                    <a:pt x="1980386" y="1026314"/>
                  </a:lnTo>
                  <a:lnTo>
                    <a:pt x="0" y="1026314"/>
                  </a:lnTo>
                  <a:lnTo>
                    <a:pt x="0" y="0"/>
                  </a:lnTo>
                  <a:close/>
                </a:path>
              </a:pathLst>
            </a:custGeom>
            <a:ln w="253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87059" y="3469423"/>
            <a:ext cx="889635" cy="17072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Corretor</a:t>
            </a:r>
            <a:r>
              <a:rPr sz="1050" spc="-26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envia</a:t>
            </a:r>
            <a:r>
              <a:rPr sz="1050" spc="-23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a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8653" y="3626423"/>
            <a:ext cx="1253014" cy="632385"/>
          </a:xfrm>
          <a:prstGeom prst="rect">
            <a:avLst/>
          </a:prstGeom>
        </p:spPr>
        <p:txBody>
          <a:bodyPr vert="horz" wrap="square" lIns="0" tIns="16669" rIns="0" bIns="0" rtlCol="0">
            <a:spAutoFit/>
          </a:bodyPr>
          <a:lstStyle/>
          <a:p>
            <a:pPr marL="9049" marR="3810" indent="-3334" algn="ctr">
              <a:lnSpc>
                <a:spcPts val="1238"/>
              </a:lnSpc>
              <a:spcBef>
                <a:spcPts val="131"/>
              </a:spcBef>
            </a:pPr>
            <a:r>
              <a:rPr sz="1050" b="1" spc="-8" dirty="0">
                <a:solidFill>
                  <a:srgbClr val="7E7E7E"/>
                </a:solidFill>
                <a:latin typeface="Calibri"/>
                <a:cs typeface="Calibri"/>
              </a:rPr>
              <a:t>documentação</a:t>
            </a:r>
            <a:r>
              <a:rPr sz="1050" b="1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e 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b="1" spc="-8" dirty="0">
                <a:solidFill>
                  <a:srgbClr val="7E7E7E"/>
                </a:solidFill>
                <a:latin typeface="Calibri"/>
                <a:cs typeface="Calibri"/>
              </a:rPr>
              <a:t>declaração </a:t>
            </a:r>
            <a:r>
              <a:rPr sz="1050" b="1" spc="-4" dirty="0">
                <a:solidFill>
                  <a:srgbClr val="7E7E7E"/>
                </a:solidFill>
                <a:latin typeface="Calibri"/>
                <a:cs typeface="Calibri"/>
              </a:rPr>
              <a:t>de saúde </a:t>
            </a:r>
            <a:r>
              <a:rPr sz="1050"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preenchida no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portal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 por e-mail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para </a:t>
            </a:r>
            <a:r>
              <a:rPr sz="1050" spc="-4" dirty="0" err="1">
                <a:solidFill>
                  <a:srgbClr val="7E7E7E"/>
                </a:solidFill>
                <a:latin typeface="Calibri"/>
                <a:cs typeface="Calibri"/>
              </a:rPr>
              <a:t>análise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233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endParaRPr sz="1050" dirty="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763" y="0"/>
            <a:ext cx="9134627" cy="5143880"/>
            <a:chOff x="0" y="0"/>
            <a:chExt cx="12179503" cy="6858506"/>
          </a:xfrm>
        </p:grpSpPr>
        <p:sp>
          <p:nvSpPr>
            <p:cNvPr id="9" name="object 9"/>
            <p:cNvSpPr/>
            <p:nvPr/>
          </p:nvSpPr>
          <p:spPr>
            <a:xfrm>
              <a:off x="10000047" y="5386576"/>
              <a:ext cx="0" cy="1471930"/>
            </a:xfrm>
            <a:custGeom>
              <a:avLst/>
              <a:gdLst/>
              <a:ahLst/>
              <a:cxnLst/>
              <a:rect l="l" t="t" r="r" b="b"/>
              <a:pathLst>
                <a:path h="1471929">
                  <a:moveTo>
                    <a:pt x="0" y="1471423"/>
                  </a:moveTo>
                  <a:lnTo>
                    <a:pt x="0" y="0"/>
                  </a:lnTo>
                </a:path>
              </a:pathLst>
            </a:custGeom>
            <a:ln w="253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0361498" y="0"/>
              <a:ext cx="1818005" cy="1311910"/>
            </a:xfrm>
            <a:custGeom>
              <a:avLst/>
              <a:gdLst/>
              <a:ahLst/>
              <a:cxnLst/>
              <a:rect l="l" t="t" r="r" b="b"/>
              <a:pathLst>
                <a:path w="1818004" h="1311910">
                  <a:moveTo>
                    <a:pt x="1817801" y="0"/>
                  </a:moveTo>
                  <a:lnTo>
                    <a:pt x="1558988" y="0"/>
                  </a:lnTo>
                  <a:lnTo>
                    <a:pt x="0" y="12"/>
                  </a:lnTo>
                  <a:lnTo>
                    <a:pt x="0" y="260019"/>
                  </a:lnTo>
                  <a:lnTo>
                    <a:pt x="1558988" y="260019"/>
                  </a:lnTo>
                  <a:lnTo>
                    <a:pt x="1558988" y="1311351"/>
                  </a:lnTo>
                  <a:lnTo>
                    <a:pt x="1817801" y="1311351"/>
                  </a:lnTo>
                  <a:lnTo>
                    <a:pt x="1817801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97427" cy="263137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778963" y="2798037"/>
              <a:ext cx="1311910" cy="1254760"/>
            </a:xfrm>
            <a:custGeom>
              <a:avLst/>
              <a:gdLst/>
              <a:ahLst/>
              <a:cxnLst/>
              <a:rect l="l" t="t" r="r" b="b"/>
              <a:pathLst>
                <a:path w="1311910" h="1254760">
                  <a:moveTo>
                    <a:pt x="1092787" y="1254189"/>
                  </a:moveTo>
                  <a:lnTo>
                    <a:pt x="0" y="1254189"/>
                  </a:lnTo>
                  <a:lnTo>
                    <a:pt x="23814" y="1250509"/>
                  </a:lnTo>
                  <a:lnTo>
                    <a:pt x="46885" y="1239725"/>
                  </a:lnTo>
                  <a:lnTo>
                    <a:pt x="90266" y="1198374"/>
                  </a:lnTo>
                  <a:lnTo>
                    <a:pt x="129077" y="1133196"/>
                  </a:lnTo>
                  <a:lnTo>
                    <a:pt x="146434" y="1092628"/>
                  </a:lnTo>
                  <a:lnTo>
                    <a:pt x="162249" y="1047251"/>
                  </a:lnTo>
                  <a:lnTo>
                    <a:pt x="176388" y="997448"/>
                  </a:lnTo>
                  <a:lnTo>
                    <a:pt x="188717" y="943601"/>
                  </a:lnTo>
                  <a:lnTo>
                    <a:pt x="199104" y="886092"/>
                  </a:lnTo>
                  <a:lnTo>
                    <a:pt x="207415" y="825304"/>
                  </a:lnTo>
                  <a:lnTo>
                    <a:pt x="213516" y="761621"/>
                  </a:lnTo>
                  <a:lnTo>
                    <a:pt x="217274" y="695423"/>
                  </a:lnTo>
                  <a:lnTo>
                    <a:pt x="218557" y="627094"/>
                  </a:lnTo>
                  <a:lnTo>
                    <a:pt x="217274" y="558765"/>
                  </a:lnTo>
                  <a:lnTo>
                    <a:pt x="213516" y="492568"/>
                  </a:lnTo>
                  <a:lnTo>
                    <a:pt x="207415" y="428884"/>
                  </a:lnTo>
                  <a:lnTo>
                    <a:pt x="199104" y="368096"/>
                  </a:lnTo>
                  <a:lnTo>
                    <a:pt x="188717" y="310587"/>
                  </a:lnTo>
                  <a:lnTo>
                    <a:pt x="176388" y="256740"/>
                  </a:lnTo>
                  <a:lnTo>
                    <a:pt x="162249" y="206937"/>
                  </a:lnTo>
                  <a:lnTo>
                    <a:pt x="146434" y="161560"/>
                  </a:lnTo>
                  <a:lnTo>
                    <a:pt x="129077" y="120992"/>
                  </a:lnTo>
                  <a:lnTo>
                    <a:pt x="110310" y="85616"/>
                  </a:lnTo>
                  <a:lnTo>
                    <a:pt x="69081" y="31969"/>
                  </a:lnTo>
                  <a:lnTo>
                    <a:pt x="23814" y="3679"/>
                  </a:lnTo>
                  <a:lnTo>
                    <a:pt x="0" y="0"/>
                  </a:lnTo>
                  <a:lnTo>
                    <a:pt x="1092787" y="0"/>
                  </a:lnTo>
                  <a:lnTo>
                    <a:pt x="1139672" y="14463"/>
                  </a:lnTo>
                  <a:lnTo>
                    <a:pt x="1183054" y="55814"/>
                  </a:lnTo>
                  <a:lnTo>
                    <a:pt x="1221864" y="120992"/>
                  </a:lnTo>
                  <a:lnTo>
                    <a:pt x="1239222" y="161560"/>
                  </a:lnTo>
                  <a:lnTo>
                    <a:pt x="1255036" y="206937"/>
                  </a:lnTo>
                  <a:lnTo>
                    <a:pt x="1269175" y="256740"/>
                  </a:lnTo>
                  <a:lnTo>
                    <a:pt x="1281505" y="310587"/>
                  </a:lnTo>
                  <a:lnTo>
                    <a:pt x="1291891" y="368096"/>
                  </a:lnTo>
                  <a:lnTo>
                    <a:pt x="1300202" y="428884"/>
                  </a:lnTo>
                  <a:lnTo>
                    <a:pt x="1306303" y="492568"/>
                  </a:lnTo>
                  <a:lnTo>
                    <a:pt x="1310062" y="558765"/>
                  </a:lnTo>
                  <a:lnTo>
                    <a:pt x="1311344" y="627094"/>
                  </a:lnTo>
                  <a:lnTo>
                    <a:pt x="1310062" y="695423"/>
                  </a:lnTo>
                  <a:lnTo>
                    <a:pt x="1306303" y="761621"/>
                  </a:lnTo>
                  <a:lnTo>
                    <a:pt x="1300202" y="825304"/>
                  </a:lnTo>
                  <a:lnTo>
                    <a:pt x="1291891" y="886092"/>
                  </a:lnTo>
                  <a:lnTo>
                    <a:pt x="1281505" y="943601"/>
                  </a:lnTo>
                  <a:lnTo>
                    <a:pt x="1269175" y="997448"/>
                  </a:lnTo>
                  <a:lnTo>
                    <a:pt x="1255036" y="1047251"/>
                  </a:lnTo>
                  <a:lnTo>
                    <a:pt x="1239222" y="1092628"/>
                  </a:lnTo>
                  <a:lnTo>
                    <a:pt x="1221864" y="1133196"/>
                  </a:lnTo>
                  <a:lnTo>
                    <a:pt x="1203097" y="1168572"/>
                  </a:lnTo>
                  <a:lnTo>
                    <a:pt x="1161868" y="1222219"/>
                  </a:lnTo>
                  <a:lnTo>
                    <a:pt x="1116601" y="1250509"/>
                  </a:lnTo>
                  <a:lnTo>
                    <a:pt x="1092787" y="1254189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4" name="object 14"/>
            <p:cNvSpPr/>
            <p:nvPr/>
          </p:nvSpPr>
          <p:spPr>
            <a:xfrm>
              <a:off x="1778963" y="2798037"/>
              <a:ext cx="1311910" cy="1254760"/>
            </a:xfrm>
            <a:custGeom>
              <a:avLst/>
              <a:gdLst/>
              <a:ahLst/>
              <a:cxnLst/>
              <a:rect l="l" t="t" r="r" b="b"/>
              <a:pathLst>
                <a:path w="1311910" h="1254760">
                  <a:moveTo>
                    <a:pt x="1092787" y="1254189"/>
                  </a:moveTo>
                  <a:lnTo>
                    <a:pt x="0" y="1254189"/>
                  </a:lnTo>
                  <a:lnTo>
                    <a:pt x="23814" y="1250509"/>
                  </a:lnTo>
                  <a:lnTo>
                    <a:pt x="46885" y="1239725"/>
                  </a:lnTo>
                  <a:lnTo>
                    <a:pt x="90266" y="1198374"/>
                  </a:lnTo>
                  <a:lnTo>
                    <a:pt x="129077" y="1133196"/>
                  </a:lnTo>
                  <a:lnTo>
                    <a:pt x="146434" y="1092628"/>
                  </a:lnTo>
                  <a:lnTo>
                    <a:pt x="162249" y="1047251"/>
                  </a:lnTo>
                  <a:lnTo>
                    <a:pt x="176388" y="997448"/>
                  </a:lnTo>
                  <a:lnTo>
                    <a:pt x="188717" y="943601"/>
                  </a:lnTo>
                  <a:lnTo>
                    <a:pt x="199104" y="886092"/>
                  </a:lnTo>
                  <a:lnTo>
                    <a:pt x="207415" y="825304"/>
                  </a:lnTo>
                  <a:lnTo>
                    <a:pt x="213516" y="761621"/>
                  </a:lnTo>
                  <a:lnTo>
                    <a:pt x="217274" y="695423"/>
                  </a:lnTo>
                  <a:lnTo>
                    <a:pt x="218557" y="627094"/>
                  </a:lnTo>
                  <a:lnTo>
                    <a:pt x="217274" y="558765"/>
                  </a:lnTo>
                  <a:lnTo>
                    <a:pt x="213516" y="492568"/>
                  </a:lnTo>
                  <a:lnTo>
                    <a:pt x="207415" y="428884"/>
                  </a:lnTo>
                  <a:lnTo>
                    <a:pt x="199104" y="368096"/>
                  </a:lnTo>
                  <a:lnTo>
                    <a:pt x="188717" y="310587"/>
                  </a:lnTo>
                  <a:lnTo>
                    <a:pt x="176388" y="256740"/>
                  </a:lnTo>
                  <a:lnTo>
                    <a:pt x="162249" y="206937"/>
                  </a:lnTo>
                  <a:lnTo>
                    <a:pt x="146434" y="161560"/>
                  </a:lnTo>
                  <a:lnTo>
                    <a:pt x="129077" y="120992"/>
                  </a:lnTo>
                  <a:lnTo>
                    <a:pt x="110310" y="85616"/>
                  </a:lnTo>
                  <a:lnTo>
                    <a:pt x="69081" y="31969"/>
                  </a:lnTo>
                  <a:lnTo>
                    <a:pt x="23814" y="3679"/>
                  </a:lnTo>
                  <a:lnTo>
                    <a:pt x="0" y="0"/>
                  </a:lnTo>
                  <a:lnTo>
                    <a:pt x="1092787" y="0"/>
                  </a:lnTo>
                  <a:lnTo>
                    <a:pt x="1139672" y="14463"/>
                  </a:lnTo>
                  <a:lnTo>
                    <a:pt x="1183054" y="55814"/>
                  </a:lnTo>
                  <a:lnTo>
                    <a:pt x="1221864" y="120992"/>
                  </a:lnTo>
                  <a:lnTo>
                    <a:pt x="1239222" y="161560"/>
                  </a:lnTo>
                  <a:lnTo>
                    <a:pt x="1255036" y="206937"/>
                  </a:lnTo>
                  <a:lnTo>
                    <a:pt x="1269175" y="256740"/>
                  </a:lnTo>
                  <a:lnTo>
                    <a:pt x="1281505" y="310587"/>
                  </a:lnTo>
                  <a:lnTo>
                    <a:pt x="1291891" y="368096"/>
                  </a:lnTo>
                  <a:lnTo>
                    <a:pt x="1300202" y="428884"/>
                  </a:lnTo>
                  <a:lnTo>
                    <a:pt x="1306303" y="492568"/>
                  </a:lnTo>
                  <a:lnTo>
                    <a:pt x="1310062" y="558765"/>
                  </a:lnTo>
                  <a:lnTo>
                    <a:pt x="1311344" y="627094"/>
                  </a:lnTo>
                  <a:lnTo>
                    <a:pt x="1310062" y="695423"/>
                  </a:lnTo>
                  <a:lnTo>
                    <a:pt x="1306303" y="761621"/>
                  </a:lnTo>
                  <a:lnTo>
                    <a:pt x="1300202" y="825304"/>
                  </a:lnTo>
                  <a:lnTo>
                    <a:pt x="1291891" y="886092"/>
                  </a:lnTo>
                  <a:lnTo>
                    <a:pt x="1281505" y="943601"/>
                  </a:lnTo>
                  <a:lnTo>
                    <a:pt x="1269175" y="997448"/>
                  </a:lnTo>
                  <a:lnTo>
                    <a:pt x="1255036" y="1047251"/>
                  </a:lnTo>
                  <a:lnTo>
                    <a:pt x="1239222" y="1092628"/>
                  </a:lnTo>
                  <a:lnTo>
                    <a:pt x="1221864" y="1133196"/>
                  </a:lnTo>
                  <a:lnTo>
                    <a:pt x="1203097" y="1168572"/>
                  </a:lnTo>
                  <a:lnTo>
                    <a:pt x="1161868" y="1222219"/>
                  </a:lnTo>
                  <a:lnTo>
                    <a:pt x="1116601" y="1250509"/>
                  </a:lnTo>
                  <a:lnTo>
                    <a:pt x="1092787" y="1254189"/>
                  </a:lnTo>
                  <a:close/>
                </a:path>
              </a:pathLst>
            </a:custGeom>
            <a:ln w="25373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5" name="object 15"/>
            <p:cNvSpPr/>
            <p:nvPr/>
          </p:nvSpPr>
          <p:spPr>
            <a:xfrm>
              <a:off x="3658242" y="2810724"/>
              <a:ext cx="1311910" cy="1254760"/>
            </a:xfrm>
            <a:custGeom>
              <a:avLst/>
              <a:gdLst/>
              <a:ahLst/>
              <a:cxnLst/>
              <a:rect l="l" t="t" r="r" b="b"/>
              <a:pathLst>
                <a:path w="1311910" h="1254760">
                  <a:moveTo>
                    <a:pt x="1092786" y="1254189"/>
                  </a:moveTo>
                  <a:lnTo>
                    <a:pt x="0" y="1254189"/>
                  </a:lnTo>
                  <a:lnTo>
                    <a:pt x="23814" y="1250509"/>
                  </a:lnTo>
                  <a:lnTo>
                    <a:pt x="46885" y="1239725"/>
                  </a:lnTo>
                  <a:lnTo>
                    <a:pt x="90266" y="1198374"/>
                  </a:lnTo>
                  <a:lnTo>
                    <a:pt x="129077" y="1133196"/>
                  </a:lnTo>
                  <a:lnTo>
                    <a:pt x="146434" y="1092628"/>
                  </a:lnTo>
                  <a:lnTo>
                    <a:pt x="162249" y="1047251"/>
                  </a:lnTo>
                  <a:lnTo>
                    <a:pt x="176388" y="997448"/>
                  </a:lnTo>
                  <a:lnTo>
                    <a:pt x="188717" y="943601"/>
                  </a:lnTo>
                  <a:lnTo>
                    <a:pt x="199104" y="886092"/>
                  </a:lnTo>
                  <a:lnTo>
                    <a:pt x="207415" y="825304"/>
                  </a:lnTo>
                  <a:lnTo>
                    <a:pt x="213516" y="761621"/>
                  </a:lnTo>
                  <a:lnTo>
                    <a:pt x="217274" y="695423"/>
                  </a:lnTo>
                  <a:lnTo>
                    <a:pt x="218557" y="627094"/>
                  </a:lnTo>
                  <a:lnTo>
                    <a:pt x="217274" y="558765"/>
                  </a:lnTo>
                  <a:lnTo>
                    <a:pt x="213516" y="492568"/>
                  </a:lnTo>
                  <a:lnTo>
                    <a:pt x="207415" y="428884"/>
                  </a:lnTo>
                  <a:lnTo>
                    <a:pt x="199104" y="368096"/>
                  </a:lnTo>
                  <a:lnTo>
                    <a:pt x="188717" y="310587"/>
                  </a:lnTo>
                  <a:lnTo>
                    <a:pt x="176388" y="256740"/>
                  </a:lnTo>
                  <a:lnTo>
                    <a:pt x="162249" y="206937"/>
                  </a:lnTo>
                  <a:lnTo>
                    <a:pt x="146434" y="161560"/>
                  </a:lnTo>
                  <a:lnTo>
                    <a:pt x="129077" y="120992"/>
                  </a:lnTo>
                  <a:lnTo>
                    <a:pt x="110310" y="85616"/>
                  </a:lnTo>
                  <a:lnTo>
                    <a:pt x="69080" y="31969"/>
                  </a:lnTo>
                  <a:lnTo>
                    <a:pt x="23814" y="3679"/>
                  </a:lnTo>
                  <a:lnTo>
                    <a:pt x="0" y="0"/>
                  </a:lnTo>
                  <a:lnTo>
                    <a:pt x="1092786" y="0"/>
                  </a:lnTo>
                  <a:lnTo>
                    <a:pt x="1139672" y="14463"/>
                  </a:lnTo>
                  <a:lnTo>
                    <a:pt x="1183054" y="55814"/>
                  </a:lnTo>
                  <a:lnTo>
                    <a:pt x="1221864" y="120992"/>
                  </a:lnTo>
                  <a:lnTo>
                    <a:pt x="1239222" y="161560"/>
                  </a:lnTo>
                  <a:lnTo>
                    <a:pt x="1255037" y="206937"/>
                  </a:lnTo>
                  <a:lnTo>
                    <a:pt x="1269175" y="256740"/>
                  </a:lnTo>
                  <a:lnTo>
                    <a:pt x="1281505" y="310587"/>
                  </a:lnTo>
                  <a:lnTo>
                    <a:pt x="1291891" y="368096"/>
                  </a:lnTo>
                  <a:lnTo>
                    <a:pt x="1300202" y="428884"/>
                  </a:lnTo>
                  <a:lnTo>
                    <a:pt x="1306303" y="492568"/>
                  </a:lnTo>
                  <a:lnTo>
                    <a:pt x="1310062" y="558765"/>
                  </a:lnTo>
                  <a:lnTo>
                    <a:pt x="1311344" y="627094"/>
                  </a:lnTo>
                  <a:lnTo>
                    <a:pt x="1310062" y="695423"/>
                  </a:lnTo>
                  <a:lnTo>
                    <a:pt x="1306303" y="761621"/>
                  </a:lnTo>
                  <a:lnTo>
                    <a:pt x="1300202" y="825304"/>
                  </a:lnTo>
                  <a:lnTo>
                    <a:pt x="1291891" y="886092"/>
                  </a:lnTo>
                  <a:lnTo>
                    <a:pt x="1281505" y="943601"/>
                  </a:lnTo>
                  <a:lnTo>
                    <a:pt x="1269175" y="997448"/>
                  </a:lnTo>
                  <a:lnTo>
                    <a:pt x="1255037" y="1047251"/>
                  </a:lnTo>
                  <a:lnTo>
                    <a:pt x="1239222" y="1092628"/>
                  </a:lnTo>
                  <a:lnTo>
                    <a:pt x="1221864" y="1133196"/>
                  </a:lnTo>
                  <a:lnTo>
                    <a:pt x="1203097" y="1168572"/>
                  </a:lnTo>
                  <a:lnTo>
                    <a:pt x="1161868" y="1222219"/>
                  </a:lnTo>
                  <a:lnTo>
                    <a:pt x="1116601" y="1250509"/>
                  </a:lnTo>
                  <a:lnTo>
                    <a:pt x="1092786" y="1254189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6" name="object 16"/>
            <p:cNvSpPr/>
            <p:nvPr/>
          </p:nvSpPr>
          <p:spPr>
            <a:xfrm>
              <a:off x="3658242" y="2810724"/>
              <a:ext cx="1311910" cy="1254760"/>
            </a:xfrm>
            <a:custGeom>
              <a:avLst/>
              <a:gdLst/>
              <a:ahLst/>
              <a:cxnLst/>
              <a:rect l="l" t="t" r="r" b="b"/>
              <a:pathLst>
                <a:path w="1311910" h="1254760">
                  <a:moveTo>
                    <a:pt x="1092786" y="1254189"/>
                  </a:moveTo>
                  <a:lnTo>
                    <a:pt x="0" y="1254189"/>
                  </a:lnTo>
                  <a:lnTo>
                    <a:pt x="23814" y="1250509"/>
                  </a:lnTo>
                  <a:lnTo>
                    <a:pt x="46885" y="1239725"/>
                  </a:lnTo>
                  <a:lnTo>
                    <a:pt x="90266" y="1198374"/>
                  </a:lnTo>
                  <a:lnTo>
                    <a:pt x="129077" y="1133196"/>
                  </a:lnTo>
                  <a:lnTo>
                    <a:pt x="146434" y="1092628"/>
                  </a:lnTo>
                  <a:lnTo>
                    <a:pt x="162249" y="1047251"/>
                  </a:lnTo>
                  <a:lnTo>
                    <a:pt x="176388" y="997448"/>
                  </a:lnTo>
                  <a:lnTo>
                    <a:pt x="188717" y="943601"/>
                  </a:lnTo>
                  <a:lnTo>
                    <a:pt x="199104" y="886092"/>
                  </a:lnTo>
                  <a:lnTo>
                    <a:pt x="207415" y="825304"/>
                  </a:lnTo>
                  <a:lnTo>
                    <a:pt x="213516" y="761621"/>
                  </a:lnTo>
                  <a:lnTo>
                    <a:pt x="217274" y="695423"/>
                  </a:lnTo>
                  <a:lnTo>
                    <a:pt x="218557" y="627094"/>
                  </a:lnTo>
                  <a:lnTo>
                    <a:pt x="217274" y="558765"/>
                  </a:lnTo>
                  <a:lnTo>
                    <a:pt x="213516" y="492568"/>
                  </a:lnTo>
                  <a:lnTo>
                    <a:pt x="207415" y="428884"/>
                  </a:lnTo>
                  <a:lnTo>
                    <a:pt x="199104" y="368096"/>
                  </a:lnTo>
                  <a:lnTo>
                    <a:pt x="188717" y="310587"/>
                  </a:lnTo>
                  <a:lnTo>
                    <a:pt x="176388" y="256740"/>
                  </a:lnTo>
                  <a:lnTo>
                    <a:pt x="162249" y="206937"/>
                  </a:lnTo>
                  <a:lnTo>
                    <a:pt x="146434" y="161560"/>
                  </a:lnTo>
                  <a:lnTo>
                    <a:pt x="129077" y="120992"/>
                  </a:lnTo>
                  <a:lnTo>
                    <a:pt x="110310" y="85616"/>
                  </a:lnTo>
                  <a:lnTo>
                    <a:pt x="69080" y="31969"/>
                  </a:lnTo>
                  <a:lnTo>
                    <a:pt x="23814" y="3679"/>
                  </a:lnTo>
                  <a:lnTo>
                    <a:pt x="0" y="0"/>
                  </a:lnTo>
                  <a:lnTo>
                    <a:pt x="1092786" y="0"/>
                  </a:lnTo>
                  <a:lnTo>
                    <a:pt x="1139672" y="14463"/>
                  </a:lnTo>
                  <a:lnTo>
                    <a:pt x="1183054" y="55814"/>
                  </a:lnTo>
                  <a:lnTo>
                    <a:pt x="1221864" y="120992"/>
                  </a:lnTo>
                  <a:lnTo>
                    <a:pt x="1239222" y="161560"/>
                  </a:lnTo>
                  <a:lnTo>
                    <a:pt x="1255037" y="206937"/>
                  </a:lnTo>
                  <a:lnTo>
                    <a:pt x="1269175" y="256740"/>
                  </a:lnTo>
                  <a:lnTo>
                    <a:pt x="1281505" y="310587"/>
                  </a:lnTo>
                  <a:lnTo>
                    <a:pt x="1291891" y="368096"/>
                  </a:lnTo>
                  <a:lnTo>
                    <a:pt x="1300202" y="428884"/>
                  </a:lnTo>
                  <a:lnTo>
                    <a:pt x="1306303" y="492568"/>
                  </a:lnTo>
                  <a:lnTo>
                    <a:pt x="1310062" y="558765"/>
                  </a:lnTo>
                  <a:lnTo>
                    <a:pt x="1311344" y="627094"/>
                  </a:lnTo>
                  <a:lnTo>
                    <a:pt x="1310062" y="695423"/>
                  </a:lnTo>
                  <a:lnTo>
                    <a:pt x="1306303" y="761621"/>
                  </a:lnTo>
                  <a:lnTo>
                    <a:pt x="1300202" y="825304"/>
                  </a:lnTo>
                  <a:lnTo>
                    <a:pt x="1291891" y="886092"/>
                  </a:lnTo>
                  <a:lnTo>
                    <a:pt x="1281505" y="943601"/>
                  </a:lnTo>
                  <a:lnTo>
                    <a:pt x="1269175" y="997448"/>
                  </a:lnTo>
                  <a:lnTo>
                    <a:pt x="1255037" y="1047251"/>
                  </a:lnTo>
                  <a:lnTo>
                    <a:pt x="1239222" y="1092628"/>
                  </a:lnTo>
                  <a:lnTo>
                    <a:pt x="1221864" y="1133196"/>
                  </a:lnTo>
                  <a:lnTo>
                    <a:pt x="1203097" y="1168572"/>
                  </a:lnTo>
                  <a:lnTo>
                    <a:pt x="1161868" y="1222219"/>
                  </a:lnTo>
                  <a:lnTo>
                    <a:pt x="1116601" y="1250509"/>
                  </a:lnTo>
                  <a:lnTo>
                    <a:pt x="1092786" y="1254189"/>
                  </a:lnTo>
                  <a:close/>
                </a:path>
              </a:pathLst>
            </a:custGeom>
            <a:ln w="25373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7" name="object 17"/>
            <p:cNvSpPr/>
            <p:nvPr/>
          </p:nvSpPr>
          <p:spPr>
            <a:xfrm>
              <a:off x="5426850" y="2800801"/>
              <a:ext cx="1311910" cy="1254760"/>
            </a:xfrm>
            <a:custGeom>
              <a:avLst/>
              <a:gdLst/>
              <a:ahLst/>
              <a:cxnLst/>
              <a:rect l="l" t="t" r="r" b="b"/>
              <a:pathLst>
                <a:path w="1311909" h="1254760">
                  <a:moveTo>
                    <a:pt x="1092786" y="1254189"/>
                  </a:moveTo>
                  <a:lnTo>
                    <a:pt x="0" y="1254189"/>
                  </a:lnTo>
                  <a:lnTo>
                    <a:pt x="23814" y="1250509"/>
                  </a:lnTo>
                  <a:lnTo>
                    <a:pt x="46885" y="1239725"/>
                  </a:lnTo>
                  <a:lnTo>
                    <a:pt x="90266" y="1198374"/>
                  </a:lnTo>
                  <a:lnTo>
                    <a:pt x="129077" y="1133196"/>
                  </a:lnTo>
                  <a:lnTo>
                    <a:pt x="146434" y="1092628"/>
                  </a:lnTo>
                  <a:lnTo>
                    <a:pt x="162249" y="1047251"/>
                  </a:lnTo>
                  <a:lnTo>
                    <a:pt x="176388" y="997448"/>
                  </a:lnTo>
                  <a:lnTo>
                    <a:pt x="188717" y="943601"/>
                  </a:lnTo>
                  <a:lnTo>
                    <a:pt x="199104" y="886092"/>
                  </a:lnTo>
                  <a:lnTo>
                    <a:pt x="207415" y="825304"/>
                  </a:lnTo>
                  <a:lnTo>
                    <a:pt x="213516" y="761620"/>
                  </a:lnTo>
                  <a:lnTo>
                    <a:pt x="217274" y="695423"/>
                  </a:lnTo>
                  <a:lnTo>
                    <a:pt x="218557" y="627094"/>
                  </a:lnTo>
                  <a:lnTo>
                    <a:pt x="217274" y="558765"/>
                  </a:lnTo>
                  <a:lnTo>
                    <a:pt x="213516" y="492567"/>
                  </a:lnTo>
                  <a:lnTo>
                    <a:pt x="207415" y="428884"/>
                  </a:lnTo>
                  <a:lnTo>
                    <a:pt x="199104" y="368096"/>
                  </a:lnTo>
                  <a:lnTo>
                    <a:pt x="188717" y="310587"/>
                  </a:lnTo>
                  <a:lnTo>
                    <a:pt x="176388" y="256740"/>
                  </a:lnTo>
                  <a:lnTo>
                    <a:pt x="162249" y="206937"/>
                  </a:lnTo>
                  <a:lnTo>
                    <a:pt x="146434" y="161560"/>
                  </a:lnTo>
                  <a:lnTo>
                    <a:pt x="129077" y="120992"/>
                  </a:lnTo>
                  <a:lnTo>
                    <a:pt x="110310" y="85616"/>
                  </a:lnTo>
                  <a:lnTo>
                    <a:pt x="69081" y="31969"/>
                  </a:lnTo>
                  <a:lnTo>
                    <a:pt x="23814" y="3679"/>
                  </a:lnTo>
                  <a:lnTo>
                    <a:pt x="0" y="0"/>
                  </a:lnTo>
                  <a:lnTo>
                    <a:pt x="1092786" y="0"/>
                  </a:lnTo>
                  <a:lnTo>
                    <a:pt x="1139672" y="14463"/>
                  </a:lnTo>
                  <a:lnTo>
                    <a:pt x="1183053" y="55814"/>
                  </a:lnTo>
                  <a:lnTo>
                    <a:pt x="1221864" y="120992"/>
                  </a:lnTo>
                  <a:lnTo>
                    <a:pt x="1239221" y="161560"/>
                  </a:lnTo>
                  <a:lnTo>
                    <a:pt x="1255036" y="206937"/>
                  </a:lnTo>
                  <a:lnTo>
                    <a:pt x="1269175" y="256740"/>
                  </a:lnTo>
                  <a:lnTo>
                    <a:pt x="1281505" y="310587"/>
                  </a:lnTo>
                  <a:lnTo>
                    <a:pt x="1291891" y="368096"/>
                  </a:lnTo>
                  <a:lnTo>
                    <a:pt x="1300202" y="428884"/>
                  </a:lnTo>
                  <a:lnTo>
                    <a:pt x="1306303" y="492567"/>
                  </a:lnTo>
                  <a:lnTo>
                    <a:pt x="1310062" y="558765"/>
                  </a:lnTo>
                  <a:lnTo>
                    <a:pt x="1311344" y="627094"/>
                  </a:lnTo>
                  <a:lnTo>
                    <a:pt x="1310062" y="695423"/>
                  </a:lnTo>
                  <a:lnTo>
                    <a:pt x="1306303" y="761620"/>
                  </a:lnTo>
                  <a:lnTo>
                    <a:pt x="1300202" y="825304"/>
                  </a:lnTo>
                  <a:lnTo>
                    <a:pt x="1291891" y="886092"/>
                  </a:lnTo>
                  <a:lnTo>
                    <a:pt x="1281505" y="943601"/>
                  </a:lnTo>
                  <a:lnTo>
                    <a:pt x="1269175" y="997448"/>
                  </a:lnTo>
                  <a:lnTo>
                    <a:pt x="1255036" y="1047251"/>
                  </a:lnTo>
                  <a:lnTo>
                    <a:pt x="1239221" y="1092628"/>
                  </a:lnTo>
                  <a:lnTo>
                    <a:pt x="1221864" y="1133196"/>
                  </a:lnTo>
                  <a:lnTo>
                    <a:pt x="1203097" y="1168572"/>
                  </a:lnTo>
                  <a:lnTo>
                    <a:pt x="1161868" y="1222219"/>
                  </a:lnTo>
                  <a:lnTo>
                    <a:pt x="1116601" y="1250509"/>
                  </a:lnTo>
                  <a:lnTo>
                    <a:pt x="1092786" y="1254189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8" name="object 18"/>
            <p:cNvSpPr/>
            <p:nvPr/>
          </p:nvSpPr>
          <p:spPr>
            <a:xfrm>
              <a:off x="5426850" y="2800801"/>
              <a:ext cx="1311910" cy="1254760"/>
            </a:xfrm>
            <a:custGeom>
              <a:avLst/>
              <a:gdLst/>
              <a:ahLst/>
              <a:cxnLst/>
              <a:rect l="l" t="t" r="r" b="b"/>
              <a:pathLst>
                <a:path w="1311909" h="1254760">
                  <a:moveTo>
                    <a:pt x="1092786" y="1254189"/>
                  </a:moveTo>
                  <a:lnTo>
                    <a:pt x="0" y="1254189"/>
                  </a:lnTo>
                  <a:lnTo>
                    <a:pt x="23814" y="1250509"/>
                  </a:lnTo>
                  <a:lnTo>
                    <a:pt x="46885" y="1239725"/>
                  </a:lnTo>
                  <a:lnTo>
                    <a:pt x="90266" y="1198374"/>
                  </a:lnTo>
                  <a:lnTo>
                    <a:pt x="129077" y="1133196"/>
                  </a:lnTo>
                  <a:lnTo>
                    <a:pt x="146434" y="1092628"/>
                  </a:lnTo>
                  <a:lnTo>
                    <a:pt x="162249" y="1047251"/>
                  </a:lnTo>
                  <a:lnTo>
                    <a:pt x="176388" y="997448"/>
                  </a:lnTo>
                  <a:lnTo>
                    <a:pt x="188717" y="943601"/>
                  </a:lnTo>
                  <a:lnTo>
                    <a:pt x="199104" y="886092"/>
                  </a:lnTo>
                  <a:lnTo>
                    <a:pt x="207415" y="825304"/>
                  </a:lnTo>
                  <a:lnTo>
                    <a:pt x="213516" y="761620"/>
                  </a:lnTo>
                  <a:lnTo>
                    <a:pt x="217274" y="695423"/>
                  </a:lnTo>
                  <a:lnTo>
                    <a:pt x="218557" y="627094"/>
                  </a:lnTo>
                  <a:lnTo>
                    <a:pt x="217274" y="558765"/>
                  </a:lnTo>
                  <a:lnTo>
                    <a:pt x="213516" y="492567"/>
                  </a:lnTo>
                  <a:lnTo>
                    <a:pt x="207415" y="428884"/>
                  </a:lnTo>
                  <a:lnTo>
                    <a:pt x="199104" y="368096"/>
                  </a:lnTo>
                  <a:lnTo>
                    <a:pt x="188717" y="310587"/>
                  </a:lnTo>
                  <a:lnTo>
                    <a:pt x="176388" y="256740"/>
                  </a:lnTo>
                  <a:lnTo>
                    <a:pt x="162249" y="206937"/>
                  </a:lnTo>
                  <a:lnTo>
                    <a:pt x="146434" y="161560"/>
                  </a:lnTo>
                  <a:lnTo>
                    <a:pt x="129077" y="120992"/>
                  </a:lnTo>
                  <a:lnTo>
                    <a:pt x="110310" y="85616"/>
                  </a:lnTo>
                  <a:lnTo>
                    <a:pt x="69081" y="31969"/>
                  </a:lnTo>
                  <a:lnTo>
                    <a:pt x="23814" y="3679"/>
                  </a:lnTo>
                  <a:lnTo>
                    <a:pt x="0" y="0"/>
                  </a:lnTo>
                  <a:lnTo>
                    <a:pt x="1092786" y="0"/>
                  </a:lnTo>
                  <a:lnTo>
                    <a:pt x="1139672" y="14463"/>
                  </a:lnTo>
                  <a:lnTo>
                    <a:pt x="1183053" y="55814"/>
                  </a:lnTo>
                  <a:lnTo>
                    <a:pt x="1221864" y="120992"/>
                  </a:lnTo>
                  <a:lnTo>
                    <a:pt x="1239221" y="161560"/>
                  </a:lnTo>
                  <a:lnTo>
                    <a:pt x="1255036" y="206937"/>
                  </a:lnTo>
                  <a:lnTo>
                    <a:pt x="1269175" y="256740"/>
                  </a:lnTo>
                  <a:lnTo>
                    <a:pt x="1281505" y="310587"/>
                  </a:lnTo>
                  <a:lnTo>
                    <a:pt x="1291891" y="368096"/>
                  </a:lnTo>
                  <a:lnTo>
                    <a:pt x="1300202" y="428884"/>
                  </a:lnTo>
                  <a:lnTo>
                    <a:pt x="1306303" y="492567"/>
                  </a:lnTo>
                  <a:lnTo>
                    <a:pt x="1310062" y="558765"/>
                  </a:lnTo>
                  <a:lnTo>
                    <a:pt x="1311344" y="627094"/>
                  </a:lnTo>
                  <a:lnTo>
                    <a:pt x="1310062" y="695423"/>
                  </a:lnTo>
                  <a:lnTo>
                    <a:pt x="1306303" y="761620"/>
                  </a:lnTo>
                  <a:lnTo>
                    <a:pt x="1300202" y="825304"/>
                  </a:lnTo>
                  <a:lnTo>
                    <a:pt x="1291891" y="886092"/>
                  </a:lnTo>
                  <a:lnTo>
                    <a:pt x="1281505" y="943601"/>
                  </a:lnTo>
                  <a:lnTo>
                    <a:pt x="1269175" y="997448"/>
                  </a:lnTo>
                  <a:lnTo>
                    <a:pt x="1255036" y="1047251"/>
                  </a:lnTo>
                  <a:lnTo>
                    <a:pt x="1239221" y="1092628"/>
                  </a:lnTo>
                  <a:lnTo>
                    <a:pt x="1221864" y="1133196"/>
                  </a:lnTo>
                  <a:lnTo>
                    <a:pt x="1203097" y="1168572"/>
                  </a:lnTo>
                  <a:lnTo>
                    <a:pt x="1161868" y="1222219"/>
                  </a:lnTo>
                  <a:lnTo>
                    <a:pt x="1116601" y="1250509"/>
                  </a:lnTo>
                  <a:lnTo>
                    <a:pt x="1092786" y="1254189"/>
                  </a:lnTo>
                  <a:close/>
                </a:path>
              </a:pathLst>
            </a:custGeom>
            <a:ln w="25373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9" name="object 19"/>
            <p:cNvSpPr/>
            <p:nvPr/>
          </p:nvSpPr>
          <p:spPr>
            <a:xfrm>
              <a:off x="6986863" y="2785942"/>
              <a:ext cx="1311910" cy="1254760"/>
            </a:xfrm>
            <a:custGeom>
              <a:avLst/>
              <a:gdLst/>
              <a:ahLst/>
              <a:cxnLst/>
              <a:rect l="l" t="t" r="r" b="b"/>
              <a:pathLst>
                <a:path w="1311909" h="1254760">
                  <a:moveTo>
                    <a:pt x="1092786" y="1254189"/>
                  </a:moveTo>
                  <a:lnTo>
                    <a:pt x="0" y="1254189"/>
                  </a:lnTo>
                  <a:lnTo>
                    <a:pt x="23814" y="1250509"/>
                  </a:lnTo>
                  <a:lnTo>
                    <a:pt x="46885" y="1239725"/>
                  </a:lnTo>
                  <a:lnTo>
                    <a:pt x="90266" y="1198374"/>
                  </a:lnTo>
                  <a:lnTo>
                    <a:pt x="129076" y="1133196"/>
                  </a:lnTo>
                  <a:lnTo>
                    <a:pt x="146434" y="1092628"/>
                  </a:lnTo>
                  <a:lnTo>
                    <a:pt x="162249" y="1047251"/>
                  </a:lnTo>
                  <a:lnTo>
                    <a:pt x="176388" y="997448"/>
                  </a:lnTo>
                  <a:lnTo>
                    <a:pt x="188717" y="943601"/>
                  </a:lnTo>
                  <a:lnTo>
                    <a:pt x="199104" y="886092"/>
                  </a:lnTo>
                  <a:lnTo>
                    <a:pt x="207415" y="825304"/>
                  </a:lnTo>
                  <a:lnTo>
                    <a:pt x="213516" y="761621"/>
                  </a:lnTo>
                  <a:lnTo>
                    <a:pt x="217274" y="695423"/>
                  </a:lnTo>
                  <a:lnTo>
                    <a:pt x="218557" y="627094"/>
                  </a:lnTo>
                  <a:lnTo>
                    <a:pt x="217274" y="558765"/>
                  </a:lnTo>
                  <a:lnTo>
                    <a:pt x="213516" y="492568"/>
                  </a:lnTo>
                  <a:lnTo>
                    <a:pt x="207415" y="428884"/>
                  </a:lnTo>
                  <a:lnTo>
                    <a:pt x="199104" y="368096"/>
                  </a:lnTo>
                  <a:lnTo>
                    <a:pt x="188717" y="310587"/>
                  </a:lnTo>
                  <a:lnTo>
                    <a:pt x="176388" y="256740"/>
                  </a:lnTo>
                  <a:lnTo>
                    <a:pt x="162249" y="206937"/>
                  </a:lnTo>
                  <a:lnTo>
                    <a:pt x="146434" y="161560"/>
                  </a:lnTo>
                  <a:lnTo>
                    <a:pt x="129076" y="120992"/>
                  </a:lnTo>
                  <a:lnTo>
                    <a:pt x="110309" y="85616"/>
                  </a:lnTo>
                  <a:lnTo>
                    <a:pt x="69080" y="31969"/>
                  </a:lnTo>
                  <a:lnTo>
                    <a:pt x="23814" y="3679"/>
                  </a:lnTo>
                  <a:lnTo>
                    <a:pt x="0" y="0"/>
                  </a:lnTo>
                  <a:lnTo>
                    <a:pt x="1092786" y="0"/>
                  </a:lnTo>
                  <a:lnTo>
                    <a:pt x="1139672" y="14463"/>
                  </a:lnTo>
                  <a:lnTo>
                    <a:pt x="1183054" y="55814"/>
                  </a:lnTo>
                  <a:lnTo>
                    <a:pt x="1221864" y="120992"/>
                  </a:lnTo>
                  <a:lnTo>
                    <a:pt x="1239221" y="161560"/>
                  </a:lnTo>
                  <a:lnTo>
                    <a:pt x="1255036" y="206937"/>
                  </a:lnTo>
                  <a:lnTo>
                    <a:pt x="1269175" y="256740"/>
                  </a:lnTo>
                  <a:lnTo>
                    <a:pt x="1281504" y="310587"/>
                  </a:lnTo>
                  <a:lnTo>
                    <a:pt x="1291891" y="368096"/>
                  </a:lnTo>
                  <a:lnTo>
                    <a:pt x="1300202" y="428884"/>
                  </a:lnTo>
                  <a:lnTo>
                    <a:pt x="1306303" y="492568"/>
                  </a:lnTo>
                  <a:lnTo>
                    <a:pt x="1310061" y="558765"/>
                  </a:lnTo>
                  <a:lnTo>
                    <a:pt x="1311344" y="627094"/>
                  </a:lnTo>
                  <a:lnTo>
                    <a:pt x="1310061" y="695423"/>
                  </a:lnTo>
                  <a:lnTo>
                    <a:pt x="1306303" y="761621"/>
                  </a:lnTo>
                  <a:lnTo>
                    <a:pt x="1300202" y="825304"/>
                  </a:lnTo>
                  <a:lnTo>
                    <a:pt x="1291891" y="886092"/>
                  </a:lnTo>
                  <a:lnTo>
                    <a:pt x="1281504" y="943601"/>
                  </a:lnTo>
                  <a:lnTo>
                    <a:pt x="1269175" y="997448"/>
                  </a:lnTo>
                  <a:lnTo>
                    <a:pt x="1255036" y="1047251"/>
                  </a:lnTo>
                  <a:lnTo>
                    <a:pt x="1239221" y="1092628"/>
                  </a:lnTo>
                  <a:lnTo>
                    <a:pt x="1221864" y="1133196"/>
                  </a:lnTo>
                  <a:lnTo>
                    <a:pt x="1203097" y="1168572"/>
                  </a:lnTo>
                  <a:lnTo>
                    <a:pt x="1161868" y="1222219"/>
                  </a:lnTo>
                  <a:lnTo>
                    <a:pt x="1116601" y="1250509"/>
                  </a:lnTo>
                  <a:lnTo>
                    <a:pt x="1092786" y="1254189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0" name="object 20"/>
            <p:cNvSpPr/>
            <p:nvPr/>
          </p:nvSpPr>
          <p:spPr>
            <a:xfrm>
              <a:off x="6986863" y="2785942"/>
              <a:ext cx="1311910" cy="1254760"/>
            </a:xfrm>
            <a:custGeom>
              <a:avLst/>
              <a:gdLst/>
              <a:ahLst/>
              <a:cxnLst/>
              <a:rect l="l" t="t" r="r" b="b"/>
              <a:pathLst>
                <a:path w="1311909" h="1254760">
                  <a:moveTo>
                    <a:pt x="1092786" y="1254189"/>
                  </a:moveTo>
                  <a:lnTo>
                    <a:pt x="0" y="1254189"/>
                  </a:lnTo>
                  <a:lnTo>
                    <a:pt x="23814" y="1250509"/>
                  </a:lnTo>
                  <a:lnTo>
                    <a:pt x="46885" y="1239725"/>
                  </a:lnTo>
                  <a:lnTo>
                    <a:pt x="90266" y="1198374"/>
                  </a:lnTo>
                  <a:lnTo>
                    <a:pt x="129076" y="1133196"/>
                  </a:lnTo>
                  <a:lnTo>
                    <a:pt x="146434" y="1092628"/>
                  </a:lnTo>
                  <a:lnTo>
                    <a:pt x="162249" y="1047251"/>
                  </a:lnTo>
                  <a:lnTo>
                    <a:pt x="176388" y="997448"/>
                  </a:lnTo>
                  <a:lnTo>
                    <a:pt x="188717" y="943601"/>
                  </a:lnTo>
                  <a:lnTo>
                    <a:pt x="199104" y="886092"/>
                  </a:lnTo>
                  <a:lnTo>
                    <a:pt x="207415" y="825304"/>
                  </a:lnTo>
                  <a:lnTo>
                    <a:pt x="213516" y="761621"/>
                  </a:lnTo>
                  <a:lnTo>
                    <a:pt x="217274" y="695423"/>
                  </a:lnTo>
                  <a:lnTo>
                    <a:pt x="218557" y="627094"/>
                  </a:lnTo>
                  <a:lnTo>
                    <a:pt x="217274" y="558765"/>
                  </a:lnTo>
                  <a:lnTo>
                    <a:pt x="213516" y="492568"/>
                  </a:lnTo>
                  <a:lnTo>
                    <a:pt x="207415" y="428884"/>
                  </a:lnTo>
                  <a:lnTo>
                    <a:pt x="199104" y="368096"/>
                  </a:lnTo>
                  <a:lnTo>
                    <a:pt x="188717" y="310587"/>
                  </a:lnTo>
                  <a:lnTo>
                    <a:pt x="176388" y="256740"/>
                  </a:lnTo>
                  <a:lnTo>
                    <a:pt x="162249" y="206937"/>
                  </a:lnTo>
                  <a:lnTo>
                    <a:pt x="146434" y="161560"/>
                  </a:lnTo>
                  <a:lnTo>
                    <a:pt x="129076" y="120992"/>
                  </a:lnTo>
                  <a:lnTo>
                    <a:pt x="110309" y="85616"/>
                  </a:lnTo>
                  <a:lnTo>
                    <a:pt x="69080" y="31969"/>
                  </a:lnTo>
                  <a:lnTo>
                    <a:pt x="23814" y="3679"/>
                  </a:lnTo>
                  <a:lnTo>
                    <a:pt x="0" y="0"/>
                  </a:lnTo>
                  <a:lnTo>
                    <a:pt x="1092786" y="0"/>
                  </a:lnTo>
                  <a:lnTo>
                    <a:pt x="1139672" y="14463"/>
                  </a:lnTo>
                  <a:lnTo>
                    <a:pt x="1183054" y="55814"/>
                  </a:lnTo>
                  <a:lnTo>
                    <a:pt x="1221864" y="120992"/>
                  </a:lnTo>
                  <a:lnTo>
                    <a:pt x="1239221" y="161560"/>
                  </a:lnTo>
                  <a:lnTo>
                    <a:pt x="1255036" y="206937"/>
                  </a:lnTo>
                  <a:lnTo>
                    <a:pt x="1269175" y="256740"/>
                  </a:lnTo>
                  <a:lnTo>
                    <a:pt x="1281504" y="310587"/>
                  </a:lnTo>
                  <a:lnTo>
                    <a:pt x="1291891" y="368096"/>
                  </a:lnTo>
                  <a:lnTo>
                    <a:pt x="1300202" y="428884"/>
                  </a:lnTo>
                  <a:lnTo>
                    <a:pt x="1306303" y="492568"/>
                  </a:lnTo>
                  <a:lnTo>
                    <a:pt x="1310061" y="558765"/>
                  </a:lnTo>
                  <a:lnTo>
                    <a:pt x="1311344" y="627094"/>
                  </a:lnTo>
                  <a:lnTo>
                    <a:pt x="1310061" y="695423"/>
                  </a:lnTo>
                  <a:lnTo>
                    <a:pt x="1306303" y="761621"/>
                  </a:lnTo>
                  <a:lnTo>
                    <a:pt x="1300202" y="825304"/>
                  </a:lnTo>
                  <a:lnTo>
                    <a:pt x="1291891" y="886092"/>
                  </a:lnTo>
                  <a:lnTo>
                    <a:pt x="1281504" y="943601"/>
                  </a:lnTo>
                  <a:lnTo>
                    <a:pt x="1269175" y="997448"/>
                  </a:lnTo>
                  <a:lnTo>
                    <a:pt x="1255036" y="1047251"/>
                  </a:lnTo>
                  <a:lnTo>
                    <a:pt x="1239221" y="1092628"/>
                  </a:lnTo>
                  <a:lnTo>
                    <a:pt x="1221864" y="1133196"/>
                  </a:lnTo>
                  <a:lnTo>
                    <a:pt x="1203097" y="1168572"/>
                  </a:lnTo>
                  <a:lnTo>
                    <a:pt x="1161868" y="1222219"/>
                  </a:lnTo>
                  <a:lnTo>
                    <a:pt x="1116601" y="1250509"/>
                  </a:lnTo>
                  <a:lnTo>
                    <a:pt x="1092786" y="1254189"/>
                  </a:lnTo>
                  <a:close/>
                </a:path>
              </a:pathLst>
            </a:custGeom>
            <a:ln w="25373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1" name="object 21"/>
            <p:cNvSpPr/>
            <p:nvPr/>
          </p:nvSpPr>
          <p:spPr>
            <a:xfrm>
              <a:off x="8867140" y="2779323"/>
              <a:ext cx="1311910" cy="1254760"/>
            </a:xfrm>
            <a:custGeom>
              <a:avLst/>
              <a:gdLst/>
              <a:ahLst/>
              <a:cxnLst/>
              <a:rect l="l" t="t" r="r" b="b"/>
              <a:pathLst>
                <a:path w="1311909" h="1254760">
                  <a:moveTo>
                    <a:pt x="1092786" y="1254189"/>
                  </a:moveTo>
                  <a:lnTo>
                    <a:pt x="0" y="1254189"/>
                  </a:lnTo>
                  <a:lnTo>
                    <a:pt x="23814" y="1250509"/>
                  </a:lnTo>
                  <a:lnTo>
                    <a:pt x="46885" y="1239725"/>
                  </a:lnTo>
                  <a:lnTo>
                    <a:pt x="90267" y="1198374"/>
                  </a:lnTo>
                  <a:lnTo>
                    <a:pt x="129077" y="1133196"/>
                  </a:lnTo>
                  <a:lnTo>
                    <a:pt x="146435" y="1092628"/>
                  </a:lnTo>
                  <a:lnTo>
                    <a:pt x="162250" y="1047251"/>
                  </a:lnTo>
                  <a:lnTo>
                    <a:pt x="176389" y="997448"/>
                  </a:lnTo>
                  <a:lnTo>
                    <a:pt x="188718" y="943601"/>
                  </a:lnTo>
                  <a:lnTo>
                    <a:pt x="199105" y="886092"/>
                  </a:lnTo>
                  <a:lnTo>
                    <a:pt x="207415" y="825304"/>
                  </a:lnTo>
                  <a:lnTo>
                    <a:pt x="213517" y="761620"/>
                  </a:lnTo>
                  <a:lnTo>
                    <a:pt x="217275" y="695423"/>
                  </a:lnTo>
                  <a:lnTo>
                    <a:pt x="218558" y="627094"/>
                  </a:lnTo>
                  <a:lnTo>
                    <a:pt x="217275" y="558765"/>
                  </a:lnTo>
                  <a:lnTo>
                    <a:pt x="213517" y="492567"/>
                  </a:lnTo>
                  <a:lnTo>
                    <a:pt x="207415" y="428884"/>
                  </a:lnTo>
                  <a:lnTo>
                    <a:pt x="199105" y="368096"/>
                  </a:lnTo>
                  <a:lnTo>
                    <a:pt x="188718" y="310587"/>
                  </a:lnTo>
                  <a:lnTo>
                    <a:pt x="176389" y="256740"/>
                  </a:lnTo>
                  <a:lnTo>
                    <a:pt x="162250" y="206937"/>
                  </a:lnTo>
                  <a:lnTo>
                    <a:pt x="146435" y="161560"/>
                  </a:lnTo>
                  <a:lnTo>
                    <a:pt x="129077" y="120992"/>
                  </a:lnTo>
                  <a:lnTo>
                    <a:pt x="110310" y="85616"/>
                  </a:lnTo>
                  <a:lnTo>
                    <a:pt x="69081" y="31969"/>
                  </a:lnTo>
                  <a:lnTo>
                    <a:pt x="23814" y="3679"/>
                  </a:lnTo>
                  <a:lnTo>
                    <a:pt x="0" y="0"/>
                  </a:lnTo>
                  <a:lnTo>
                    <a:pt x="1092786" y="0"/>
                  </a:lnTo>
                  <a:lnTo>
                    <a:pt x="1139672" y="14463"/>
                  </a:lnTo>
                  <a:lnTo>
                    <a:pt x="1183054" y="55814"/>
                  </a:lnTo>
                  <a:lnTo>
                    <a:pt x="1221864" y="120992"/>
                  </a:lnTo>
                  <a:lnTo>
                    <a:pt x="1239222" y="161560"/>
                  </a:lnTo>
                  <a:lnTo>
                    <a:pt x="1255037" y="206937"/>
                  </a:lnTo>
                  <a:lnTo>
                    <a:pt x="1269175" y="256740"/>
                  </a:lnTo>
                  <a:lnTo>
                    <a:pt x="1281505" y="310587"/>
                  </a:lnTo>
                  <a:lnTo>
                    <a:pt x="1291892" y="368096"/>
                  </a:lnTo>
                  <a:lnTo>
                    <a:pt x="1300202" y="428884"/>
                  </a:lnTo>
                  <a:lnTo>
                    <a:pt x="1306304" y="492567"/>
                  </a:lnTo>
                  <a:lnTo>
                    <a:pt x="1310062" y="558765"/>
                  </a:lnTo>
                  <a:lnTo>
                    <a:pt x="1311345" y="627094"/>
                  </a:lnTo>
                  <a:lnTo>
                    <a:pt x="1310062" y="695423"/>
                  </a:lnTo>
                  <a:lnTo>
                    <a:pt x="1306304" y="761620"/>
                  </a:lnTo>
                  <a:lnTo>
                    <a:pt x="1300202" y="825304"/>
                  </a:lnTo>
                  <a:lnTo>
                    <a:pt x="1291892" y="886092"/>
                  </a:lnTo>
                  <a:lnTo>
                    <a:pt x="1281505" y="943601"/>
                  </a:lnTo>
                  <a:lnTo>
                    <a:pt x="1269175" y="997448"/>
                  </a:lnTo>
                  <a:lnTo>
                    <a:pt x="1255037" y="1047251"/>
                  </a:lnTo>
                  <a:lnTo>
                    <a:pt x="1239222" y="1092628"/>
                  </a:lnTo>
                  <a:lnTo>
                    <a:pt x="1221864" y="1133196"/>
                  </a:lnTo>
                  <a:lnTo>
                    <a:pt x="1203097" y="1168572"/>
                  </a:lnTo>
                  <a:lnTo>
                    <a:pt x="1161868" y="1222219"/>
                  </a:lnTo>
                  <a:lnTo>
                    <a:pt x="1116601" y="1250509"/>
                  </a:lnTo>
                  <a:lnTo>
                    <a:pt x="1092786" y="1254189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2" name="object 22"/>
            <p:cNvSpPr/>
            <p:nvPr/>
          </p:nvSpPr>
          <p:spPr>
            <a:xfrm>
              <a:off x="8867140" y="2779323"/>
              <a:ext cx="1311910" cy="1254760"/>
            </a:xfrm>
            <a:custGeom>
              <a:avLst/>
              <a:gdLst/>
              <a:ahLst/>
              <a:cxnLst/>
              <a:rect l="l" t="t" r="r" b="b"/>
              <a:pathLst>
                <a:path w="1311909" h="1254760">
                  <a:moveTo>
                    <a:pt x="1092786" y="1254189"/>
                  </a:moveTo>
                  <a:lnTo>
                    <a:pt x="0" y="1254189"/>
                  </a:lnTo>
                  <a:lnTo>
                    <a:pt x="23814" y="1250509"/>
                  </a:lnTo>
                  <a:lnTo>
                    <a:pt x="46885" y="1239725"/>
                  </a:lnTo>
                  <a:lnTo>
                    <a:pt x="90267" y="1198374"/>
                  </a:lnTo>
                  <a:lnTo>
                    <a:pt x="129077" y="1133196"/>
                  </a:lnTo>
                  <a:lnTo>
                    <a:pt x="146435" y="1092628"/>
                  </a:lnTo>
                  <a:lnTo>
                    <a:pt x="162250" y="1047251"/>
                  </a:lnTo>
                  <a:lnTo>
                    <a:pt x="176389" y="997448"/>
                  </a:lnTo>
                  <a:lnTo>
                    <a:pt x="188718" y="943601"/>
                  </a:lnTo>
                  <a:lnTo>
                    <a:pt x="199105" y="886092"/>
                  </a:lnTo>
                  <a:lnTo>
                    <a:pt x="207415" y="825304"/>
                  </a:lnTo>
                  <a:lnTo>
                    <a:pt x="213517" y="761620"/>
                  </a:lnTo>
                  <a:lnTo>
                    <a:pt x="217275" y="695423"/>
                  </a:lnTo>
                  <a:lnTo>
                    <a:pt x="218558" y="627094"/>
                  </a:lnTo>
                  <a:lnTo>
                    <a:pt x="217275" y="558765"/>
                  </a:lnTo>
                  <a:lnTo>
                    <a:pt x="213517" y="492567"/>
                  </a:lnTo>
                  <a:lnTo>
                    <a:pt x="207415" y="428884"/>
                  </a:lnTo>
                  <a:lnTo>
                    <a:pt x="199105" y="368096"/>
                  </a:lnTo>
                  <a:lnTo>
                    <a:pt x="188718" y="310587"/>
                  </a:lnTo>
                  <a:lnTo>
                    <a:pt x="176389" y="256740"/>
                  </a:lnTo>
                  <a:lnTo>
                    <a:pt x="162250" y="206937"/>
                  </a:lnTo>
                  <a:lnTo>
                    <a:pt x="146435" y="161560"/>
                  </a:lnTo>
                  <a:lnTo>
                    <a:pt x="129077" y="120992"/>
                  </a:lnTo>
                  <a:lnTo>
                    <a:pt x="110310" y="85616"/>
                  </a:lnTo>
                  <a:lnTo>
                    <a:pt x="69081" y="31969"/>
                  </a:lnTo>
                  <a:lnTo>
                    <a:pt x="23814" y="3679"/>
                  </a:lnTo>
                  <a:lnTo>
                    <a:pt x="0" y="0"/>
                  </a:lnTo>
                  <a:lnTo>
                    <a:pt x="1092786" y="0"/>
                  </a:lnTo>
                  <a:lnTo>
                    <a:pt x="1139672" y="14463"/>
                  </a:lnTo>
                  <a:lnTo>
                    <a:pt x="1183054" y="55814"/>
                  </a:lnTo>
                  <a:lnTo>
                    <a:pt x="1221864" y="120992"/>
                  </a:lnTo>
                  <a:lnTo>
                    <a:pt x="1239222" y="161560"/>
                  </a:lnTo>
                  <a:lnTo>
                    <a:pt x="1255037" y="206937"/>
                  </a:lnTo>
                  <a:lnTo>
                    <a:pt x="1269175" y="256740"/>
                  </a:lnTo>
                  <a:lnTo>
                    <a:pt x="1281505" y="310587"/>
                  </a:lnTo>
                  <a:lnTo>
                    <a:pt x="1291892" y="368096"/>
                  </a:lnTo>
                  <a:lnTo>
                    <a:pt x="1300202" y="428884"/>
                  </a:lnTo>
                  <a:lnTo>
                    <a:pt x="1306304" y="492567"/>
                  </a:lnTo>
                  <a:lnTo>
                    <a:pt x="1310062" y="558765"/>
                  </a:lnTo>
                  <a:lnTo>
                    <a:pt x="1311345" y="627094"/>
                  </a:lnTo>
                  <a:lnTo>
                    <a:pt x="1310062" y="695423"/>
                  </a:lnTo>
                  <a:lnTo>
                    <a:pt x="1306304" y="761620"/>
                  </a:lnTo>
                  <a:lnTo>
                    <a:pt x="1300202" y="825304"/>
                  </a:lnTo>
                  <a:lnTo>
                    <a:pt x="1291892" y="886092"/>
                  </a:lnTo>
                  <a:lnTo>
                    <a:pt x="1281505" y="943601"/>
                  </a:lnTo>
                  <a:lnTo>
                    <a:pt x="1269175" y="997448"/>
                  </a:lnTo>
                  <a:lnTo>
                    <a:pt x="1255037" y="1047251"/>
                  </a:lnTo>
                  <a:lnTo>
                    <a:pt x="1239222" y="1092628"/>
                  </a:lnTo>
                  <a:lnTo>
                    <a:pt x="1221864" y="1133196"/>
                  </a:lnTo>
                  <a:lnTo>
                    <a:pt x="1203097" y="1168572"/>
                  </a:lnTo>
                  <a:lnTo>
                    <a:pt x="1161868" y="1222219"/>
                  </a:lnTo>
                  <a:lnTo>
                    <a:pt x="1116601" y="1250509"/>
                  </a:lnTo>
                  <a:lnTo>
                    <a:pt x="1092786" y="1254189"/>
                  </a:lnTo>
                  <a:close/>
                </a:path>
              </a:pathLst>
            </a:custGeom>
            <a:ln w="25373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3" name="object 23"/>
            <p:cNvSpPr/>
            <p:nvPr/>
          </p:nvSpPr>
          <p:spPr>
            <a:xfrm>
              <a:off x="14211" y="2710024"/>
              <a:ext cx="1463675" cy="1254760"/>
            </a:xfrm>
            <a:custGeom>
              <a:avLst/>
              <a:gdLst/>
              <a:ahLst/>
              <a:cxnLst/>
              <a:rect l="l" t="t" r="r" b="b"/>
              <a:pathLst>
                <a:path w="1463675" h="1254760">
                  <a:moveTo>
                    <a:pt x="1219442" y="1254189"/>
                  </a:moveTo>
                  <a:lnTo>
                    <a:pt x="0" y="1254189"/>
                  </a:lnTo>
                  <a:lnTo>
                    <a:pt x="26574" y="1250509"/>
                  </a:lnTo>
                  <a:lnTo>
                    <a:pt x="52319" y="1239725"/>
                  </a:lnTo>
                  <a:lnTo>
                    <a:pt x="100729" y="1198374"/>
                  </a:lnTo>
                  <a:lnTo>
                    <a:pt x="144037" y="1133196"/>
                  </a:lnTo>
                  <a:lnTo>
                    <a:pt x="163406" y="1092628"/>
                  </a:lnTo>
                  <a:lnTo>
                    <a:pt x="181054" y="1047251"/>
                  </a:lnTo>
                  <a:lnTo>
                    <a:pt x="196832" y="997448"/>
                  </a:lnTo>
                  <a:lnTo>
                    <a:pt x="210590" y="943601"/>
                  </a:lnTo>
                  <a:lnTo>
                    <a:pt x="222181" y="886092"/>
                  </a:lnTo>
                  <a:lnTo>
                    <a:pt x="231454" y="825304"/>
                  </a:lnTo>
                  <a:lnTo>
                    <a:pt x="238263" y="761621"/>
                  </a:lnTo>
                  <a:lnTo>
                    <a:pt x="242457" y="695423"/>
                  </a:lnTo>
                  <a:lnTo>
                    <a:pt x="243888" y="627094"/>
                  </a:lnTo>
                  <a:lnTo>
                    <a:pt x="242457" y="558765"/>
                  </a:lnTo>
                  <a:lnTo>
                    <a:pt x="238263" y="492568"/>
                  </a:lnTo>
                  <a:lnTo>
                    <a:pt x="231454" y="428884"/>
                  </a:lnTo>
                  <a:lnTo>
                    <a:pt x="222181" y="368096"/>
                  </a:lnTo>
                  <a:lnTo>
                    <a:pt x="210590" y="310587"/>
                  </a:lnTo>
                  <a:lnTo>
                    <a:pt x="196832" y="256740"/>
                  </a:lnTo>
                  <a:lnTo>
                    <a:pt x="181054" y="206937"/>
                  </a:lnTo>
                  <a:lnTo>
                    <a:pt x="163406" y="161560"/>
                  </a:lnTo>
                  <a:lnTo>
                    <a:pt x="144037" y="120992"/>
                  </a:lnTo>
                  <a:lnTo>
                    <a:pt x="123095" y="85616"/>
                  </a:lnTo>
                  <a:lnTo>
                    <a:pt x="77087" y="31969"/>
                  </a:lnTo>
                  <a:lnTo>
                    <a:pt x="26574" y="3679"/>
                  </a:lnTo>
                  <a:lnTo>
                    <a:pt x="0" y="0"/>
                  </a:lnTo>
                  <a:lnTo>
                    <a:pt x="1219442" y="0"/>
                  </a:lnTo>
                  <a:lnTo>
                    <a:pt x="1271762" y="14463"/>
                  </a:lnTo>
                  <a:lnTo>
                    <a:pt x="1320171" y="55814"/>
                  </a:lnTo>
                  <a:lnTo>
                    <a:pt x="1363479" y="120992"/>
                  </a:lnTo>
                  <a:lnTo>
                    <a:pt x="1382849" y="161560"/>
                  </a:lnTo>
                  <a:lnTo>
                    <a:pt x="1400497" y="206937"/>
                  </a:lnTo>
                  <a:lnTo>
                    <a:pt x="1416274" y="256740"/>
                  </a:lnTo>
                  <a:lnTo>
                    <a:pt x="1430033" y="310587"/>
                  </a:lnTo>
                  <a:lnTo>
                    <a:pt x="1441623" y="368096"/>
                  </a:lnTo>
                  <a:lnTo>
                    <a:pt x="1450897" y="428884"/>
                  </a:lnTo>
                  <a:lnTo>
                    <a:pt x="1457705" y="492568"/>
                  </a:lnTo>
                  <a:lnTo>
                    <a:pt x="1461899" y="558765"/>
                  </a:lnTo>
                  <a:lnTo>
                    <a:pt x="1463331" y="627094"/>
                  </a:lnTo>
                  <a:lnTo>
                    <a:pt x="1461899" y="695423"/>
                  </a:lnTo>
                  <a:lnTo>
                    <a:pt x="1457705" y="761621"/>
                  </a:lnTo>
                  <a:lnTo>
                    <a:pt x="1450897" y="825304"/>
                  </a:lnTo>
                  <a:lnTo>
                    <a:pt x="1441623" y="886092"/>
                  </a:lnTo>
                  <a:lnTo>
                    <a:pt x="1430033" y="943601"/>
                  </a:lnTo>
                  <a:lnTo>
                    <a:pt x="1416274" y="997448"/>
                  </a:lnTo>
                  <a:lnTo>
                    <a:pt x="1400497" y="1047251"/>
                  </a:lnTo>
                  <a:lnTo>
                    <a:pt x="1382849" y="1092628"/>
                  </a:lnTo>
                  <a:lnTo>
                    <a:pt x="1363479" y="1133196"/>
                  </a:lnTo>
                  <a:lnTo>
                    <a:pt x="1342537" y="1168572"/>
                  </a:lnTo>
                  <a:lnTo>
                    <a:pt x="1296530" y="1222219"/>
                  </a:lnTo>
                  <a:lnTo>
                    <a:pt x="1246016" y="1250509"/>
                  </a:lnTo>
                  <a:lnTo>
                    <a:pt x="1219442" y="1254189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30766" y="2279218"/>
            <a:ext cx="163830" cy="35538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250" b="1" spc="-4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823082" y="2362687"/>
            <a:ext cx="163830" cy="35538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250" b="1" spc="-4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2250" dirty="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204741" y="2377334"/>
            <a:ext cx="163830" cy="35538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250" b="1" spc="-4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2250" dirty="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545152" y="2365782"/>
            <a:ext cx="163830" cy="35538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250" b="1" spc="-4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2250" dirty="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683579" y="2382334"/>
            <a:ext cx="163830" cy="35538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250" b="1" spc="-4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2250" dirty="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101804" y="2350716"/>
            <a:ext cx="308610" cy="35538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pt-BR" sz="2250" b="1" spc="-8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2250" dirty="0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496253" y="1166156"/>
            <a:ext cx="8299032" cy="2439052"/>
            <a:chOff x="663977" y="1556482"/>
            <a:chExt cx="11065376" cy="3252069"/>
          </a:xfrm>
        </p:grpSpPr>
        <p:sp>
          <p:nvSpPr>
            <p:cNvPr id="31" name="object 31"/>
            <p:cNvSpPr/>
            <p:nvPr/>
          </p:nvSpPr>
          <p:spPr>
            <a:xfrm>
              <a:off x="745877" y="3893547"/>
              <a:ext cx="0" cy="552450"/>
            </a:xfrm>
            <a:custGeom>
              <a:avLst/>
              <a:gdLst/>
              <a:ahLst/>
              <a:cxnLst/>
              <a:rect l="l" t="t" r="r" b="b"/>
              <a:pathLst>
                <a:path h="552450">
                  <a:moveTo>
                    <a:pt x="0" y="0"/>
                  </a:moveTo>
                  <a:lnTo>
                    <a:pt x="0" y="551890"/>
                  </a:lnTo>
                </a:path>
              </a:pathLst>
            </a:custGeom>
            <a:ln w="38060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32" name="object 3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3977" y="4426408"/>
              <a:ext cx="163799" cy="210778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2323607" y="2221528"/>
              <a:ext cx="0" cy="552450"/>
            </a:xfrm>
            <a:custGeom>
              <a:avLst/>
              <a:gdLst/>
              <a:ahLst/>
              <a:cxnLst/>
              <a:rect l="l" t="t" r="r" b="b"/>
              <a:pathLst>
                <a:path h="552450">
                  <a:moveTo>
                    <a:pt x="0" y="552024"/>
                  </a:moveTo>
                  <a:lnTo>
                    <a:pt x="0" y="0"/>
                  </a:lnTo>
                </a:path>
              </a:pathLst>
            </a:custGeom>
            <a:ln w="38060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34" name="object 3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41707" y="2029780"/>
              <a:ext cx="163799" cy="210778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4174359" y="4064913"/>
              <a:ext cx="0" cy="552450"/>
            </a:xfrm>
            <a:custGeom>
              <a:avLst/>
              <a:gdLst/>
              <a:ahLst/>
              <a:cxnLst/>
              <a:rect l="l" t="t" r="r" b="b"/>
              <a:pathLst>
                <a:path h="552450">
                  <a:moveTo>
                    <a:pt x="0" y="0"/>
                  </a:moveTo>
                  <a:lnTo>
                    <a:pt x="0" y="551890"/>
                  </a:lnTo>
                </a:path>
              </a:pathLst>
            </a:custGeom>
            <a:ln w="38060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36" name="object 3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92459" y="4597773"/>
              <a:ext cx="163799" cy="210778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5718119" y="1748230"/>
              <a:ext cx="0" cy="1076960"/>
            </a:xfrm>
            <a:custGeom>
              <a:avLst/>
              <a:gdLst/>
              <a:ahLst/>
              <a:cxnLst/>
              <a:rect l="l" t="t" r="r" b="b"/>
              <a:pathLst>
                <a:path h="1076960">
                  <a:moveTo>
                    <a:pt x="1" y="1076797"/>
                  </a:moveTo>
                  <a:lnTo>
                    <a:pt x="0" y="0"/>
                  </a:lnTo>
                </a:path>
              </a:pathLst>
            </a:custGeom>
            <a:ln w="38060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38" name="object 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36219" y="1556482"/>
              <a:ext cx="163799" cy="210778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7410250" y="2183526"/>
              <a:ext cx="0" cy="552450"/>
            </a:xfrm>
            <a:custGeom>
              <a:avLst/>
              <a:gdLst/>
              <a:ahLst/>
              <a:cxnLst/>
              <a:rect l="l" t="t" r="r" b="b"/>
              <a:pathLst>
                <a:path h="552450">
                  <a:moveTo>
                    <a:pt x="0" y="552024"/>
                  </a:moveTo>
                  <a:lnTo>
                    <a:pt x="0" y="0"/>
                  </a:lnTo>
                </a:path>
              </a:pathLst>
            </a:custGeom>
            <a:ln w="38060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40" name="object 4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28350" y="1991778"/>
              <a:ext cx="163799" cy="210778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9677118" y="4054990"/>
              <a:ext cx="0" cy="552450"/>
            </a:xfrm>
            <a:custGeom>
              <a:avLst/>
              <a:gdLst/>
              <a:ahLst/>
              <a:cxnLst/>
              <a:rect l="l" t="t" r="r" b="b"/>
              <a:pathLst>
                <a:path h="552450">
                  <a:moveTo>
                    <a:pt x="0" y="0"/>
                  </a:moveTo>
                  <a:lnTo>
                    <a:pt x="0" y="551890"/>
                  </a:lnTo>
                </a:path>
              </a:pathLst>
            </a:custGeom>
            <a:ln w="38060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42" name="object 4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95219" y="4587851"/>
              <a:ext cx="163799" cy="210778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0725926" y="2052596"/>
              <a:ext cx="0" cy="730250"/>
            </a:xfrm>
            <a:custGeom>
              <a:avLst/>
              <a:gdLst/>
              <a:ahLst/>
              <a:cxnLst/>
              <a:rect l="l" t="t" r="r" b="b"/>
              <a:pathLst>
                <a:path h="730250">
                  <a:moveTo>
                    <a:pt x="0" y="729659"/>
                  </a:moveTo>
                  <a:lnTo>
                    <a:pt x="0" y="0"/>
                  </a:lnTo>
                </a:path>
              </a:pathLst>
            </a:custGeom>
            <a:ln w="38060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44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44026" y="1860848"/>
              <a:ext cx="163799" cy="210778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10417443" y="2727212"/>
              <a:ext cx="1311910" cy="1237615"/>
            </a:xfrm>
            <a:custGeom>
              <a:avLst/>
              <a:gdLst/>
              <a:ahLst/>
              <a:cxnLst/>
              <a:rect l="l" t="t" r="r" b="b"/>
              <a:pathLst>
                <a:path w="1311909" h="1237614">
                  <a:moveTo>
                    <a:pt x="1092785" y="1237000"/>
                  </a:moveTo>
                  <a:lnTo>
                    <a:pt x="0" y="1237000"/>
                  </a:lnTo>
                  <a:lnTo>
                    <a:pt x="23814" y="1233371"/>
                  </a:lnTo>
                  <a:lnTo>
                    <a:pt x="46885" y="1222735"/>
                  </a:lnTo>
                  <a:lnTo>
                    <a:pt x="90266" y="1181950"/>
                  </a:lnTo>
                  <a:lnTo>
                    <a:pt x="129076" y="1117666"/>
                  </a:lnTo>
                  <a:lnTo>
                    <a:pt x="146434" y="1077654"/>
                  </a:lnTo>
                  <a:lnTo>
                    <a:pt x="162249" y="1032899"/>
                  </a:lnTo>
                  <a:lnTo>
                    <a:pt x="176387" y="983778"/>
                  </a:lnTo>
                  <a:lnTo>
                    <a:pt x="188717" y="930669"/>
                  </a:lnTo>
                  <a:lnTo>
                    <a:pt x="199103" y="873949"/>
                  </a:lnTo>
                  <a:lnTo>
                    <a:pt x="207414" y="813994"/>
                  </a:lnTo>
                  <a:lnTo>
                    <a:pt x="213515" y="751183"/>
                  </a:lnTo>
                  <a:lnTo>
                    <a:pt x="217274" y="685893"/>
                  </a:lnTo>
                  <a:lnTo>
                    <a:pt x="218556" y="618500"/>
                  </a:lnTo>
                  <a:lnTo>
                    <a:pt x="217274" y="551108"/>
                  </a:lnTo>
                  <a:lnTo>
                    <a:pt x="213515" y="485817"/>
                  </a:lnTo>
                  <a:lnTo>
                    <a:pt x="207414" y="423006"/>
                  </a:lnTo>
                  <a:lnTo>
                    <a:pt x="199103" y="363052"/>
                  </a:lnTo>
                  <a:lnTo>
                    <a:pt x="188717" y="306331"/>
                  </a:lnTo>
                  <a:lnTo>
                    <a:pt x="176387" y="253222"/>
                  </a:lnTo>
                  <a:lnTo>
                    <a:pt x="162249" y="204101"/>
                  </a:lnTo>
                  <a:lnTo>
                    <a:pt x="146434" y="159346"/>
                  </a:lnTo>
                  <a:lnTo>
                    <a:pt x="129076" y="119334"/>
                  </a:lnTo>
                  <a:lnTo>
                    <a:pt x="110309" y="84443"/>
                  </a:lnTo>
                  <a:lnTo>
                    <a:pt x="69080" y="31531"/>
                  </a:lnTo>
                  <a:lnTo>
                    <a:pt x="23814" y="3629"/>
                  </a:lnTo>
                  <a:lnTo>
                    <a:pt x="0" y="0"/>
                  </a:lnTo>
                  <a:lnTo>
                    <a:pt x="1092785" y="0"/>
                  </a:lnTo>
                  <a:lnTo>
                    <a:pt x="1139670" y="14265"/>
                  </a:lnTo>
                  <a:lnTo>
                    <a:pt x="1183052" y="55049"/>
                  </a:lnTo>
                  <a:lnTo>
                    <a:pt x="1221862" y="119334"/>
                  </a:lnTo>
                  <a:lnTo>
                    <a:pt x="1239219" y="159346"/>
                  </a:lnTo>
                  <a:lnTo>
                    <a:pt x="1255034" y="204101"/>
                  </a:lnTo>
                  <a:lnTo>
                    <a:pt x="1269173" y="253222"/>
                  </a:lnTo>
                  <a:lnTo>
                    <a:pt x="1281502" y="306331"/>
                  </a:lnTo>
                  <a:lnTo>
                    <a:pt x="1291889" y="363052"/>
                  </a:lnTo>
                  <a:lnTo>
                    <a:pt x="1300199" y="423006"/>
                  </a:lnTo>
                  <a:lnTo>
                    <a:pt x="1306301" y="485817"/>
                  </a:lnTo>
                  <a:lnTo>
                    <a:pt x="1310059" y="551108"/>
                  </a:lnTo>
                  <a:lnTo>
                    <a:pt x="1311342" y="618500"/>
                  </a:lnTo>
                  <a:lnTo>
                    <a:pt x="1310059" y="685893"/>
                  </a:lnTo>
                  <a:lnTo>
                    <a:pt x="1306301" y="751183"/>
                  </a:lnTo>
                  <a:lnTo>
                    <a:pt x="1300199" y="813994"/>
                  </a:lnTo>
                  <a:lnTo>
                    <a:pt x="1291889" y="873949"/>
                  </a:lnTo>
                  <a:lnTo>
                    <a:pt x="1281502" y="930669"/>
                  </a:lnTo>
                  <a:lnTo>
                    <a:pt x="1269173" y="983778"/>
                  </a:lnTo>
                  <a:lnTo>
                    <a:pt x="1255034" y="1032899"/>
                  </a:lnTo>
                  <a:lnTo>
                    <a:pt x="1239219" y="1077654"/>
                  </a:lnTo>
                  <a:lnTo>
                    <a:pt x="1221862" y="1117666"/>
                  </a:lnTo>
                  <a:lnTo>
                    <a:pt x="1203095" y="1152557"/>
                  </a:lnTo>
                  <a:lnTo>
                    <a:pt x="1161866" y="1205469"/>
                  </a:lnTo>
                  <a:lnTo>
                    <a:pt x="1116599" y="1233371"/>
                  </a:lnTo>
                  <a:lnTo>
                    <a:pt x="1092785" y="123700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8" name="object 48"/>
            <p:cNvSpPr/>
            <p:nvPr/>
          </p:nvSpPr>
          <p:spPr>
            <a:xfrm>
              <a:off x="10417443" y="2727212"/>
              <a:ext cx="1311910" cy="1237615"/>
            </a:xfrm>
            <a:custGeom>
              <a:avLst/>
              <a:gdLst/>
              <a:ahLst/>
              <a:cxnLst/>
              <a:rect l="l" t="t" r="r" b="b"/>
              <a:pathLst>
                <a:path w="1311909" h="1237614">
                  <a:moveTo>
                    <a:pt x="1092785" y="0"/>
                  </a:moveTo>
                  <a:lnTo>
                    <a:pt x="0" y="0"/>
                  </a:lnTo>
                  <a:lnTo>
                    <a:pt x="23814" y="3629"/>
                  </a:lnTo>
                  <a:lnTo>
                    <a:pt x="46885" y="14265"/>
                  </a:lnTo>
                  <a:lnTo>
                    <a:pt x="90266" y="55049"/>
                  </a:lnTo>
                  <a:lnTo>
                    <a:pt x="129076" y="119334"/>
                  </a:lnTo>
                  <a:lnTo>
                    <a:pt x="146434" y="159346"/>
                  </a:lnTo>
                  <a:lnTo>
                    <a:pt x="162249" y="204101"/>
                  </a:lnTo>
                  <a:lnTo>
                    <a:pt x="176387" y="253222"/>
                  </a:lnTo>
                  <a:lnTo>
                    <a:pt x="188717" y="306331"/>
                  </a:lnTo>
                  <a:lnTo>
                    <a:pt x="199103" y="363052"/>
                  </a:lnTo>
                  <a:lnTo>
                    <a:pt x="207414" y="423006"/>
                  </a:lnTo>
                  <a:lnTo>
                    <a:pt x="213515" y="485817"/>
                  </a:lnTo>
                  <a:lnTo>
                    <a:pt x="217274" y="551108"/>
                  </a:lnTo>
                  <a:lnTo>
                    <a:pt x="218556" y="618500"/>
                  </a:lnTo>
                  <a:lnTo>
                    <a:pt x="217274" y="685893"/>
                  </a:lnTo>
                  <a:lnTo>
                    <a:pt x="213515" y="751183"/>
                  </a:lnTo>
                  <a:lnTo>
                    <a:pt x="207414" y="813994"/>
                  </a:lnTo>
                  <a:lnTo>
                    <a:pt x="199103" y="873949"/>
                  </a:lnTo>
                  <a:lnTo>
                    <a:pt x="188717" y="930669"/>
                  </a:lnTo>
                  <a:lnTo>
                    <a:pt x="176387" y="983778"/>
                  </a:lnTo>
                  <a:lnTo>
                    <a:pt x="162249" y="1032899"/>
                  </a:lnTo>
                  <a:lnTo>
                    <a:pt x="146434" y="1077654"/>
                  </a:lnTo>
                  <a:lnTo>
                    <a:pt x="129076" y="1117666"/>
                  </a:lnTo>
                  <a:lnTo>
                    <a:pt x="110309" y="1152557"/>
                  </a:lnTo>
                  <a:lnTo>
                    <a:pt x="69080" y="1205469"/>
                  </a:lnTo>
                  <a:lnTo>
                    <a:pt x="23814" y="1233371"/>
                  </a:lnTo>
                  <a:lnTo>
                    <a:pt x="0" y="1237000"/>
                  </a:lnTo>
                  <a:lnTo>
                    <a:pt x="1092785" y="1237000"/>
                  </a:lnTo>
                  <a:lnTo>
                    <a:pt x="1139670" y="1222735"/>
                  </a:lnTo>
                  <a:lnTo>
                    <a:pt x="1183052" y="1181950"/>
                  </a:lnTo>
                  <a:lnTo>
                    <a:pt x="1221862" y="1117666"/>
                  </a:lnTo>
                  <a:lnTo>
                    <a:pt x="1239219" y="1077654"/>
                  </a:lnTo>
                  <a:lnTo>
                    <a:pt x="1255034" y="1032899"/>
                  </a:lnTo>
                  <a:lnTo>
                    <a:pt x="1269173" y="983778"/>
                  </a:lnTo>
                  <a:lnTo>
                    <a:pt x="1281502" y="930669"/>
                  </a:lnTo>
                  <a:lnTo>
                    <a:pt x="1291889" y="873949"/>
                  </a:lnTo>
                  <a:lnTo>
                    <a:pt x="1300199" y="813994"/>
                  </a:lnTo>
                  <a:lnTo>
                    <a:pt x="1306301" y="751183"/>
                  </a:lnTo>
                  <a:lnTo>
                    <a:pt x="1310059" y="685893"/>
                  </a:lnTo>
                  <a:lnTo>
                    <a:pt x="1311342" y="618500"/>
                  </a:lnTo>
                  <a:lnTo>
                    <a:pt x="1310059" y="551108"/>
                  </a:lnTo>
                  <a:lnTo>
                    <a:pt x="1306301" y="485817"/>
                  </a:lnTo>
                  <a:lnTo>
                    <a:pt x="1300199" y="423006"/>
                  </a:lnTo>
                  <a:lnTo>
                    <a:pt x="1291889" y="363052"/>
                  </a:lnTo>
                  <a:lnTo>
                    <a:pt x="1281502" y="306331"/>
                  </a:lnTo>
                  <a:lnTo>
                    <a:pt x="1269173" y="253222"/>
                  </a:lnTo>
                  <a:lnTo>
                    <a:pt x="1255034" y="204101"/>
                  </a:lnTo>
                  <a:lnTo>
                    <a:pt x="1239219" y="159346"/>
                  </a:lnTo>
                  <a:lnTo>
                    <a:pt x="1221862" y="119334"/>
                  </a:lnTo>
                  <a:lnTo>
                    <a:pt x="1203095" y="84443"/>
                  </a:lnTo>
                  <a:lnTo>
                    <a:pt x="1161866" y="31531"/>
                  </a:lnTo>
                  <a:lnTo>
                    <a:pt x="1116599" y="3629"/>
                  </a:lnTo>
                  <a:lnTo>
                    <a:pt x="1092785" y="0"/>
                  </a:lnTo>
                  <a:close/>
                </a:path>
              </a:pathLst>
            </a:custGeom>
            <a:ln w="25373">
              <a:solidFill>
                <a:srgbClr val="BF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2583516" y="3640158"/>
            <a:ext cx="1333976" cy="632385"/>
          </a:xfrm>
          <a:prstGeom prst="rect">
            <a:avLst/>
          </a:prstGeom>
        </p:spPr>
        <p:txBody>
          <a:bodyPr vert="horz" wrap="square" lIns="0" tIns="16669" rIns="0" bIns="0" rtlCol="0">
            <a:spAutoFit/>
          </a:bodyPr>
          <a:lstStyle/>
          <a:p>
            <a:pPr marL="9049" marR="3810" algn="ctr">
              <a:lnSpc>
                <a:spcPts val="1238"/>
              </a:lnSpc>
              <a:spcBef>
                <a:spcPts val="131"/>
              </a:spcBef>
            </a:pP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Confecção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do </a:t>
            </a:r>
            <a:r>
              <a:rPr sz="1050" spc="-11" dirty="0">
                <a:solidFill>
                  <a:srgbClr val="7E7E7E"/>
                </a:solidFill>
                <a:latin typeface="Calibri"/>
                <a:cs typeface="Calibri"/>
              </a:rPr>
              <a:t>contrato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e </a:t>
            </a:r>
            <a:r>
              <a:rPr sz="1050" spc="-229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envio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do link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para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assinatura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do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cliente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(retorno</a:t>
            </a:r>
            <a:r>
              <a:rPr sz="1050" spc="-1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em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11" dirty="0">
                <a:solidFill>
                  <a:srgbClr val="7E7E7E"/>
                </a:solidFill>
                <a:latin typeface="Calibri"/>
                <a:cs typeface="Calibri"/>
              </a:rPr>
              <a:t>até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48h)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767928" y="909800"/>
            <a:ext cx="996315" cy="17072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050" spc="-11" dirty="0">
                <a:solidFill>
                  <a:srgbClr val="7E7E7E"/>
                </a:solidFill>
                <a:latin typeface="Calibri"/>
                <a:cs typeface="Calibri"/>
              </a:rPr>
              <a:t>Contrato</a:t>
            </a:r>
            <a:r>
              <a:rPr sz="1050" spc="-3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assinado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789984" y="1065973"/>
            <a:ext cx="1551623" cy="324608"/>
          </a:xfrm>
          <a:prstGeom prst="rect">
            <a:avLst/>
          </a:prstGeom>
        </p:spPr>
        <p:txBody>
          <a:bodyPr vert="horz" wrap="square" lIns="0" tIns="16669" rIns="0" bIns="0" rtlCol="0">
            <a:spAutoFit/>
          </a:bodyPr>
          <a:lstStyle/>
          <a:p>
            <a:pPr marL="9525" marR="3810" indent="199549">
              <a:lnSpc>
                <a:spcPts val="1238"/>
              </a:lnSpc>
              <a:spcBef>
                <a:spcPts val="131"/>
              </a:spcBef>
            </a:pP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Cadastro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em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sistema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(retorno</a:t>
            </a:r>
            <a:r>
              <a:rPr sz="1050" spc="-1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em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11" dirty="0">
                <a:solidFill>
                  <a:srgbClr val="7E7E7E"/>
                </a:solidFill>
                <a:latin typeface="Calibri"/>
                <a:cs typeface="Calibri"/>
              </a:rPr>
              <a:t>até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5</a:t>
            </a:r>
            <a:r>
              <a:rPr sz="1050" spc="-1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dias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 úteis)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674292" y="3703063"/>
            <a:ext cx="2449830" cy="31691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lnSpc>
                <a:spcPts val="1248"/>
              </a:lnSpc>
              <a:spcBef>
                <a:spcPts val="71"/>
              </a:spcBef>
            </a:pP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Envio</a:t>
            </a:r>
            <a:r>
              <a:rPr sz="1050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dos</a:t>
            </a:r>
            <a:r>
              <a:rPr sz="1050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códigos</a:t>
            </a:r>
            <a:r>
              <a:rPr sz="1050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das</a:t>
            </a:r>
            <a:endParaRPr sz="1050" dirty="0">
              <a:latin typeface="Calibri"/>
              <a:cs typeface="Calibri"/>
            </a:endParaRPr>
          </a:p>
          <a:p>
            <a:pPr marL="44768">
              <a:lnSpc>
                <a:spcPts val="1248"/>
              </a:lnSpc>
              <a:tabLst>
                <a:tab pos="2439828" algn="l"/>
              </a:tabLst>
            </a:pP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carteirinhas</a:t>
            </a:r>
            <a:r>
              <a:rPr sz="1050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e</a:t>
            </a:r>
            <a:r>
              <a:rPr sz="1050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u="heavy" spc="-4" dirty="0">
                <a:solidFill>
                  <a:srgbClr val="7E7E7E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e-mail	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908434" y="3984022"/>
            <a:ext cx="818198" cy="17072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z="1050" spc="-26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boas</a:t>
            </a:r>
            <a:r>
              <a:rPr sz="1050" spc="-26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vindas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369433" y="781875"/>
            <a:ext cx="1212056" cy="498694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6671" rIns="0" bIns="0" rtlCol="0">
            <a:spAutoFit/>
          </a:bodyPr>
          <a:lstStyle/>
          <a:p>
            <a:pPr marL="103823" marR="97631" indent="4763" algn="ctr">
              <a:lnSpc>
                <a:spcPts val="1238"/>
              </a:lnSpc>
              <a:spcBef>
                <a:spcPts val="289"/>
              </a:spcBef>
            </a:pPr>
            <a:r>
              <a:rPr sz="1050" spc="-11" dirty="0">
                <a:solidFill>
                  <a:srgbClr val="7E7E7E"/>
                </a:solidFill>
                <a:latin typeface="Calibri"/>
                <a:cs typeface="Calibri"/>
              </a:rPr>
              <a:t>Pós Vendas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assume</a:t>
            </a:r>
            <a:r>
              <a:rPr sz="1050" spc="-26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a</a:t>
            </a:r>
            <a:r>
              <a:rPr sz="1050" spc="-23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empresa </a:t>
            </a:r>
            <a:r>
              <a:rPr sz="1050" spc="-2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a</a:t>
            </a:r>
            <a:r>
              <a:rPr sz="1050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partir</a:t>
            </a:r>
            <a:r>
              <a:rPr sz="1050" spc="-1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z="1050" spc="-1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agora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8262476" y="2315059"/>
            <a:ext cx="308610" cy="35538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pt-BR" sz="2250" b="1" spc="-8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2250" dirty="0">
              <a:latin typeface="Calibri"/>
              <a:cs typeface="Calibri"/>
            </a:endParaRPr>
          </a:p>
        </p:txBody>
      </p:sp>
      <p:sp>
        <p:nvSpPr>
          <p:cNvPr id="10" name="object 58">
            <a:extLst>
              <a:ext uri="{FF2B5EF4-FFF2-40B4-BE49-F238E27FC236}">
                <a16:creationId xmlns:a16="http://schemas.microsoft.com/office/drawing/2014/main" id="{00F5C596-0B13-D4A7-F8E2-E9DF7B8B196A}"/>
              </a:ext>
            </a:extLst>
          </p:cNvPr>
          <p:cNvSpPr txBox="1">
            <a:spLocks/>
          </p:cNvSpPr>
          <p:nvPr/>
        </p:nvSpPr>
        <p:spPr>
          <a:xfrm>
            <a:off x="213817" y="149610"/>
            <a:ext cx="4043839" cy="42591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9049" rIns="0" bIns="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525">
              <a:lnSpc>
                <a:spcPct val="100000"/>
              </a:lnSpc>
              <a:spcBef>
                <a:spcPts val="71"/>
              </a:spcBef>
            </a:pPr>
            <a:r>
              <a:rPr lang="pt-BR" sz="2625" b="1" spc="-11" dirty="0">
                <a:solidFill>
                  <a:srgbClr val="BF0000"/>
                </a:solidFill>
              </a:rPr>
              <a:t>Implantação </a:t>
            </a:r>
            <a:r>
              <a:rPr lang="pt-BR" sz="2625" b="1" spc="-4" dirty="0">
                <a:solidFill>
                  <a:srgbClr val="BF0000"/>
                </a:solidFill>
              </a:rPr>
              <a:t>em</a:t>
            </a:r>
            <a:r>
              <a:rPr lang="pt-BR" sz="2625" b="1" spc="-11" dirty="0">
                <a:solidFill>
                  <a:srgbClr val="BF0000"/>
                </a:solidFill>
              </a:rPr>
              <a:t> </a:t>
            </a:r>
            <a:r>
              <a:rPr lang="pt-BR" sz="2625" b="1" spc="-4" dirty="0">
                <a:solidFill>
                  <a:srgbClr val="BF0000"/>
                </a:solidFill>
              </a:rPr>
              <a:t>15</a:t>
            </a:r>
            <a:r>
              <a:rPr lang="pt-BR" sz="2625" b="1" spc="-11" dirty="0">
                <a:solidFill>
                  <a:srgbClr val="BF0000"/>
                </a:solidFill>
              </a:rPr>
              <a:t> </a:t>
            </a:r>
            <a:r>
              <a:rPr lang="pt-BR" sz="2625" b="1" spc="-4" dirty="0">
                <a:solidFill>
                  <a:srgbClr val="BF0000"/>
                </a:solidFill>
              </a:rPr>
              <a:t>dias</a:t>
            </a:r>
            <a:r>
              <a:rPr lang="pt-BR" sz="2625" b="1" spc="-11" dirty="0">
                <a:solidFill>
                  <a:srgbClr val="BF0000"/>
                </a:solidFill>
              </a:rPr>
              <a:t> úteis</a:t>
            </a:r>
            <a:endParaRPr lang="pt-BR" sz="2625" dirty="0"/>
          </a:p>
        </p:txBody>
      </p:sp>
      <p:sp>
        <p:nvSpPr>
          <p:cNvPr id="60" name="object 59">
            <a:extLst>
              <a:ext uri="{FF2B5EF4-FFF2-40B4-BE49-F238E27FC236}">
                <a16:creationId xmlns:a16="http://schemas.microsoft.com/office/drawing/2014/main" id="{B7A1D8BF-4D88-BC7A-3554-693F32548B87}"/>
              </a:ext>
            </a:extLst>
          </p:cNvPr>
          <p:cNvSpPr/>
          <p:nvPr/>
        </p:nvSpPr>
        <p:spPr>
          <a:xfrm>
            <a:off x="188838" y="612911"/>
            <a:ext cx="5521643" cy="0"/>
          </a:xfrm>
          <a:custGeom>
            <a:avLst/>
            <a:gdLst/>
            <a:ahLst/>
            <a:cxnLst/>
            <a:rect l="l" t="t" r="r" b="b"/>
            <a:pathLst>
              <a:path w="7362190">
                <a:moveTo>
                  <a:pt x="0" y="0"/>
                </a:moveTo>
                <a:lnTo>
                  <a:pt x="7362114" y="0"/>
                </a:lnTo>
              </a:path>
            </a:pathLst>
          </a:custGeom>
          <a:ln w="28545">
            <a:solidFill>
              <a:srgbClr val="BF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3" name="object 55">
            <a:extLst>
              <a:ext uri="{FF2B5EF4-FFF2-40B4-BE49-F238E27FC236}">
                <a16:creationId xmlns:a16="http://schemas.microsoft.com/office/drawing/2014/main" id="{5848B2C5-4617-C900-F6E0-B3B4724747AA}"/>
              </a:ext>
            </a:extLst>
          </p:cNvPr>
          <p:cNvSpPr txBox="1"/>
          <p:nvPr/>
        </p:nvSpPr>
        <p:spPr>
          <a:xfrm>
            <a:off x="1077114" y="942977"/>
            <a:ext cx="1317249" cy="493885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algn="ctr">
              <a:spcBef>
                <a:spcPts val="71"/>
              </a:spcBef>
            </a:pP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Caso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tenha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pendências,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o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processo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para</a:t>
            </a:r>
            <a:r>
              <a:rPr sz="1050" spc="-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nesta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7E7E7E"/>
                </a:solidFill>
                <a:latin typeface="Calibri"/>
                <a:cs typeface="Calibri"/>
              </a:rPr>
              <a:t>etapa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11" dirty="0">
                <a:solidFill>
                  <a:srgbClr val="7E7E7E"/>
                </a:solidFill>
                <a:latin typeface="Calibri"/>
                <a:cs typeface="Calibri"/>
              </a:rPr>
              <a:t>até</a:t>
            </a:r>
            <a:r>
              <a:rPr sz="105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050" spc="-23" dirty="0">
                <a:solidFill>
                  <a:srgbClr val="7E7E7E"/>
                </a:solidFill>
                <a:latin typeface="Calibri"/>
                <a:cs typeface="Calibri"/>
              </a:rPr>
              <a:t>ajustar.</a:t>
            </a:r>
            <a:endParaRPr sz="10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11;p34">
            <a:extLst>
              <a:ext uri="{FF2B5EF4-FFF2-40B4-BE49-F238E27FC236}">
                <a16:creationId xmlns:a16="http://schemas.microsoft.com/office/drawing/2014/main" id="{703A97B8-C453-D7E6-5192-FDCE96DFF47E}"/>
              </a:ext>
            </a:extLst>
          </p:cNvPr>
          <p:cNvSpPr/>
          <p:nvPr/>
        </p:nvSpPr>
        <p:spPr>
          <a:xfrm>
            <a:off x="0" y="0"/>
            <a:ext cx="9144045" cy="51435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64" y="-10551"/>
            <a:ext cx="973070" cy="197352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9266" y="269364"/>
            <a:ext cx="6686874" cy="425918"/>
          </a:xfrm>
          <a:prstGeom prst="rect">
            <a:avLst/>
          </a:prstGeom>
        </p:spPr>
        <p:txBody>
          <a:bodyPr spcFirstLastPara="1" vert="horz" wrap="square" lIns="0" tIns="9049" rIns="0" bIns="0" rtlCol="0" anchor="ctr" anchorCtr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pt-BR" sz="2625" spc="-11" dirty="0">
                <a:solidFill>
                  <a:srgbClr val="BF0000"/>
                </a:solidFill>
              </a:rPr>
              <a:t>Documentos Implantação – PME </a:t>
            </a:r>
            <a:r>
              <a:rPr lang="pt-BR" sz="2625" spc="-8" dirty="0">
                <a:solidFill>
                  <a:srgbClr val="BF0000"/>
                </a:solidFill>
              </a:rPr>
              <a:t>(0</a:t>
            </a:r>
            <a:r>
              <a:rPr lang="pt-BR" sz="2625" spc="-4" dirty="0">
                <a:solidFill>
                  <a:srgbClr val="BF0000"/>
                </a:solidFill>
              </a:rPr>
              <a:t>3</a:t>
            </a:r>
            <a:r>
              <a:rPr sz="2625" spc="-11" dirty="0">
                <a:solidFill>
                  <a:srgbClr val="BF0000"/>
                </a:solidFill>
              </a:rPr>
              <a:t> </a:t>
            </a:r>
            <a:r>
              <a:rPr sz="2625" spc="-4" dirty="0">
                <a:solidFill>
                  <a:srgbClr val="BF0000"/>
                </a:solidFill>
              </a:rPr>
              <a:t>a</a:t>
            </a:r>
            <a:r>
              <a:rPr sz="2625" spc="-8" dirty="0">
                <a:solidFill>
                  <a:srgbClr val="BF0000"/>
                </a:solidFill>
              </a:rPr>
              <a:t> </a:t>
            </a:r>
            <a:r>
              <a:rPr sz="2625" spc="-4" dirty="0">
                <a:solidFill>
                  <a:srgbClr val="BF0000"/>
                </a:solidFill>
              </a:rPr>
              <a:t>29</a:t>
            </a:r>
            <a:r>
              <a:rPr sz="2625" spc="-8" dirty="0">
                <a:solidFill>
                  <a:srgbClr val="BF0000"/>
                </a:solidFill>
              </a:rPr>
              <a:t> </a:t>
            </a:r>
            <a:r>
              <a:rPr sz="2625" spc="-4" dirty="0" err="1">
                <a:solidFill>
                  <a:srgbClr val="BF0000"/>
                </a:solidFill>
              </a:rPr>
              <a:t>vidas</a:t>
            </a:r>
            <a:r>
              <a:rPr lang="pt-BR" sz="2625" spc="-4" dirty="0">
                <a:solidFill>
                  <a:srgbClr val="BF0000"/>
                </a:solidFill>
              </a:rPr>
              <a:t>)</a:t>
            </a:r>
            <a:endParaRPr sz="2625" dirty="0"/>
          </a:p>
        </p:txBody>
      </p:sp>
      <p:sp>
        <p:nvSpPr>
          <p:cNvPr id="11" name="object 11"/>
          <p:cNvSpPr txBox="1"/>
          <p:nvPr/>
        </p:nvSpPr>
        <p:spPr>
          <a:xfrm>
            <a:off x="535520" y="983933"/>
            <a:ext cx="8042996" cy="3783247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800" spc="-8" dirty="0">
                <a:solidFill>
                  <a:srgbClr val="7E7E7E"/>
                </a:solidFill>
                <a:latin typeface="Calibri"/>
                <a:cs typeface="Calibri"/>
              </a:rPr>
              <a:t>Documentação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necessária da</a:t>
            </a:r>
            <a:r>
              <a:rPr sz="1800" spc="38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4" dirty="0" err="1">
                <a:solidFill>
                  <a:srgbClr val="BF0000"/>
                </a:solidFill>
                <a:latin typeface="Calibri"/>
                <a:cs typeface="Calibri"/>
              </a:rPr>
              <a:t>empresa</a:t>
            </a:r>
            <a:r>
              <a:rPr sz="1800" spc="-4" dirty="0">
                <a:solidFill>
                  <a:srgbClr val="BF0000"/>
                </a:solidFill>
                <a:latin typeface="Calibri"/>
                <a:cs typeface="Calibri"/>
              </a:rPr>
              <a:t>:</a:t>
            </a:r>
            <a:endParaRPr lang="pt-BR" sz="1800" dirty="0">
              <a:latin typeface="Calibri"/>
              <a:cs typeface="Calibri"/>
            </a:endParaRPr>
          </a:p>
          <a:p>
            <a:pPr>
              <a:spcBef>
                <a:spcPts val="19"/>
              </a:spcBef>
            </a:pPr>
            <a:endParaRPr lang="pt-BR" sz="1800" dirty="0">
              <a:latin typeface="Calibri"/>
              <a:cs typeface="Calibri"/>
            </a:endParaRPr>
          </a:p>
          <a:p>
            <a:pPr marL="45720" marR="1291590">
              <a:tabLst>
                <a:tab pos="266224" algn="l"/>
                <a:tab pos="266700" algn="l"/>
              </a:tabLst>
            </a:pPr>
            <a:r>
              <a:rPr lang="pt-BR" sz="1800" b="1" spc="-4" dirty="0">
                <a:solidFill>
                  <a:srgbClr val="C00000"/>
                </a:solidFill>
                <a:latin typeface="Calibri"/>
                <a:cs typeface="Calibri"/>
              </a:rPr>
              <a:t>1° - </a:t>
            </a:r>
            <a:r>
              <a:rPr sz="1800" b="1" spc="-4" dirty="0" err="1">
                <a:solidFill>
                  <a:srgbClr val="7E7E7E"/>
                </a:solidFill>
                <a:latin typeface="Calibri"/>
                <a:cs typeface="Calibri"/>
              </a:rPr>
              <a:t>Planilha</a:t>
            </a:r>
            <a:r>
              <a:rPr sz="1800" b="1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4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z="1800" b="1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8" dirty="0">
                <a:solidFill>
                  <a:srgbClr val="7E7E7E"/>
                </a:solidFill>
                <a:latin typeface="Calibri"/>
                <a:cs typeface="Calibri"/>
              </a:rPr>
              <a:t>Implantação:</a:t>
            </a:r>
            <a:r>
              <a:rPr sz="1800" b="1" spc="6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8" dirty="0">
                <a:solidFill>
                  <a:srgbClr val="7E7E7E"/>
                </a:solidFill>
                <a:latin typeface="Calibri"/>
                <a:cs typeface="Calibri"/>
              </a:rPr>
              <a:t>preencher</a:t>
            </a:r>
            <a:r>
              <a:rPr sz="180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8" dirty="0">
                <a:solidFill>
                  <a:srgbClr val="7E7E7E"/>
                </a:solidFill>
                <a:latin typeface="Calibri"/>
                <a:cs typeface="Calibri"/>
              </a:rPr>
              <a:t>conforme</a:t>
            </a:r>
            <a:r>
              <a:rPr sz="180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8" dirty="0">
                <a:solidFill>
                  <a:srgbClr val="7E7E7E"/>
                </a:solidFill>
                <a:latin typeface="Calibri"/>
                <a:cs typeface="Calibri"/>
              </a:rPr>
              <a:t>orientações</a:t>
            </a:r>
            <a:r>
              <a:rPr sz="180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nas</a:t>
            </a:r>
            <a:r>
              <a:rPr sz="180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8" dirty="0">
                <a:solidFill>
                  <a:srgbClr val="7E7E7E"/>
                </a:solidFill>
                <a:latin typeface="Calibri"/>
                <a:cs typeface="Calibri"/>
              </a:rPr>
              <a:t>observações</a:t>
            </a:r>
            <a:r>
              <a:rPr sz="180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do</a:t>
            </a:r>
            <a:r>
              <a:rPr sz="1800" spc="8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11" dirty="0">
                <a:solidFill>
                  <a:srgbClr val="7E7E7E"/>
                </a:solidFill>
                <a:latin typeface="Calibri"/>
                <a:cs typeface="Calibri"/>
              </a:rPr>
              <a:t>excel.</a:t>
            </a:r>
            <a:r>
              <a:rPr sz="180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7E7E7E"/>
                </a:solidFill>
                <a:latin typeface="Calibri"/>
                <a:cs typeface="Calibri"/>
              </a:rPr>
              <a:t>Atentar-se</a:t>
            </a:r>
            <a:r>
              <a:rPr sz="180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às</a:t>
            </a:r>
            <a:r>
              <a:rPr sz="180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11" dirty="0">
                <a:solidFill>
                  <a:srgbClr val="7E7E7E"/>
                </a:solidFill>
                <a:latin typeface="Calibri"/>
                <a:cs typeface="Calibri"/>
              </a:rPr>
              <a:t>regras</a:t>
            </a:r>
            <a:r>
              <a:rPr sz="180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8" dirty="0">
                <a:solidFill>
                  <a:srgbClr val="7E7E7E"/>
                </a:solidFill>
                <a:latin typeface="Calibri"/>
                <a:cs typeface="Calibri"/>
              </a:rPr>
              <a:t>com</a:t>
            </a:r>
            <a:r>
              <a:rPr sz="180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8" dirty="0">
                <a:solidFill>
                  <a:srgbClr val="7E7E7E"/>
                </a:solidFill>
                <a:latin typeface="Calibri"/>
                <a:cs typeface="Calibri"/>
              </a:rPr>
              <a:t>relação</a:t>
            </a:r>
            <a:r>
              <a:rPr sz="1800" spc="8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z="180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8" dirty="0" err="1">
                <a:solidFill>
                  <a:srgbClr val="7E7E7E"/>
                </a:solidFill>
                <a:latin typeface="Calibri"/>
                <a:cs typeface="Calibri"/>
              </a:rPr>
              <a:t>letras</a:t>
            </a:r>
            <a:r>
              <a:rPr sz="1800" spc="-8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 err="1">
                <a:solidFill>
                  <a:srgbClr val="7E7E7E"/>
                </a:solidFill>
                <a:latin typeface="Calibri"/>
                <a:cs typeface="Calibri"/>
              </a:rPr>
              <a:t>maiúsculas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,</a:t>
            </a:r>
            <a:r>
              <a:rPr sz="1800" spc="-8" dirty="0">
                <a:solidFill>
                  <a:srgbClr val="7E7E7E"/>
                </a:solidFill>
                <a:latin typeface="Calibri"/>
                <a:cs typeface="Calibri"/>
              </a:rPr>
              <a:t> traços,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8" dirty="0" err="1">
                <a:solidFill>
                  <a:srgbClr val="7E7E7E"/>
                </a:solidFill>
                <a:latin typeface="Calibri"/>
                <a:cs typeface="Calibri"/>
              </a:rPr>
              <a:t>acentos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8" dirty="0" err="1">
                <a:solidFill>
                  <a:srgbClr val="7E7E7E"/>
                </a:solidFill>
                <a:latin typeface="Calibri"/>
                <a:cs typeface="Calibri"/>
              </a:rPr>
              <a:t>etc</a:t>
            </a:r>
            <a:r>
              <a:rPr lang="pt-BR" sz="1800" spc="-8" dirty="0">
                <a:solidFill>
                  <a:srgbClr val="7E7E7E"/>
                </a:solidFill>
                <a:latin typeface="Calibri"/>
                <a:cs typeface="Calibri"/>
              </a:rPr>
              <a:t>;</a:t>
            </a:r>
            <a:endParaRPr sz="1800" dirty="0">
              <a:latin typeface="Calibri"/>
              <a:cs typeface="Calibri"/>
            </a:endParaRPr>
          </a:p>
          <a:p>
            <a:pPr>
              <a:spcBef>
                <a:spcPts val="11"/>
              </a:spcBef>
              <a:buFont typeface="Lucida Sans Unicode"/>
              <a:buChar char="▪"/>
            </a:pPr>
            <a:endParaRPr sz="1800" dirty="0">
              <a:latin typeface="Calibri"/>
              <a:cs typeface="Calibri"/>
            </a:endParaRPr>
          </a:p>
          <a:p>
            <a:pPr marL="45244">
              <a:tabLst>
                <a:tab pos="266224" algn="l"/>
                <a:tab pos="266700" algn="l"/>
              </a:tabLst>
            </a:pPr>
            <a:r>
              <a:rPr lang="pt-BR" sz="1800" b="1" spc="-4" dirty="0">
                <a:solidFill>
                  <a:srgbClr val="C00000"/>
                </a:solidFill>
                <a:latin typeface="Calibri"/>
                <a:cs typeface="Calibri"/>
              </a:rPr>
              <a:t>2° - </a:t>
            </a:r>
            <a:r>
              <a:rPr sz="1800" b="1" spc="-4" dirty="0" err="1">
                <a:solidFill>
                  <a:srgbClr val="7E7E7E"/>
                </a:solidFill>
                <a:latin typeface="Calibri"/>
                <a:cs typeface="Calibri"/>
              </a:rPr>
              <a:t>Última</a:t>
            </a:r>
            <a:r>
              <a:rPr sz="1800" b="1" spc="-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11" dirty="0">
                <a:solidFill>
                  <a:srgbClr val="7E7E7E"/>
                </a:solidFill>
                <a:latin typeface="Calibri"/>
                <a:cs typeface="Calibri"/>
              </a:rPr>
              <a:t>Alteração</a:t>
            </a:r>
            <a:r>
              <a:rPr sz="1800"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4" dirty="0">
                <a:solidFill>
                  <a:srgbClr val="7E7E7E"/>
                </a:solidFill>
                <a:latin typeface="Calibri"/>
                <a:cs typeface="Calibri"/>
              </a:rPr>
              <a:t>do</a:t>
            </a:r>
            <a:r>
              <a:rPr sz="1800"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11" dirty="0">
                <a:solidFill>
                  <a:srgbClr val="7E7E7E"/>
                </a:solidFill>
                <a:latin typeface="Calibri"/>
                <a:cs typeface="Calibri"/>
              </a:rPr>
              <a:t>Contrato</a:t>
            </a:r>
            <a:r>
              <a:rPr sz="1800"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4" dirty="0">
                <a:solidFill>
                  <a:srgbClr val="7E7E7E"/>
                </a:solidFill>
                <a:latin typeface="Calibri"/>
                <a:cs typeface="Calibri"/>
              </a:rPr>
              <a:t>Social</a:t>
            </a:r>
            <a:r>
              <a:rPr sz="1800"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4" dirty="0" err="1">
                <a:solidFill>
                  <a:srgbClr val="7E7E7E"/>
                </a:solidFill>
                <a:latin typeface="Calibri"/>
                <a:cs typeface="Calibri"/>
              </a:rPr>
              <a:t>Consolidado</a:t>
            </a:r>
            <a:r>
              <a:rPr lang="pt-BR" sz="1800" b="1" spc="-4" dirty="0">
                <a:solidFill>
                  <a:srgbClr val="7E7E7E"/>
                </a:solidFill>
                <a:latin typeface="Calibri"/>
                <a:cs typeface="Calibri"/>
              </a:rPr>
              <a:t>:</a:t>
            </a:r>
            <a:r>
              <a:rPr sz="1800" b="1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/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8" dirty="0">
                <a:solidFill>
                  <a:srgbClr val="7E7E7E"/>
                </a:solidFill>
                <a:latin typeface="Calibri"/>
                <a:cs typeface="Calibri"/>
              </a:rPr>
              <a:t>Estatuto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/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19" dirty="0">
                <a:solidFill>
                  <a:srgbClr val="7E7E7E"/>
                </a:solidFill>
                <a:latin typeface="Calibri"/>
                <a:cs typeface="Calibri"/>
              </a:rPr>
              <a:t>Ata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/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MEI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8" dirty="0">
                <a:solidFill>
                  <a:srgbClr val="7E7E7E"/>
                </a:solidFill>
                <a:latin typeface="Calibri"/>
                <a:cs typeface="Calibri"/>
              </a:rPr>
              <a:t>(ativo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há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no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mínimo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180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dias):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cópia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8" dirty="0">
                <a:solidFill>
                  <a:srgbClr val="7E7E7E"/>
                </a:solidFill>
                <a:latin typeface="Calibri"/>
                <a:cs typeface="Calibri"/>
              </a:rPr>
              <a:t>legível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do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 err="1">
                <a:solidFill>
                  <a:srgbClr val="7E7E7E"/>
                </a:solidFill>
                <a:latin typeface="Calibri"/>
                <a:cs typeface="Calibri"/>
              </a:rPr>
              <a:t>documento</a:t>
            </a:r>
            <a:r>
              <a:rPr lang="pt-BR" sz="1800" spc="-4" dirty="0">
                <a:solidFill>
                  <a:srgbClr val="7E7E7E"/>
                </a:solidFill>
                <a:latin typeface="Calibri"/>
                <a:cs typeface="Calibri"/>
              </a:rPr>
              <a:t>;</a:t>
            </a:r>
            <a:endParaRPr sz="1800" dirty="0">
              <a:latin typeface="Calibri"/>
              <a:cs typeface="Calibri"/>
            </a:endParaRPr>
          </a:p>
          <a:p>
            <a:pPr>
              <a:spcBef>
                <a:spcPts val="4"/>
              </a:spcBef>
              <a:buFont typeface="Lucida Sans Unicode"/>
              <a:buChar char="▪"/>
            </a:pPr>
            <a:endParaRPr sz="1800" dirty="0">
              <a:latin typeface="Calibri"/>
              <a:cs typeface="Calibri"/>
            </a:endParaRPr>
          </a:p>
          <a:p>
            <a:pPr marL="45244">
              <a:tabLst>
                <a:tab pos="266224" algn="l"/>
                <a:tab pos="266700" algn="l"/>
              </a:tabLst>
            </a:pPr>
            <a:r>
              <a:rPr lang="pt-BR" sz="1800" b="1" spc="-4" dirty="0">
                <a:solidFill>
                  <a:srgbClr val="C00000"/>
                </a:solidFill>
                <a:latin typeface="Calibri"/>
                <a:cs typeface="Calibri"/>
              </a:rPr>
              <a:t>3° - </a:t>
            </a:r>
            <a:r>
              <a:rPr sz="1800" b="1" spc="-4" dirty="0" err="1">
                <a:solidFill>
                  <a:srgbClr val="7E7E7E"/>
                </a:solidFill>
                <a:latin typeface="Calibri"/>
                <a:cs typeface="Calibri"/>
              </a:rPr>
              <a:t>Cartão</a:t>
            </a:r>
            <a:r>
              <a:rPr sz="1800" b="1" spc="-8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19" dirty="0">
                <a:solidFill>
                  <a:srgbClr val="7E7E7E"/>
                </a:solidFill>
                <a:latin typeface="Calibri"/>
                <a:cs typeface="Calibri"/>
              </a:rPr>
              <a:t>CNPJ</a:t>
            </a:r>
            <a:r>
              <a:rPr sz="1800" b="1" spc="-4" dirty="0">
                <a:solidFill>
                  <a:srgbClr val="7E7E7E"/>
                </a:solidFill>
                <a:latin typeface="Calibri"/>
                <a:cs typeface="Calibri"/>
              </a:rPr>
              <a:t>:</a:t>
            </a:r>
            <a:r>
              <a:rPr sz="1800" b="1" spc="4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emitido</a:t>
            </a:r>
            <a:r>
              <a:rPr sz="1800" spc="-8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nos</a:t>
            </a:r>
            <a:r>
              <a:rPr sz="1800" spc="-8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últimos</a:t>
            </a:r>
            <a:r>
              <a:rPr sz="1800" spc="-8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30</a:t>
            </a:r>
            <a:r>
              <a:rPr sz="1800" spc="-8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 err="1">
                <a:solidFill>
                  <a:srgbClr val="7E7E7E"/>
                </a:solidFill>
                <a:latin typeface="Calibri"/>
                <a:cs typeface="Calibri"/>
              </a:rPr>
              <a:t>dias</a:t>
            </a:r>
            <a:r>
              <a:rPr lang="pt-BR" sz="1800" spc="-4" dirty="0">
                <a:solidFill>
                  <a:srgbClr val="7E7E7E"/>
                </a:solidFill>
                <a:latin typeface="Calibri"/>
                <a:cs typeface="Calibri"/>
              </a:rPr>
              <a:t>;</a:t>
            </a:r>
            <a:br>
              <a:rPr lang="pt-BR" sz="1800" spc="-4" dirty="0">
                <a:solidFill>
                  <a:srgbClr val="7E7E7E"/>
                </a:solidFill>
                <a:latin typeface="Calibri"/>
                <a:cs typeface="Calibri"/>
              </a:rPr>
            </a:br>
            <a:endParaRPr lang="pt-BR" sz="1800" dirty="0">
              <a:latin typeface="Calibri"/>
              <a:cs typeface="Calibri"/>
            </a:endParaRPr>
          </a:p>
          <a:p>
            <a:pPr marL="45244">
              <a:tabLst>
                <a:tab pos="266224" algn="l"/>
                <a:tab pos="266700" algn="l"/>
              </a:tabLst>
            </a:pPr>
            <a:r>
              <a:rPr lang="pt-BR" sz="1800" b="1" spc="-4" dirty="0">
                <a:solidFill>
                  <a:srgbClr val="C00000"/>
                </a:solidFill>
                <a:latin typeface="Calibri"/>
                <a:cs typeface="Calibri"/>
              </a:rPr>
              <a:t>4° - </a:t>
            </a:r>
            <a:r>
              <a:rPr sz="1800" b="1" spc="-4" dirty="0">
                <a:solidFill>
                  <a:srgbClr val="7E7E7E"/>
                </a:solidFill>
                <a:latin typeface="Calibri"/>
                <a:cs typeface="Calibri"/>
              </a:rPr>
              <a:t>GFIP</a:t>
            </a:r>
            <a:r>
              <a:rPr sz="1800"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8" dirty="0">
                <a:solidFill>
                  <a:srgbClr val="7E7E7E"/>
                </a:solidFill>
                <a:latin typeface="Calibri"/>
                <a:cs typeface="Calibri"/>
              </a:rPr>
              <a:t>atualizada:</a:t>
            </a:r>
            <a:r>
              <a:rPr sz="1800" b="1" spc="19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do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mês</a:t>
            </a:r>
            <a:r>
              <a:rPr sz="180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8" dirty="0">
                <a:solidFill>
                  <a:srgbClr val="7E7E7E"/>
                </a:solidFill>
                <a:latin typeface="Calibri"/>
                <a:cs typeface="Calibri"/>
              </a:rPr>
              <a:t>vigente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ou</a:t>
            </a:r>
            <a:r>
              <a:rPr sz="180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Ficha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11" dirty="0">
                <a:solidFill>
                  <a:srgbClr val="7E7E7E"/>
                </a:solidFill>
                <a:latin typeface="Calibri"/>
                <a:cs typeface="Calibri"/>
              </a:rPr>
              <a:t>Registro</a:t>
            </a:r>
            <a:r>
              <a:rPr sz="180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(essa,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apenas</a:t>
            </a:r>
            <a:r>
              <a:rPr sz="180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funcionários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11" dirty="0">
                <a:solidFill>
                  <a:srgbClr val="7E7E7E"/>
                </a:solidFill>
                <a:latin typeface="Calibri"/>
                <a:cs typeface="Calibri"/>
              </a:rPr>
              <a:t>contratados</a:t>
            </a:r>
            <a:r>
              <a:rPr sz="180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há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menos</a:t>
            </a:r>
            <a:r>
              <a:rPr sz="180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30</a:t>
            </a:r>
            <a:r>
              <a:rPr sz="180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 err="1">
                <a:solidFill>
                  <a:srgbClr val="7E7E7E"/>
                </a:solidFill>
                <a:latin typeface="Calibri"/>
                <a:cs typeface="Calibri"/>
              </a:rPr>
              <a:t>dias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)</a:t>
            </a:r>
            <a:r>
              <a:rPr lang="pt-BR" sz="1800" spc="-4" dirty="0">
                <a:solidFill>
                  <a:srgbClr val="7E7E7E"/>
                </a:solidFill>
                <a:latin typeface="Calibri"/>
                <a:cs typeface="Calibri"/>
              </a:rPr>
              <a:t>;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endParaRPr lang="pt-BR" sz="1800" dirty="0">
              <a:solidFill>
                <a:srgbClr val="7E7E7E"/>
              </a:solidFill>
              <a:latin typeface="Calibri"/>
              <a:cs typeface="Calibri"/>
            </a:endParaRPr>
          </a:p>
          <a:p>
            <a:pPr marL="45244">
              <a:tabLst>
                <a:tab pos="266224" algn="l"/>
                <a:tab pos="266700" algn="l"/>
              </a:tabLst>
            </a:pPr>
            <a:endParaRPr lang="pt-BR" sz="1125" spc="-8" dirty="0">
              <a:solidFill>
                <a:srgbClr val="7E7E7E"/>
              </a:solidFill>
              <a:latin typeface="Calibri"/>
              <a:cs typeface="Calibri"/>
            </a:endParaRPr>
          </a:p>
        </p:txBody>
      </p:sp>
      <p:sp>
        <p:nvSpPr>
          <p:cNvPr id="12" name="object 59">
            <a:extLst>
              <a:ext uri="{FF2B5EF4-FFF2-40B4-BE49-F238E27FC236}">
                <a16:creationId xmlns:a16="http://schemas.microsoft.com/office/drawing/2014/main" id="{01C17AA1-7596-7333-1617-B789CE001A69}"/>
              </a:ext>
            </a:extLst>
          </p:cNvPr>
          <p:cNvSpPr/>
          <p:nvPr/>
        </p:nvSpPr>
        <p:spPr>
          <a:xfrm>
            <a:off x="188838" y="751137"/>
            <a:ext cx="5521643" cy="0"/>
          </a:xfrm>
          <a:custGeom>
            <a:avLst/>
            <a:gdLst/>
            <a:ahLst/>
            <a:cxnLst/>
            <a:rect l="l" t="t" r="r" b="b"/>
            <a:pathLst>
              <a:path w="7362190">
                <a:moveTo>
                  <a:pt x="0" y="0"/>
                </a:moveTo>
                <a:lnTo>
                  <a:pt x="7362114" y="0"/>
                </a:lnTo>
              </a:path>
            </a:pathLst>
          </a:custGeom>
          <a:ln w="28545">
            <a:solidFill>
              <a:srgbClr val="BF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19164409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11;p34">
            <a:extLst>
              <a:ext uri="{FF2B5EF4-FFF2-40B4-BE49-F238E27FC236}">
                <a16:creationId xmlns:a16="http://schemas.microsoft.com/office/drawing/2014/main" id="{703A97B8-C453-D7E6-5192-FDCE96DFF47E}"/>
              </a:ext>
            </a:extLst>
          </p:cNvPr>
          <p:cNvSpPr/>
          <p:nvPr/>
        </p:nvSpPr>
        <p:spPr>
          <a:xfrm>
            <a:off x="0" y="0"/>
            <a:ext cx="9144045" cy="51435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64" y="-10551"/>
            <a:ext cx="973070" cy="197352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9266" y="269364"/>
            <a:ext cx="6686874" cy="425918"/>
          </a:xfrm>
          <a:prstGeom prst="rect">
            <a:avLst/>
          </a:prstGeom>
        </p:spPr>
        <p:txBody>
          <a:bodyPr spcFirstLastPara="1" vert="horz" wrap="square" lIns="0" tIns="9049" rIns="0" bIns="0" rtlCol="0" anchor="ctr" anchorCtr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pt-BR" sz="2625" spc="-11" dirty="0">
                <a:solidFill>
                  <a:srgbClr val="BF0000"/>
                </a:solidFill>
              </a:rPr>
              <a:t>Documentos Implantação – PME </a:t>
            </a:r>
            <a:r>
              <a:rPr lang="pt-BR" sz="2625" spc="-8" dirty="0">
                <a:solidFill>
                  <a:srgbClr val="BF0000"/>
                </a:solidFill>
              </a:rPr>
              <a:t>(0</a:t>
            </a:r>
            <a:r>
              <a:rPr lang="pt-BR" sz="2625" spc="-4" dirty="0">
                <a:solidFill>
                  <a:srgbClr val="BF0000"/>
                </a:solidFill>
              </a:rPr>
              <a:t>3</a:t>
            </a:r>
            <a:r>
              <a:rPr sz="2625" spc="-11" dirty="0">
                <a:solidFill>
                  <a:srgbClr val="BF0000"/>
                </a:solidFill>
              </a:rPr>
              <a:t> </a:t>
            </a:r>
            <a:r>
              <a:rPr sz="2625" spc="-4" dirty="0">
                <a:solidFill>
                  <a:srgbClr val="BF0000"/>
                </a:solidFill>
              </a:rPr>
              <a:t>a</a:t>
            </a:r>
            <a:r>
              <a:rPr sz="2625" spc="-8" dirty="0">
                <a:solidFill>
                  <a:srgbClr val="BF0000"/>
                </a:solidFill>
              </a:rPr>
              <a:t> </a:t>
            </a:r>
            <a:r>
              <a:rPr sz="2625" spc="-4" dirty="0">
                <a:solidFill>
                  <a:srgbClr val="BF0000"/>
                </a:solidFill>
              </a:rPr>
              <a:t>29</a:t>
            </a:r>
            <a:r>
              <a:rPr sz="2625" spc="-8" dirty="0">
                <a:solidFill>
                  <a:srgbClr val="BF0000"/>
                </a:solidFill>
              </a:rPr>
              <a:t> </a:t>
            </a:r>
            <a:r>
              <a:rPr sz="2625" spc="-4" dirty="0" err="1">
                <a:solidFill>
                  <a:srgbClr val="BF0000"/>
                </a:solidFill>
              </a:rPr>
              <a:t>vidas</a:t>
            </a:r>
            <a:r>
              <a:rPr lang="pt-BR" sz="2625" spc="-4" dirty="0">
                <a:solidFill>
                  <a:srgbClr val="BF0000"/>
                </a:solidFill>
              </a:rPr>
              <a:t>)</a:t>
            </a:r>
            <a:endParaRPr sz="2625" dirty="0"/>
          </a:p>
        </p:txBody>
      </p:sp>
      <p:sp>
        <p:nvSpPr>
          <p:cNvPr id="11" name="object 11"/>
          <p:cNvSpPr txBox="1"/>
          <p:nvPr/>
        </p:nvSpPr>
        <p:spPr>
          <a:xfrm>
            <a:off x="535520" y="983933"/>
            <a:ext cx="8042996" cy="3056125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45244">
              <a:tabLst>
                <a:tab pos="266224" algn="l"/>
                <a:tab pos="266700" algn="l"/>
              </a:tabLst>
            </a:pPr>
            <a:r>
              <a:rPr sz="1800" spc="-8" dirty="0" err="1">
                <a:solidFill>
                  <a:srgbClr val="7E7E7E"/>
                </a:solidFill>
                <a:latin typeface="Calibri"/>
                <a:cs typeface="Calibri"/>
              </a:rPr>
              <a:t>Documentação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 necessária dos</a:t>
            </a:r>
            <a:r>
              <a:rPr sz="1800" spc="19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4" dirty="0">
                <a:solidFill>
                  <a:srgbClr val="BF0000"/>
                </a:solidFill>
                <a:latin typeface="Calibri"/>
                <a:cs typeface="Calibri"/>
              </a:rPr>
              <a:t>beneficiários</a:t>
            </a:r>
            <a:r>
              <a:rPr sz="1800" spc="-4" dirty="0">
                <a:solidFill>
                  <a:srgbClr val="BF0000"/>
                </a:solidFill>
                <a:latin typeface="Calibri"/>
                <a:cs typeface="Calibri"/>
              </a:rPr>
              <a:t>:</a:t>
            </a:r>
            <a:endParaRPr sz="1800" dirty="0">
              <a:latin typeface="Calibri"/>
              <a:cs typeface="Calibri"/>
            </a:endParaRPr>
          </a:p>
          <a:p>
            <a:pPr>
              <a:spcBef>
                <a:spcPts val="4"/>
              </a:spcBef>
              <a:buFont typeface="Lucida Sans Unicode"/>
              <a:buChar char="▪"/>
            </a:pPr>
            <a:endParaRPr sz="1800" dirty="0">
              <a:latin typeface="Calibri"/>
              <a:cs typeface="Calibri"/>
            </a:endParaRPr>
          </a:p>
          <a:p>
            <a:pPr marL="45244">
              <a:tabLst>
                <a:tab pos="266224" algn="l"/>
                <a:tab pos="266700" algn="l"/>
              </a:tabLst>
            </a:pPr>
            <a:r>
              <a:rPr lang="pt-BR" sz="1800" b="1" spc="-8" dirty="0">
                <a:solidFill>
                  <a:srgbClr val="C00000"/>
                </a:solidFill>
                <a:latin typeface="Calibri"/>
                <a:cs typeface="Calibri"/>
              </a:rPr>
              <a:t>5° - </a:t>
            </a:r>
            <a:r>
              <a:rPr sz="1800" b="1" spc="-8" dirty="0">
                <a:solidFill>
                  <a:srgbClr val="7E7E7E"/>
                </a:solidFill>
                <a:latin typeface="Calibri"/>
                <a:cs typeface="Calibri"/>
              </a:rPr>
              <a:t>RG,</a:t>
            </a:r>
            <a:r>
              <a:rPr sz="1800"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8" dirty="0">
                <a:solidFill>
                  <a:srgbClr val="7E7E7E"/>
                </a:solidFill>
                <a:latin typeface="Calibri"/>
                <a:cs typeface="Calibri"/>
              </a:rPr>
              <a:t>CPF/CNH,</a:t>
            </a:r>
            <a:r>
              <a:rPr sz="1800" b="1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4" dirty="0">
                <a:solidFill>
                  <a:srgbClr val="7E7E7E"/>
                </a:solidFill>
                <a:latin typeface="Calibri"/>
                <a:cs typeface="Calibri"/>
              </a:rPr>
              <a:t>Certidão</a:t>
            </a:r>
            <a:r>
              <a:rPr sz="1800" b="1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4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z="1800"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4" dirty="0">
                <a:solidFill>
                  <a:srgbClr val="7E7E7E"/>
                </a:solidFill>
                <a:latin typeface="Calibri"/>
                <a:cs typeface="Calibri"/>
              </a:rPr>
              <a:t>Nascimento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,</a:t>
            </a:r>
            <a:r>
              <a:rPr sz="1800" spc="6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4" dirty="0">
                <a:solidFill>
                  <a:srgbClr val="7E7E7E"/>
                </a:solidFill>
                <a:latin typeface="Calibri"/>
                <a:cs typeface="Calibri"/>
              </a:rPr>
              <a:t>Certidão</a:t>
            </a:r>
            <a:r>
              <a:rPr sz="1800"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4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z="1800" b="1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8" dirty="0">
                <a:solidFill>
                  <a:srgbClr val="7E7E7E"/>
                </a:solidFill>
                <a:latin typeface="Calibri"/>
                <a:cs typeface="Calibri"/>
              </a:rPr>
              <a:t>Casamento</a:t>
            </a:r>
            <a:r>
              <a:rPr sz="1800" b="1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4" dirty="0">
                <a:solidFill>
                  <a:srgbClr val="7E7E7E"/>
                </a:solidFill>
                <a:latin typeface="Calibri"/>
                <a:cs typeface="Calibri"/>
              </a:rPr>
              <a:t>ou</a:t>
            </a:r>
            <a:r>
              <a:rPr sz="1800"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8" dirty="0">
                <a:solidFill>
                  <a:srgbClr val="7E7E7E"/>
                </a:solidFill>
                <a:latin typeface="Calibri"/>
                <a:cs typeface="Calibri"/>
              </a:rPr>
              <a:t>Escritura</a:t>
            </a:r>
            <a:r>
              <a:rPr sz="1800" b="1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8" dirty="0">
                <a:solidFill>
                  <a:srgbClr val="7E7E7E"/>
                </a:solidFill>
                <a:latin typeface="Calibri"/>
                <a:cs typeface="Calibri"/>
              </a:rPr>
              <a:t>Pública</a:t>
            </a:r>
            <a:r>
              <a:rPr sz="1800" b="1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4" dirty="0">
                <a:solidFill>
                  <a:srgbClr val="7E7E7E"/>
                </a:solidFill>
                <a:latin typeface="Calibri"/>
                <a:cs typeface="Calibri"/>
              </a:rPr>
              <a:t>ou</a:t>
            </a:r>
            <a:r>
              <a:rPr sz="1800" b="1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4" dirty="0">
                <a:solidFill>
                  <a:srgbClr val="7E7E7E"/>
                </a:solidFill>
                <a:latin typeface="Calibri"/>
                <a:cs typeface="Calibri"/>
              </a:rPr>
              <a:t>União</a:t>
            </a:r>
            <a:r>
              <a:rPr sz="1800"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11" dirty="0">
                <a:solidFill>
                  <a:srgbClr val="7E7E7E"/>
                </a:solidFill>
                <a:latin typeface="Calibri"/>
                <a:cs typeface="Calibri"/>
              </a:rPr>
              <a:t>Estável</a:t>
            </a:r>
            <a:r>
              <a:rPr sz="1800" b="1" spc="53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8" dirty="0">
                <a:solidFill>
                  <a:srgbClr val="7E7E7E"/>
                </a:solidFill>
                <a:latin typeface="Calibri"/>
                <a:cs typeface="Calibri"/>
              </a:rPr>
              <a:t>reconhecida</a:t>
            </a:r>
            <a:r>
              <a:rPr sz="180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em</a:t>
            </a:r>
            <a:r>
              <a:rPr sz="180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8" dirty="0" err="1">
                <a:solidFill>
                  <a:srgbClr val="7E7E7E"/>
                </a:solidFill>
                <a:latin typeface="Calibri"/>
                <a:cs typeface="Calibri"/>
              </a:rPr>
              <a:t>cartório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 err="1">
                <a:solidFill>
                  <a:srgbClr val="7E7E7E"/>
                </a:solidFill>
                <a:latin typeface="Calibri"/>
                <a:cs typeface="Calibri"/>
              </a:rPr>
              <a:t>por</a:t>
            </a:r>
            <a:r>
              <a:rPr lang="pt-BR" sz="1800" dirty="0">
                <a:latin typeface="Calibri"/>
                <a:cs typeface="Calibri"/>
              </a:rPr>
              <a:t> </a:t>
            </a:r>
            <a:r>
              <a:rPr sz="1800" b="1" spc="-11" dirty="0" err="1">
                <a:solidFill>
                  <a:srgbClr val="7E7E7E"/>
                </a:solidFill>
                <a:latin typeface="Calibri"/>
                <a:cs typeface="Calibri"/>
              </a:rPr>
              <a:t>verdadeira</a:t>
            </a:r>
            <a:r>
              <a:rPr lang="pt-BR" sz="1800" b="1" spc="-11" dirty="0">
                <a:solidFill>
                  <a:srgbClr val="7E7E7E"/>
                </a:solidFill>
                <a:latin typeface="Calibri"/>
                <a:cs typeface="Calibri"/>
              </a:rPr>
              <a:t>;</a:t>
            </a:r>
            <a:endParaRPr sz="1800" dirty="0">
              <a:latin typeface="Calibri"/>
              <a:cs typeface="Calibri"/>
            </a:endParaRPr>
          </a:p>
          <a:p>
            <a:pPr>
              <a:spcBef>
                <a:spcPts val="19"/>
              </a:spcBef>
            </a:pPr>
            <a:endParaRPr sz="1800" dirty="0">
              <a:latin typeface="Calibri"/>
              <a:cs typeface="Calibri"/>
            </a:endParaRPr>
          </a:p>
          <a:p>
            <a:pPr marL="45720" marR="3810">
              <a:tabLst>
                <a:tab pos="266224" algn="l"/>
                <a:tab pos="266700" algn="l"/>
                <a:tab pos="8433435" algn="l"/>
              </a:tabLst>
            </a:pPr>
            <a:r>
              <a:rPr lang="pt-BR" sz="1800" b="1" spc="-8" dirty="0">
                <a:solidFill>
                  <a:srgbClr val="C00000"/>
                </a:solidFill>
                <a:latin typeface="Calibri"/>
                <a:cs typeface="Calibri"/>
              </a:rPr>
              <a:t>6° - </a:t>
            </a:r>
            <a:r>
              <a:rPr sz="1800" b="1" spc="-8" dirty="0" err="1">
                <a:solidFill>
                  <a:srgbClr val="7E7E7E"/>
                </a:solidFill>
                <a:latin typeface="Calibri"/>
                <a:cs typeface="Calibri"/>
              </a:rPr>
              <a:t>Declaração</a:t>
            </a:r>
            <a:r>
              <a:rPr sz="1800"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4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z="1800"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4" dirty="0">
                <a:solidFill>
                  <a:srgbClr val="7E7E7E"/>
                </a:solidFill>
                <a:latin typeface="Calibri"/>
                <a:cs typeface="Calibri"/>
              </a:rPr>
              <a:t>Saúde:</a:t>
            </a:r>
            <a:r>
              <a:rPr sz="1800" b="1" spc="26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uma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por</a:t>
            </a:r>
            <a:r>
              <a:rPr sz="180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titular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+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8" dirty="0">
                <a:solidFill>
                  <a:srgbClr val="7E7E7E"/>
                </a:solidFill>
                <a:latin typeface="Calibri"/>
                <a:cs typeface="Calibri"/>
              </a:rPr>
              <a:t>dependentes,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preenchido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no</a:t>
            </a:r>
            <a:r>
              <a:rPr sz="180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11" dirty="0">
                <a:solidFill>
                  <a:srgbClr val="7E7E7E"/>
                </a:solidFill>
                <a:latin typeface="Calibri"/>
                <a:cs typeface="Calibri"/>
              </a:rPr>
              <a:t>Portal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da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11" dirty="0">
                <a:solidFill>
                  <a:srgbClr val="7E7E7E"/>
                </a:solidFill>
                <a:latin typeface="Calibri"/>
                <a:cs typeface="Calibri"/>
              </a:rPr>
              <a:t>Paraná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Clínicas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pelo</a:t>
            </a:r>
            <a:r>
              <a:rPr sz="180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link.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Se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já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11" dirty="0">
                <a:solidFill>
                  <a:srgbClr val="7E7E7E"/>
                </a:solidFill>
                <a:latin typeface="Calibri"/>
                <a:cs typeface="Calibri"/>
              </a:rPr>
              <a:t>for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cliente Paraná </a:t>
            </a:r>
            <a:r>
              <a:rPr sz="1800" spc="-4" dirty="0" err="1">
                <a:solidFill>
                  <a:srgbClr val="7E7E7E"/>
                </a:solidFill>
                <a:latin typeface="Calibri"/>
                <a:cs typeface="Calibri"/>
              </a:rPr>
              <a:t>Clínicas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 err="1">
                <a:solidFill>
                  <a:srgbClr val="7E7E7E"/>
                </a:solidFill>
                <a:latin typeface="Calibri"/>
                <a:cs typeface="Calibri"/>
              </a:rPr>
              <a:t>não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 há</a:t>
            </a:r>
            <a:r>
              <a:rPr sz="1800" spc="-8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necessidade de </a:t>
            </a:r>
            <a:r>
              <a:rPr sz="1800" spc="-8" dirty="0" err="1">
                <a:solidFill>
                  <a:srgbClr val="7E7E7E"/>
                </a:solidFill>
                <a:latin typeface="Calibri"/>
                <a:cs typeface="Calibri"/>
              </a:rPr>
              <a:t>preenchimento</a:t>
            </a:r>
            <a:r>
              <a:rPr lang="pt-BR" sz="1800" spc="-8" dirty="0">
                <a:solidFill>
                  <a:srgbClr val="7E7E7E"/>
                </a:solidFill>
                <a:latin typeface="Calibri"/>
                <a:cs typeface="Calibri"/>
              </a:rPr>
              <a:t>;</a:t>
            </a:r>
            <a:endParaRPr sz="1800" dirty="0">
              <a:latin typeface="Calibri"/>
              <a:cs typeface="Calibri"/>
            </a:endParaRPr>
          </a:p>
          <a:p>
            <a:pPr>
              <a:spcBef>
                <a:spcPts val="8"/>
              </a:spcBef>
              <a:buFont typeface="Lucida Sans Unicode"/>
              <a:buChar char="▪"/>
            </a:pPr>
            <a:endParaRPr sz="1800" dirty="0">
              <a:latin typeface="Calibri"/>
              <a:cs typeface="Calibri"/>
            </a:endParaRPr>
          </a:p>
          <a:p>
            <a:pPr marL="45244">
              <a:spcBef>
                <a:spcPts val="4"/>
              </a:spcBef>
              <a:tabLst>
                <a:tab pos="266224" algn="l"/>
                <a:tab pos="266700" algn="l"/>
              </a:tabLst>
            </a:pPr>
            <a:r>
              <a:rPr lang="pt-BR" sz="1800" b="1" spc="-4" dirty="0">
                <a:solidFill>
                  <a:srgbClr val="C00000"/>
                </a:solidFill>
                <a:latin typeface="Calibri"/>
                <a:cs typeface="Calibri"/>
              </a:rPr>
              <a:t>7° - </a:t>
            </a:r>
            <a:r>
              <a:rPr sz="1800" b="1" spc="-4" dirty="0">
                <a:solidFill>
                  <a:srgbClr val="7E7E7E"/>
                </a:solidFill>
                <a:latin typeface="Calibri"/>
                <a:cs typeface="Calibri"/>
              </a:rPr>
              <a:t>Carta</a:t>
            </a:r>
            <a:r>
              <a:rPr sz="1800"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4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z="1800" b="1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b="1" spc="-8" dirty="0">
                <a:solidFill>
                  <a:srgbClr val="7E7E7E"/>
                </a:solidFill>
                <a:latin typeface="Calibri"/>
                <a:cs typeface="Calibri"/>
              </a:rPr>
              <a:t>Carência:</a:t>
            </a:r>
            <a:r>
              <a:rPr sz="1800" b="1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8" dirty="0">
                <a:solidFill>
                  <a:srgbClr val="7E7E7E"/>
                </a:solidFill>
                <a:latin typeface="Calibri"/>
                <a:cs typeface="Calibri"/>
              </a:rPr>
              <a:t>atualizada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(quando</a:t>
            </a:r>
            <a:r>
              <a:rPr sz="180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houver).</a:t>
            </a:r>
            <a:r>
              <a:rPr sz="180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Não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8" dirty="0">
                <a:solidFill>
                  <a:srgbClr val="7E7E7E"/>
                </a:solidFill>
                <a:latin typeface="Calibri"/>
                <a:cs typeface="Calibri"/>
              </a:rPr>
              <a:t>aceitamos</a:t>
            </a:r>
            <a:r>
              <a:rPr sz="180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cópia</a:t>
            </a:r>
            <a:r>
              <a:rPr sz="180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da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8" dirty="0">
                <a:solidFill>
                  <a:srgbClr val="7E7E7E"/>
                </a:solidFill>
                <a:latin typeface="Calibri"/>
                <a:cs typeface="Calibri"/>
              </a:rPr>
              <a:t>carteirinha</a:t>
            </a:r>
            <a:r>
              <a:rPr sz="180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do</a:t>
            </a:r>
            <a:r>
              <a:rPr sz="180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plano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8" dirty="0">
                <a:solidFill>
                  <a:srgbClr val="7E7E7E"/>
                </a:solidFill>
                <a:latin typeface="Calibri"/>
                <a:cs typeface="Calibri"/>
              </a:rPr>
              <a:t>atual</a:t>
            </a:r>
            <a:r>
              <a:rPr sz="1800" spc="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do</a:t>
            </a:r>
            <a:r>
              <a:rPr sz="18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800" spc="-4" dirty="0">
                <a:solidFill>
                  <a:srgbClr val="7E7E7E"/>
                </a:solidFill>
                <a:latin typeface="Calibri"/>
                <a:cs typeface="Calibri"/>
              </a:rPr>
              <a:t>beneficiário.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2" name="object 59">
            <a:extLst>
              <a:ext uri="{FF2B5EF4-FFF2-40B4-BE49-F238E27FC236}">
                <a16:creationId xmlns:a16="http://schemas.microsoft.com/office/drawing/2014/main" id="{01C17AA1-7596-7333-1617-B789CE001A69}"/>
              </a:ext>
            </a:extLst>
          </p:cNvPr>
          <p:cNvSpPr/>
          <p:nvPr/>
        </p:nvSpPr>
        <p:spPr>
          <a:xfrm>
            <a:off x="188838" y="751137"/>
            <a:ext cx="5521643" cy="0"/>
          </a:xfrm>
          <a:custGeom>
            <a:avLst/>
            <a:gdLst/>
            <a:ahLst/>
            <a:cxnLst/>
            <a:rect l="l" t="t" r="r" b="b"/>
            <a:pathLst>
              <a:path w="7362190">
                <a:moveTo>
                  <a:pt x="0" y="0"/>
                </a:moveTo>
                <a:lnTo>
                  <a:pt x="7362114" y="0"/>
                </a:lnTo>
              </a:path>
            </a:pathLst>
          </a:custGeom>
          <a:ln w="28545">
            <a:solidFill>
              <a:srgbClr val="BF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11;p34">
            <a:extLst>
              <a:ext uri="{FF2B5EF4-FFF2-40B4-BE49-F238E27FC236}">
                <a16:creationId xmlns:a16="http://schemas.microsoft.com/office/drawing/2014/main" id="{DF7A8D01-7413-D438-532F-21D1044D1451}"/>
              </a:ext>
            </a:extLst>
          </p:cNvPr>
          <p:cNvSpPr/>
          <p:nvPr/>
        </p:nvSpPr>
        <p:spPr>
          <a:xfrm>
            <a:off x="0" y="0"/>
            <a:ext cx="9144045" cy="51435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64" y="-10551"/>
            <a:ext cx="973070" cy="197352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9266" y="269364"/>
            <a:ext cx="6686874" cy="425918"/>
          </a:xfrm>
          <a:prstGeom prst="rect">
            <a:avLst/>
          </a:prstGeom>
        </p:spPr>
        <p:txBody>
          <a:bodyPr spcFirstLastPara="1" vert="horz" wrap="square" lIns="0" tIns="9049" rIns="0" bIns="0" rtlCol="0" anchor="ctr" anchorCtr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pt-BR" sz="2625" spc="-11" dirty="0">
                <a:solidFill>
                  <a:srgbClr val="BF0000"/>
                </a:solidFill>
              </a:rPr>
              <a:t>Vigência e Vencimentos</a:t>
            </a:r>
            <a:endParaRPr sz="2625" dirty="0"/>
          </a:p>
        </p:txBody>
      </p:sp>
      <p:sp>
        <p:nvSpPr>
          <p:cNvPr id="11" name="object 11"/>
          <p:cNvSpPr txBox="1"/>
          <p:nvPr/>
        </p:nvSpPr>
        <p:spPr>
          <a:xfrm>
            <a:off x="1075837" y="1379676"/>
            <a:ext cx="6481313" cy="2384147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pt-BR" sz="1350" b="1" spc="-8" dirty="0">
                <a:solidFill>
                  <a:srgbClr val="C00000"/>
                </a:solidFill>
                <a:latin typeface="Calibri"/>
                <a:cs typeface="Calibri"/>
              </a:rPr>
              <a:t>Vigência dia 1°: </a:t>
            </a:r>
          </a:p>
          <a:p>
            <a:pPr marL="9525">
              <a:spcBef>
                <a:spcPts val="71"/>
              </a:spcBef>
            </a:pPr>
            <a:r>
              <a:rPr lang="pt-BR" sz="1350" spc="-8" dirty="0">
                <a:solidFill>
                  <a:srgbClr val="7E7E7E"/>
                </a:solidFill>
                <a:latin typeface="Calibri"/>
                <a:cs typeface="Calibri"/>
              </a:rPr>
              <a:t>O boleto virá cheio (30 dias) na data de vencimento escolhida (05/10/15). </a:t>
            </a:r>
          </a:p>
          <a:p>
            <a:pPr marL="9525">
              <a:spcBef>
                <a:spcPts val="71"/>
              </a:spcBef>
            </a:pPr>
            <a:endParaRPr lang="pt-BR" sz="1350" spc="-8" dirty="0">
              <a:solidFill>
                <a:srgbClr val="7E7E7E"/>
              </a:solidFill>
              <a:latin typeface="Calibri"/>
              <a:cs typeface="Calibri"/>
            </a:endParaRPr>
          </a:p>
          <a:p>
            <a:pPr marL="9525">
              <a:spcBef>
                <a:spcPts val="71"/>
              </a:spcBef>
            </a:pPr>
            <a:r>
              <a:rPr lang="pt-BR" sz="1350" b="1" spc="-8" dirty="0">
                <a:solidFill>
                  <a:srgbClr val="C00000"/>
                </a:solidFill>
                <a:latin typeface="Calibri"/>
                <a:cs typeface="Calibri"/>
              </a:rPr>
              <a:t>Vigência entre os dias 02 a 19: </a:t>
            </a:r>
          </a:p>
          <a:p>
            <a:pPr marL="9525">
              <a:spcBef>
                <a:spcPts val="71"/>
              </a:spcBef>
            </a:pPr>
            <a:r>
              <a:rPr lang="pt-BR" sz="1350" spc="-8" dirty="0">
                <a:solidFill>
                  <a:srgbClr val="7E7E7E"/>
                </a:solidFill>
                <a:latin typeface="Calibri"/>
                <a:cs typeface="Calibri"/>
              </a:rPr>
              <a:t>Haverá a cobrança de </a:t>
            </a:r>
            <a:r>
              <a:rPr lang="pt-BR" sz="1350" spc="-8" dirty="0" err="1">
                <a:solidFill>
                  <a:srgbClr val="7E7E7E"/>
                </a:solidFill>
                <a:latin typeface="Calibri"/>
                <a:cs typeface="Calibri"/>
              </a:rPr>
              <a:t>pró-rata</a:t>
            </a:r>
            <a:r>
              <a:rPr lang="pt-BR" sz="1350" spc="-8" dirty="0">
                <a:solidFill>
                  <a:srgbClr val="7E7E7E"/>
                </a:solidFill>
                <a:latin typeface="Calibri"/>
                <a:cs typeface="Calibri"/>
              </a:rPr>
              <a:t> (dias proporcionais a data de vigência até o último dia do mês), boleto disponibilizado em até 10 dias corridos e demais na data de vencimento escolhida (05/10/15). </a:t>
            </a:r>
          </a:p>
          <a:p>
            <a:pPr marL="9525">
              <a:spcBef>
                <a:spcPts val="71"/>
              </a:spcBef>
            </a:pPr>
            <a:endParaRPr lang="pt-BR" sz="1350" spc="-8" dirty="0">
              <a:solidFill>
                <a:srgbClr val="7E7E7E"/>
              </a:solidFill>
              <a:latin typeface="Calibri"/>
              <a:cs typeface="Calibri"/>
            </a:endParaRPr>
          </a:p>
          <a:p>
            <a:pPr marL="9525">
              <a:spcBef>
                <a:spcPts val="71"/>
              </a:spcBef>
            </a:pPr>
            <a:r>
              <a:rPr lang="pt-BR" sz="1350" b="1" spc="-8" dirty="0">
                <a:solidFill>
                  <a:srgbClr val="C00000"/>
                </a:solidFill>
                <a:latin typeface="Calibri"/>
                <a:cs typeface="Calibri"/>
              </a:rPr>
              <a:t>Vigência entre os dias 20 a 31: </a:t>
            </a:r>
          </a:p>
          <a:p>
            <a:pPr marL="9525">
              <a:spcBef>
                <a:spcPts val="71"/>
              </a:spcBef>
            </a:pPr>
            <a:r>
              <a:rPr lang="pt-BR" sz="1350" spc="-8" dirty="0">
                <a:solidFill>
                  <a:srgbClr val="7E7E7E"/>
                </a:solidFill>
                <a:latin typeface="Calibri"/>
                <a:cs typeface="Calibri"/>
              </a:rPr>
              <a:t>Será feita a cobrança da </a:t>
            </a:r>
            <a:r>
              <a:rPr lang="pt-BR" sz="1350" spc="-8" dirty="0" err="1">
                <a:solidFill>
                  <a:srgbClr val="7E7E7E"/>
                </a:solidFill>
                <a:latin typeface="Calibri"/>
                <a:cs typeface="Calibri"/>
              </a:rPr>
              <a:t>pró-rata</a:t>
            </a:r>
            <a:r>
              <a:rPr lang="pt-BR" sz="1350" spc="-8" dirty="0">
                <a:solidFill>
                  <a:srgbClr val="7E7E7E"/>
                </a:solidFill>
                <a:latin typeface="Calibri"/>
                <a:cs typeface="Calibri"/>
              </a:rPr>
              <a:t> referente ao mês de vigência, junto com mês subsequente (30 dias) e demais na data de vencimento escolhida (05/10/15).</a:t>
            </a:r>
            <a:endParaRPr lang="pt-BR" sz="1350" dirty="0">
              <a:latin typeface="Calibri"/>
              <a:cs typeface="Calibri"/>
            </a:endParaRPr>
          </a:p>
        </p:txBody>
      </p:sp>
      <p:sp>
        <p:nvSpPr>
          <p:cNvPr id="10" name="object 59">
            <a:extLst>
              <a:ext uri="{FF2B5EF4-FFF2-40B4-BE49-F238E27FC236}">
                <a16:creationId xmlns:a16="http://schemas.microsoft.com/office/drawing/2014/main" id="{0E5DA39E-7517-CC35-5EE0-7AB1AA79AE1A}"/>
              </a:ext>
            </a:extLst>
          </p:cNvPr>
          <p:cNvSpPr/>
          <p:nvPr/>
        </p:nvSpPr>
        <p:spPr>
          <a:xfrm>
            <a:off x="188838" y="751137"/>
            <a:ext cx="5521643" cy="0"/>
          </a:xfrm>
          <a:custGeom>
            <a:avLst/>
            <a:gdLst/>
            <a:ahLst/>
            <a:cxnLst/>
            <a:rect l="l" t="t" r="r" b="b"/>
            <a:pathLst>
              <a:path w="7362190">
                <a:moveTo>
                  <a:pt x="0" y="0"/>
                </a:moveTo>
                <a:lnTo>
                  <a:pt x="7362114" y="0"/>
                </a:lnTo>
              </a:path>
            </a:pathLst>
          </a:custGeom>
          <a:ln w="28545">
            <a:solidFill>
              <a:srgbClr val="BF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276939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4"/>
          <p:cNvPicPr preferRelativeResize="0"/>
          <p:nvPr/>
        </p:nvPicPr>
        <p:blipFill rotWithShape="1">
          <a:blip r:embed="rId3">
            <a:alphaModFix/>
          </a:blip>
          <a:srcRect t="10878" b="7550"/>
          <a:stretch/>
        </p:blipFill>
        <p:spPr>
          <a:xfrm>
            <a:off x="-128460" y="0"/>
            <a:ext cx="945881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4"/>
          <p:cNvSpPr/>
          <p:nvPr/>
        </p:nvSpPr>
        <p:spPr>
          <a:xfrm>
            <a:off x="620960" y="734992"/>
            <a:ext cx="8352637" cy="3790425"/>
          </a:xfrm>
          <a:prstGeom prst="roundRect">
            <a:avLst>
              <a:gd name="adj" fmla="val 4903"/>
            </a:avLst>
          </a:prstGeom>
          <a:solidFill>
            <a:schemeClr val="lt1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4"/>
          <p:cNvSpPr txBox="1"/>
          <p:nvPr/>
        </p:nvSpPr>
        <p:spPr>
          <a:xfrm>
            <a:off x="839080" y="1923137"/>
            <a:ext cx="2214600" cy="11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455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REDE DE ATENDIMENTO </a:t>
            </a:r>
            <a:endParaRPr sz="6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EM PONTOS ESTRATÉGICOS</a:t>
            </a:r>
            <a:endParaRPr sz="6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4"/>
          <p:cNvSpPr/>
          <p:nvPr/>
        </p:nvSpPr>
        <p:spPr>
          <a:xfrm rot="5400000">
            <a:off x="-347736" y="2454947"/>
            <a:ext cx="1975758" cy="9498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34000">
                <a:srgbClr val="273464"/>
              </a:gs>
              <a:gs pos="100000">
                <a:srgbClr val="43817A"/>
              </a:gs>
            </a:gsLst>
            <a:lin ang="10800000" scaled="0"/>
          </a:gra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2" name="Google Shape;202;p4"/>
          <p:cNvGrpSpPr/>
          <p:nvPr/>
        </p:nvGrpSpPr>
        <p:grpSpPr>
          <a:xfrm>
            <a:off x="5664543" y="1514558"/>
            <a:ext cx="2943987" cy="2535330"/>
            <a:chOff x="5497566" y="1641271"/>
            <a:chExt cx="2943987" cy="2535330"/>
          </a:xfrm>
        </p:grpSpPr>
        <p:sp>
          <p:nvSpPr>
            <p:cNvPr id="203" name="Google Shape;203;p4"/>
            <p:cNvSpPr/>
            <p:nvPr/>
          </p:nvSpPr>
          <p:spPr>
            <a:xfrm>
              <a:off x="5497566" y="1641271"/>
              <a:ext cx="2943987" cy="253533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t="-66010"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"/>
            <p:cNvSpPr txBox="1"/>
            <p:nvPr/>
          </p:nvSpPr>
          <p:spPr>
            <a:xfrm>
              <a:off x="6379935" y="2701708"/>
              <a:ext cx="661257" cy="1673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325" rIns="0" bIns="0" anchor="t" anchorCtr="0">
              <a:spAutoFit/>
            </a:bodyPr>
            <a:lstStyle/>
            <a:p>
              <a:pPr marL="1270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 b="0" i="1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Curitiba</a:t>
              </a:r>
              <a:endPara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4"/>
            <p:cNvSpPr txBox="1"/>
            <p:nvPr/>
          </p:nvSpPr>
          <p:spPr>
            <a:xfrm>
              <a:off x="6756256" y="3196922"/>
              <a:ext cx="1325786" cy="1673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325" rIns="0" bIns="0" anchor="t" anchorCtr="0">
              <a:spAutoFit/>
            </a:bodyPr>
            <a:lstStyle/>
            <a:p>
              <a:pPr marL="1270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 b="0" i="1" u="none" strike="noStrike" cap="none">
                  <a:solidFill>
                    <a:srgbClr val="77797B"/>
                  </a:solidFill>
                  <a:latin typeface="Calibri"/>
                  <a:ea typeface="Calibri"/>
                  <a:cs typeface="Calibri"/>
                  <a:sym typeface="Calibri"/>
                </a:rPr>
                <a:t>São José dos Pinhais</a:t>
              </a:r>
              <a:endPara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4"/>
            <p:cNvSpPr txBox="1"/>
            <p:nvPr/>
          </p:nvSpPr>
          <p:spPr>
            <a:xfrm>
              <a:off x="5787976" y="3007346"/>
              <a:ext cx="619847" cy="1660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050" rIns="0" bIns="0" anchor="t" anchorCtr="0">
              <a:spAutoFit/>
            </a:bodyPr>
            <a:lstStyle/>
            <a:p>
              <a:pPr marL="1270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 b="0" i="1" u="none" strike="noStrike" cap="none">
                  <a:solidFill>
                    <a:srgbClr val="77797B"/>
                  </a:solidFill>
                  <a:latin typeface="Calibri"/>
                  <a:ea typeface="Calibri"/>
                  <a:cs typeface="Calibri"/>
                  <a:sym typeface="Calibri"/>
                </a:rPr>
                <a:t>Araucária</a:t>
              </a:r>
              <a:endPara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7" name="Google Shape;207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932886" y="2577450"/>
              <a:ext cx="330029" cy="421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8" name="Google Shape;208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254135" y="2748907"/>
              <a:ext cx="330029" cy="421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" name="Google Shape;209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383059" y="2233502"/>
              <a:ext cx="330029" cy="421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" name="Google Shape;210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736690" y="2366670"/>
              <a:ext cx="330029" cy="4215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1" name="Google Shape;211;p4"/>
          <p:cNvSpPr txBox="1"/>
          <p:nvPr/>
        </p:nvSpPr>
        <p:spPr>
          <a:xfrm>
            <a:off x="2923630" y="1601991"/>
            <a:ext cx="3296280" cy="1800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75" rIns="0" bIns="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pt-BR" sz="1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CIM Água Verde, Hospital Dia  e Centro de Infusão</a:t>
            </a:r>
            <a:endParaRPr sz="11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pt-BR" sz="1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CIM Araucária</a:t>
            </a:r>
            <a:endParaRPr sz="11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pt-BR" sz="1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CIM CIC 24h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pt-BR" sz="1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CIM São José dos Pinhais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pt-BR" sz="1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Hospital Santa Cruz</a:t>
            </a:r>
            <a:endParaRPr sz="11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Equipe trabalhando junta no escritório">
            <a:extLst>
              <a:ext uri="{FF2B5EF4-FFF2-40B4-BE49-F238E27FC236}">
                <a16:creationId xmlns:a16="http://schemas.microsoft.com/office/drawing/2014/main" id="{B601559D-C2B5-4010-909E-7166140BB9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t="3853" b="11968"/>
          <a:stretch/>
        </p:blipFill>
        <p:spPr>
          <a:xfrm>
            <a:off x="-15121" y="0"/>
            <a:ext cx="9154080" cy="51435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68E7204-B498-4096-9879-B116BEA9B9CC}"/>
              </a:ext>
            </a:extLst>
          </p:cNvPr>
          <p:cNvSpPr/>
          <p:nvPr/>
        </p:nvSpPr>
        <p:spPr>
          <a:xfrm>
            <a:off x="1" y="0"/>
            <a:ext cx="9159119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3719287-2EB4-46E5-8949-4D5197BA4B66}"/>
              </a:ext>
            </a:extLst>
          </p:cNvPr>
          <p:cNvSpPr/>
          <p:nvPr/>
        </p:nvSpPr>
        <p:spPr>
          <a:xfrm>
            <a:off x="-5041" y="3761817"/>
            <a:ext cx="9144000" cy="1147665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Campanhas</a:t>
            </a:r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4783700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380;p37">
            <a:extLst>
              <a:ext uri="{FF2B5EF4-FFF2-40B4-BE49-F238E27FC236}">
                <a16:creationId xmlns:a16="http://schemas.microsoft.com/office/drawing/2014/main" id="{B29C7E50-F526-3224-7A4B-405D26ADFCDC}"/>
              </a:ext>
            </a:extLst>
          </p:cNvPr>
          <p:cNvSpPr/>
          <p:nvPr/>
        </p:nvSpPr>
        <p:spPr>
          <a:xfrm>
            <a:off x="0" y="0"/>
            <a:ext cx="9144045" cy="51435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1B70CD06-0A4C-2247-0CCE-0B588366D5E4}"/>
              </a:ext>
            </a:extLst>
          </p:cNvPr>
          <p:cNvGrpSpPr/>
          <p:nvPr/>
        </p:nvGrpSpPr>
        <p:grpSpPr>
          <a:xfrm>
            <a:off x="198420" y="829707"/>
            <a:ext cx="451600" cy="4135721"/>
            <a:chOff x="264560" y="1106275"/>
            <a:chExt cx="602133" cy="5514295"/>
          </a:xfrm>
        </p:grpSpPr>
        <p:sp>
          <p:nvSpPr>
            <p:cNvPr id="2" name="Fluxograma: Atraso 1">
              <a:extLst>
                <a:ext uri="{FF2B5EF4-FFF2-40B4-BE49-F238E27FC236}">
                  <a16:creationId xmlns:a16="http://schemas.microsoft.com/office/drawing/2014/main" id="{362A842B-467C-D7F4-AA2D-E16D35230442}"/>
                </a:ext>
              </a:extLst>
            </p:cNvPr>
            <p:cNvSpPr/>
            <p:nvPr/>
          </p:nvSpPr>
          <p:spPr>
            <a:xfrm rot="16200000">
              <a:off x="218517" y="1152321"/>
              <a:ext cx="694222" cy="602130"/>
            </a:xfrm>
            <a:prstGeom prst="flowChartDela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50"/>
            </a:p>
          </p:txBody>
        </p:sp>
        <p:sp>
          <p:nvSpPr>
            <p:cNvPr id="3" name="Fluxograma: Atraso 2">
              <a:extLst>
                <a:ext uri="{FF2B5EF4-FFF2-40B4-BE49-F238E27FC236}">
                  <a16:creationId xmlns:a16="http://schemas.microsoft.com/office/drawing/2014/main" id="{BBA9B096-CC5E-811B-7718-F4694B687B7A}"/>
                </a:ext>
              </a:extLst>
            </p:cNvPr>
            <p:cNvSpPr/>
            <p:nvPr/>
          </p:nvSpPr>
          <p:spPr>
            <a:xfrm rot="5400000">
              <a:off x="218515" y="5972393"/>
              <a:ext cx="694222" cy="602131"/>
            </a:xfrm>
            <a:prstGeom prst="flowChartDela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50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F1E80F5C-539D-2ECD-C207-331E9CE292C6}"/>
                </a:ext>
              </a:extLst>
            </p:cNvPr>
            <p:cNvSpPr/>
            <p:nvPr/>
          </p:nvSpPr>
          <p:spPr>
            <a:xfrm>
              <a:off x="264562" y="1800497"/>
              <a:ext cx="602130" cy="4266474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50"/>
            </a:p>
          </p:txBody>
        </p:sp>
      </p:grpSp>
      <p:sp>
        <p:nvSpPr>
          <p:cNvPr id="5" name="Elipse 4">
            <a:extLst>
              <a:ext uri="{FF2B5EF4-FFF2-40B4-BE49-F238E27FC236}">
                <a16:creationId xmlns:a16="http://schemas.microsoft.com/office/drawing/2014/main" id="{6F5E2E15-861C-FF40-850A-93EDBC929CAA}"/>
              </a:ext>
            </a:extLst>
          </p:cNvPr>
          <p:cNvSpPr/>
          <p:nvPr/>
        </p:nvSpPr>
        <p:spPr>
          <a:xfrm>
            <a:off x="176149" y="332695"/>
            <a:ext cx="112595" cy="13620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6E8D5266-F9A6-01D4-35D6-E67C8035DDAE}"/>
              </a:ext>
            </a:extLst>
          </p:cNvPr>
          <p:cNvSpPr/>
          <p:nvPr/>
        </p:nvSpPr>
        <p:spPr>
          <a:xfrm>
            <a:off x="350960" y="340622"/>
            <a:ext cx="136451" cy="13620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DD8ECFAD-EC4F-8F11-93B7-6907EC7A932E}"/>
              </a:ext>
            </a:extLst>
          </p:cNvPr>
          <p:cNvSpPr/>
          <p:nvPr/>
        </p:nvSpPr>
        <p:spPr>
          <a:xfrm>
            <a:off x="534747" y="340622"/>
            <a:ext cx="136451" cy="13620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8" name="Fluxograma: Fita Perfurada 39">
            <a:extLst>
              <a:ext uri="{FF2B5EF4-FFF2-40B4-BE49-F238E27FC236}">
                <a16:creationId xmlns:a16="http://schemas.microsoft.com/office/drawing/2014/main" id="{3D7B7421-6DE2-D9B2-5E2F-52B0D1D0F6B4}"/>
              </a:ext>
            </a:extLst>
          </p:cNvPr>
          <p:cNvSpPr/>
          <p:nvPr/>
        </p:nvSpPr>
        <p:spPr>
          <a:xfrm rot="16200000">
            <a:off x="5769941" y="1675518"/>
            <a:ext cx="5219699" cy="1716262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" fmla="*/ 0 w 10000"/>
              <a:gd name="connsiteY0" fmla="*/ 7084 h 16084"/>
              <a:gd name="connsiteX1" fmla="*/ 2500 w 10000"/>
              <a:gd name="connsiteY1" fmla="*/ 8084 h 16084"/>
              <a:gd name="connsiteX2" fmla="*/ 5000 w 10000"/>
              <a:gd name="connsiteY2" fmla="*/ 7084 h 16084"/>
              <a:gd name="connsiteX3" fmla="*/ 7500 w 10000"/>
              <a:gd name="connsiteY3" fmla="*/ 6084 h 16084"/>
              <a:gd name="connsiteX4" fmla="*/ 9689 w 10000"/>
              <a:gd name="connsiteY4" fmla="*/ 39 h 16084"/>
              <a:gd name="connsiteX5" fmla="*/ 10000 w 10000"/>
              <a:gd name="connsiteY5" fmla="*/ 15084 h 16084"/>
              <a:gd name="connsiteX6" fmla="*/ 7500 w 10000"/>
              <a:gd name="connsiteY6" fmla="*/ 14084 h 16084"/>
              <a:gd name="connsiteX7" fmla="*/ 5000 w 10000"/>
              <a:gd name="connsiteY7" fmla="*/ 15084 h 16084"/>
              <a:gd name="connsiteX8" fmla="*/ 2500 w 10000"/>
              <a:gd name="connsiteY8" fmla="*/ 16084 h 16084"/>
              <a:gd name="connsiteX9" fmla="*/ 0 w 10000"/>
              <a:gd name="connsiteY9" fmla="*/ 15084 h 16084"/>
              <a:gd name="connsiteX10" fmla="*/ 0 w 10000"/>
              <a:gd name="connsiteY10" fmla="*/ 7084 h 16084"/>
              <a:gd name="connsiteX0" fmla="*/ 0 w 9689"/>
              <a:gd name="connsiteY0" fmla="*/ 7084 h 16084"/>
              <a:gd name="connsiteX1" fmla="*/ 2500 w 9689"/>
              <a:gd name="connsiteY1" fmla="*/ 8084 h 16084"/>
              <a:gd name="connsiteX2" fmla="*/ 5000 w 9689"/>
              <a:gd name="connsiteY2" fmla="*/ 7084 h 16084"/>
              <a:gd name="connsiteX3" fmla="*/ 7500 w 9689"/>
              <a:gd name="connsiteY3" fmla="*/ 6084 h 16084"/>
              <a:gd name="connsiteX4" fmla="*/ 9689 w 9689"/>
              <a:gd name="connsiteY4" fmla="*/ 39 h 16084"/>
              <a:gd name="connsiteX5" fmla="*/ 9668 w 9689"/>
              <a:gd name="connsiteY5" fmla="*/ 15182 h 16084"/>
              <a:gd name="connsiteX6" fmla="*/ 7500 w 9689"/>
              <a:gd name="connsiteY6" fmla="*/ 14084 h 16084"/>
              <a:gd name="connsiteX7" fmla="*/ 5000 w 9689"/>
              <a:gd name="connsiteY7" fmla="*/ 15084 h 16084"/>
              <a:gd name="connsiteX8" fmla="*/ 2500 w 9689"/>
              <a:gd name="connsiteY8" fmla="*/ 16084 h 16084"/>
              <a:gd name="connsiteX9" fmla="*/ 0 w 9689"/>
              <a:gd name="connsiteY9" fmla="*/ 15084 h 16084"/>
              <a:gd name="connsiteX10" fmla="*/ 0 w 9689"/>
              <a:gd name="connsiteY10" fmla="*/ 7084 h 16084"/>
              <a:gd name="connsiteX0" fmla="*/ 0 w 10000"/>
              <a:gd name="connsiteY0" fmla="*/ 4404 h 10000"/>
              <a:gd name="connsiteX1" fmla="*/ 2708 w 10000"/>
              <a:gd name="connsiteY1" fmla="*/ 3201 h 10000"/>
              <a:gd name="connsiteX2" fmla="*/ 5160 w 10000"/>
              <a:gd name="connsiteY2" fmla="*/ 4404 h 10000"/>
              <a:gd name="connsiteX3" fmla="*/ 7741 w 10000"/>
              <a:gd name="connsiteY3" fmla="*/ 3783 h 10000"/>
              <a:gd name="connsiteX4" fmla="*/ 10000 w 10000"/>
              <a:gd name="connsiteY4" fmla="*/ 24 h 10000"/>
              <a:gd name="connsiteX5" fmla="*/ 9978 w 10000"/>
              <a:gd name="connsiteY5" fmla="*/ 9439 h 10000"/>
              <a:gd name="connsiteX6" fmla="*/ 7741 w 10000"/>
              <a:gd name="connsiteY6" fmla="*/ 8757 h 10000"/>
              <a:gd name="connsiteX7" fmla="*/ 5160 w 10000"/>
              <a:gd name="connsiteY7" fmla="*/ 9378 h 10000"/>
              <a:gd name="connsiteX8" fmla="*/ 2580 w 10000"/>
              <a:gd name="connsiteY8" fmla="*/ 10000 h 10000"/>
              <a:gd name="connsiteX9" fmla="*/ 0 w 10000"/>
              <a:gd name="connsiteY9" fmla="*/ 9378 h 10000"/>
              <a:gd name="connsiteX10" fmla="*/ 0 w 10000"/>
              <a:gd name="connsiteY10" fmla="*/ 4404 h 10000"/>
              <a:gd name="connsiteX0" fmla="*/ 0 w 10000"/>
              <a:gd name="connsiteY0" fmla="*/ 4404 h 10000"/>
              <a:gd name="connsiteX1" fmla="*/ 2708 w 10000"/>
              <a:gd name="connsiteY1" fmla="*/ 3201 h 10000"/>
              <a:gd name="connsiteX2" fmla="*/ 5160 w 10000"/>
              <a:gd name="connsiteY2" fmla="*/ 4404 h 10000"/>
              <a:gd name="connsiteX3" fmla="*/ 7741 w 10000"/>
              <a:gd name="connsiteY3" fmla="*/ 3783 h 10000"/>
              <a:gd name="connsiteX4" fmla="*/ 10000 w 10000"/>
              <a:gd name="connsiteY4" fmla="*/ 24 h 10000"/>
              <a:gd name="connsiteX5" fmla="*/ 9978 w 10000"/>
              <a:gd name="connsiteY5" fmla="*/ 9439 h 10000"/>
              <a:gd name="connsiteX6" fmla="*/ 7741 w 10000"/>
              <a:gd name="connsiteY6" fmla="*/ 8757 h 10000"/>
              <a:gd name="connsiteX7" fmla="*/ 5160 w 10000"/>
              <a:gd name="connsiteY7" fmla="*/ 9378 h 10000"/>
              <a:gd name="connsiteX8" fmla="*/ 2580 w 10000"/>
              <a:gd name="connsiteY8" fmla="*/ 10000 h 10000"/>
              <a:gd name="connsiteX9" fmla="*/ 0 w 10000"/>
              <a:gd name="connsiteY9" fmla="*/ 9378 h 10000"/>
              <a:gd name="connsiteX10" fmla="*/ 0 w 10000"/>
              <a:gd name="connsiteY10" fmla="*/ 4404 h 10000"/>
              <a:gd name="connsiteX0" fmla="*/ 0 w 10000"/>
              <a:gd name="connsiteY0" fmla="*/ 4404 h 10000"/>
              <a:gd name="connsiteX1" fmla="*/ 2708 w 10000"/>
              <a:gd name="connsiteY1" fmla="*/ 3201 h 10000"/>
              <a:gd name="connsiteX2" fmla="*/ 5160 w 10000"/>
              <a:gd name="connsiteY2" fmla="*/ 4404 h 10000"/>
              <a:gd name="connsiteX3" fmla="*/ 7741 w 10000"/>
              <a:gd name="connsiteY3" fmla="*/ 3783 h 10000"/>
              <a:gd name="connsiteX4" fmla="*/ 10000 w 10000"/>
              <a:gd name="connsiteY4" fmla="*/ 24 h 10000"/>
              <a:gd name="connsiteX5" fmla="*/ 9978 w 10000"/>
              <a:gd name="connsiteY5" fmla="*/ 9439 h 10000"/>
              <a:gd name="connsiteX6" fmla="*/ 7741 w 10000"/>
              <a:gd name="connsiteY6" fmla="*/ 8757 h 10000"/>
              <a:gd name="connsiteX7" fmla="*/ 5160 w 10000"/>
              <a:gd name="connsiteY7" fmla="*/ 9378 h 10000"/>
              <a:gd name="connsiteX8" fmla="*/ 2580 w 10000"/>
              <a:gd name="connsiteY8" fmla="*/ 10000 h 10000"/>
              <a:gd name="connsiteX9" fmla="*/ 0 w 10000"/>
              <a:gd name="connsiteY9" fmla="*/ 9378 h 10000"/>
              <a:gd name="connsiteX10" fmla="*/ 0 w 10000"/>
              <a:gd name="connsiteY10" fmla="*/ 4404 h 10000"/>
              <a:gd name="connsiteX0" fmla="*/ 0 w 10000"/>
              <a:gd name="connsiteY0" fmla="*/ 4417 h 10013"/>
              <a:gd name="connsiteX1" fmla="*/ 2708 w 10000"/>
              <a:gd name="connsiteY1" fmla="*/ 3214 h 10013"/>
              <a:gd name="connsiteX2" fmla="*/ 5160 w 10000"/>
              <a:gd name="connsiteY2" fmla="*/ 4417 h 10013"/>
              <a:gd name="connsiteX3" fmla="*/ 7741 w 10000"/>
              <a:gd name="connsiteY3" fmla="*/ 3796 h 10013"/>
              <a:gd name="connsiteX4" fmla="*/ 10000 w 10000"/>
              <a:gd name="connsiteY4" fmla="*/ 37 h 10013"/>
              <a:gd name="connsiteX5" fmla="*/ 9978 w 10000"/>
              <a:gd name="connsiteY5" fmla="*/ 9452 h 10013"/>
              <a:gd name="connsiteX6" fmla="*/ 7741 w 10000"/>
              <a:gd name="connsiteY6" fmla="*/ 8770 h 10013"/>
              <a:gd name="connsiteX7" fmla="*/ 5160 w 10000"/>
              <a:gd name="connsiteY7" fmla="*/ 9391 h 10013"/>
              <a:gd name="connsiteX8" fmla="*/ 2580 w 10000"/>
              <a:gd name="connsiteY8" fmla="*/ 10013 h 10013"/>
              <a:gd name="connsiteX9" fmla="*/ 0 w 10000"/>
              <a:gd name="connsiteY9" fmla="*/ 9391 h 10013"/>
              <a:gd name="connsiteX10" fmla="*/ 0 w 10000"/>
              <a:gd name="connsiteY10" fmla="*/ 4417 h 10013"/>
              <a:gd name="connsiteX0" fmla="*/ 0 w 10000"/>
              <a:gd name="connsiteY0" fmla="*/ 4417 h 10013"/>
              <a:gd name="connsiteX1" fmla="*/ 2708 w 10000"/>
              <a:gd name="connsiteY1" fmla="*/ 3214 h 10013"/>
              <a:gd name="connsiteX2" fmla="*/ 5160 w 10000"/>
              <a:gd name="connsiteY2" fmla="*/ 4417 h 10013"/>
              <a:gd name="connsiteX3" fmla="*/ 7741 w 10000"/>
              <a:gd name="connsiteY3" fmla="*/ 3796 h 10013"/>
              <a:gd name="connsiteX4" fmla="*/ 10000 w 10000"/>
              <a:gd name="connsiteY4" fmla="*/ 37 h 10013"/>
              <a:gd name="connsiteX5" fmla="*/ 9978 w 10000"/>
              <a:gd name="connsiteY5" fmla="*/ 9452 h 10013"/>
              <a:gd name="connsiteX6" fmla="*/ 8747 w 10000"/>
              <a:gd name="connsiteY6" fmla="*/ 7675 h 10013"/>
              <a:gd name="connsiteX7" fmla="*/ 5160 w 10000"/>
              <a:gd name="connsiteY7" fmla="*/ 9391 h 10013"/>
              <a:gd name="connsiteX8" fmla="*/ 2580 w 10000"/>
              <a:gd name="connsiteY8" fmla="*/ 10013 h 10013"/>
              <a:gd name="connsiteX9" fmla="*/ 0 w 10000"/>
              <a:gd name="connsiteY9" fmla="*/ 9391 h 10013"/>
              <a:gd name="connsiteX10" fmla="*/ 0 w 10000"/>
              <a:gd name="connsiteY10" fmla="*/ 4417 h 10013"/>
              <a:gd name="connsiteX0" fmla="*/ 0 w 10000"/>
              <a:gd name="connsiteY0" fmla="*/ 4417 h 9452"/>
              <a:gd name="connsiteX1" fmla="*/ 2708 w 10000"/>
              <a:gd name="connsiteY1" fmla="*/ 3214 h 9452"/>
              <a:gd name="connsiteX2" fmla="*/ 5160 w 10000"/>
              <a:gd name="connsiteY2" fmla="*/ 4417 h 9452"/>
              <a:gd name="connsiteX3" fmla="*/ 7741 w 10000"/>
              <a:gd name="connsiteY3" fmla="*/ 3796 h 9452"/>
              <a:gd name="connsiteX4" fmla="*/ 10000 w 10000"/>
              <a:gd name="connsiteY4" fmla="*/ 37 h 9452"/>
              <a:gd name="connsiteX5" fmla="*/ 9978 w 10000"/>
              <a:gd name="connsiteY5" fmla="*/ 9452 h 9452"/>
              <a:gd name="connsiteX6" fmla="*/ 8747 w 10000"/>
              <a:gd name="connsiteY6" fmla="*/ 7675 h 9452"/>
              <a:gd name="connsiteX7" fmla="*/ 5160 w 10000"/>
              <a:gd name="connsiteY7" fmla="*/ 9391 h 9452"/>
              <a:gd name="connsiteX8" fmla="*/ 2259 w 10000"/>
              <a:gd name="connsiteY8" fmla="*/ 8431 h 9452"/>
              <a:gd name="connsiteX9" fmla="*/ 0 w 10000"/>
              <a:gd name="connsiteY9" fmla="*/ 9391 h 9452"/>
              <a:gd name="connsiteX10" fmla="*/ 0 w 10000"/>
              <a:gd name="connsiteY10" fmla="*/ 4417 h 9452"/>
              <a:gd name="connsiteX0" fmla="*/ 0 w 10000"/>
              <a:gd name="connsiteY0" fmla="*/ 4673 h 10000"/>
              <a:gd name="connsiteX1" fmla="*/ 2708 w 10000"/>
              <a:gd name="connsiteY1" fmla="*/ 3400 h 10000"/>
              <a:gd name="connsiteX2" fmla="*/ 5160 w 10000"/>
              <a:gd name="connsiteY2" fmla="*/ 4673 h 10000"/>
              <a:gd name="connsiteX3" fmla="*/ 7741 w 10000"/>
              <a:gd name="connsiteY3" fmla="*/ 4016 h 10000"/>
              <a:gd name="connsiteX4" fmla="*/ 10000 w 10000"/>
              <a:gd name="connsiteY4" fmla="*/ 39 h 10000"/>
              <a:gd name="connsiteX5" fmla="*/ 9978 w 10000"/>
              <a:gd name="connsiteY5" fmla="*/ 10000 h 10000"/>
              <a:gd name="connsiteX6" fmla="*/ 8747 w 10000"/>
              <a:gd name="connsiteY6" fmla="*/ 8120 h 10000"/>
              <a:gd name="connsiteX7" fmla="*/ 5160 w 10000"/>
              <a:gd name="connsiteY7" fmla="*/ 9935 h 10000"/>
              <a:gd name="connsiteX8" fmla="*/ 2259 w 10000"/>
              <a:gd name="connsiteY8" fmla="*/ 8920 h 10000"/>
              <a:gd name="connsiteX9" fmla="*/ 0 w 10000"/>
              <a:gd name="connsiteY9" fmla="*/ 9935 h 10000"/>
              <a:gd name="connsiteX10" fmla="*/ 0 w 10000"/>
              <a:gd name="connsiteY10" fmla="*/ 4673 h 10000"/>
              <a:gd name="connsiteX0" fmla="*/ 0 w 10000"/>
              <a:gd name="connsiteY0" fmla="*/ 4673 h 10000"/>
              <a:gd name="connsiteX1" fmla="*/ 2708 w 10000"/>
              <a:gd name="connsiteY1" fmla="*/ 3400 h 10000"/>
              <a:gd name="connsiteX2" fmla="*/ 7741 w 10000"/>
              <a:gd name="connsiteY2" fmla="*/ 4016 h 10000"/>
              <a:gd name="connsiteX3" fmla="*/ 10000 w 10000"/>
              <a:gd name="connsiteY3" fmla="*/ 39 h 10000"/>
              <a:gd name="connsiteX4" fmla="*/ 9978 w 10000"/>
              <a:gd name="connsiteY4" fmla="*/ 10000 h 10000"/>
              <a:gd name="connsiteX5" fmla="*/ 8747 w 10000"/>
              <a:gd name="connsiteY5" fmla="*/ 8120 h 10000"/>
              <a:gd name="connsiteX6" fmla="*/ 5160 w 10000"/>
              <a:gd name="connsiteY6" fmla="*/ 9935 h 10000"/>
              <a:gd name="connsiteX7" fmla="*/ 2259 w 10000"/>
              <a:gd name="connsiteY7" fmla="*/ 8920 h 10000"/>
              <a:gd name="connsiteX8" fmla="*/ 0 w 10000"/>
              <a:gd name="connsiteY8" fmla="*/ 9935 h 10000"/>
              <a:gd name="connsiteX9" fmla="*/ 0 w 10000"/>
              <a:gd name="connsiteY9" fmla="*/ 4673 h 10000"/>
              <a:gd name="connsiteX0" fmla="*/ 0 w 10000"/>
              <a:gd name="connsiteY0" fmla="*/ 4673 h 10000"/>
              <a:gd name="connsiteX1" fmla="*/ 2708 w 10000"/>
              <a:gd name="connsiteY1" fmla="*/ 3400 h 10000"/>
              <a:gd name="connsiteX2" fmla="*/ 7741 w 10000"/>
              <a:gd name="connsiteY2" fmla="*/ 4016 h 10000"/>
              <a:gd name="connsiteX3" fmla="*/ 10000 w 10000"/>
              <a:gd name="connsiteY3" fmla="*/ 39 h 10000"/>
              <a:gd name="connsiteX4" fmla="*/ 9978 w 10000"/>
              <a:gd name="connsiteY4" fmla="*/ 10000 h 10000"/>
              <a:gd name="connsiteX5" fmla="*/ 8747 w 10000"/>
              <a:gd name="connsiteY5" fmla="*/ 8120 h 10000"/>
              <a:gd name="connsiteX6" fmla="*/ 5160 w 10000"/>
              <a:gd name="connsiteY6" fmla="*/ 9935 h 10000"/>
              <a:gd name="connsiteX7" fmla="*/ 2259 w 10000"/>
              <a:gd name="connsiteY7" fmla="*/ 8920 h 10000"/>
              <a:gd name="connsiteX8" fmla="*/ 0 w 10000"/>
              <a:gd name="connsiteY8" fmla="*/ 9935 h 10000"/>
              <a:gd name="connsiteX9" fmla="*/ 0 w 10000"/>
              <a:gd name="connsiteY9" fmla="*/ 4673 h 10000"/>
              <a:gd name="connsiteX0" fmla="*/ 0 w 10000"/>
              <a:gd name="connsiteY0" fmla="*/ 4666 h 9993"/>
              <a:gd name="connsiteX1" fmla="*/ 2708 w 10000"/>
              <a:gd name="connsiteY1" fmla="*/ 3393 h 9993"/>
              <a:gd name="connsiteX2" fmla="*/ 7741 w 10000"/>
              <a:gd name="connsiteY2" fmla="*/ 4009 h 9993"/>
              <a:gd name="connsiteX3" fmla="*/ 10000 w 10000"/>
              <a:gd name="connsiteY3" fmla="*/ 32 h 9993"/>
              <a:gd name="connsiteX4" fmla="*/ 9978 w 10000"/>
              <a:gd name="connsiteY4" fmla="*/ 9993 h 9993"/>
              <a:gd name="connsiteX5" fmla="*/ 8747 w 10000"/>
              <a:gd name="connsiteY5" fmla="*/ 8113 h 9993"/>
              <a:gd name="connsiteX6" fmla="*/ 5160 w 10000"/>
              <a:gd name="connsiteY6" fmla="*/ 9928 h 9993"/>
              <a:gd name="connsiteX7" fmla="*/ 2259 w 10000"/>
              <a:gd name="connsiteY7" fmla="*/ 8913 h 9993"/>
              <a:gd name="connsiteX8" fmla="*/ 0 w 10000"/>
              <a:gd name="connsiteY8" fmla="*/ 9928 h 9993"/>
              <a:gd name="connsiteX9" fmla="*/ 0 w 10000"/>
              <a:gd name="connsiteY9" fmla="*/ 4666 h 9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9993">
                <a:moveTo>
                  <a:pt x="0" y="4666"/>
                </a:moveTo>
                <a:cubicBezTo>
                  <a:pt x="0" y="5030"/>
                  <a:pt x="2011" y="-1188"/>
                  <a:pt x="2708" y="3393"/>
                </a:cubicBezTo>
                <a:cubicBezTo>
                  <a:pt x="3405" y="7974"/>
                  <a:pt x="6790" y="5435"/>
                  <a:pt x="7741" y="4009"/>
                </a:cubicBezTo>
                <a:cubicBezTo>
                  <a:pt x="8692" y="2583"/>
                  <a:pt x="10000" y="-331"/>
                  <a:pt x="10000" y="32"/>
                </a:cubicBezTo>
                <a:cubicBezTo>
                  <a:pt x="10000" y="1786"/>
                  <a:pt x="9978" y="8239"/>
                  <a:pt x="9978" y="9993"/>
                </a:cubicBezTo>
                <a:cubicBezTo>
                  <a:pt x="9978" y="9630"/>
                  <a:pt x="9550" y="8122"/>
                  <a:pt x="8747" y="8113"/>
                </a:cubicBezTo>
                <a:cubicBezTo>
                  <a:pt x="7944" y="8102"/>
                  <a:pt x="6241" y="9795"/>
                  <a:pt x="5160" y="9928"/>
                </a:cubicBezTo>
                <a:cubicBezTo>
                  <a:pt x="4079" y="10062"/>
                  <a:pt x="3578" y="9814"/>
                  <a:pt x="2259" y="8913"/>
                </a:cubicBezTo>
                <a:cubicBezTo>
                  <a:pt x="834" y="8913"/>
                  <a:pt x="0" y="10291"/>
                  <a:pt x="0" y="9928"/>
                </a:cubicBezTo>
                <a:lnTo>
                  <a:pt x="0" y="4666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16A053B-0295-A4EF-912E-2484437EC9AB}"/>
              </a:ext>
            </a:extLst>
          </p:cNvPr>
          <p:cNvSpPr txBox="1"/>
          <p:nvPr/>
        </p:nvSpPr>
        <p:spPr>
          <a:xfrm>
            <a:off x="836777" y="154810"/>
            <a:ext cx="61517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700" b="1" dirty="0">
                <a:solidFill>
                  <a:srgbClr val="C00000"/>
                </a:solidFill>
                <a:latin typeface="+mn-lt"/>
              </a:rPr>
              <a:t>Campanha Isenção </a:t>
            </a:r>
            <a:r>
              <a:rPr lang="pt-BR" sz="2700" b="1" dirty="0" err="1">
                <a:solidFill>
                  <a:srgbClr val="C00000"/>
                </a:solidFill>
                <a:latin typeface="+mn-lt"/>
              </a:rPr>
              <a:t>Copay</a:t>
            </a:r>
            <a:r>
              <a:rPr lang="pt-BR" sz="2700" b="1" dirty="0">
                <a:solidFill>
                  <a:srgbClr val="C00000"/>
                </a:solidFill>
                <a:latin typeface="+mn-lt"/>
              </a:rPr>
              <a:t> nos CIM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603C3E6-E4C5-1D06-F781-38B6FF6FA300}"/>
              </a:ext>
            </a:extLst>
          </p:cNvPr>
          <p:cNvSpPr txBox="1"/>
          <p:nvPr/>
        </p:nvSpPr>
        <p:spPr>
          <a:xfrm>
            <a:off x="4940650" y="1499611"/>
            <a:ext cx="3583386" cy="2819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</a:rPr>
              <a:t>Isenção de coparticipação para </a:t>
            </a: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</a:rPr>
              <a:t>consultas e pronto atendimento </a:t>
            </a:r>
          </a:p>
          <a:p>
            <a:pPr>
              <a:lnSpc>
                <a:spcPct val="150000"/>
              </a:lnSpc>
            </a:pPr>
            <a:r>
              <a:rPr lang="pt-B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</a:rPr>
              <a:t>nos </a:t>
            </a:r>
            <a:r>
              <a:rPr lang="pt-BR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</a:rPr>
              <a:t>CIMs</a:t>
            </a:r>
            <a:r>
              <a:rPr lang="pt-B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</a:rPr>
              <a:t> da Paraná:</a:t>
            </a:r>
          </a:p>
          <a:p>
            <a:pPr>
              <a:lnSpc>
                <a:spcPct val="150000"/>
              </a:lnSpc>
            </a:pPr>
            <a:endParaRPr lang="pt-BR" sz="15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</a:rPr>
              <a:t>♦️ CIM Água Verde</a:t>
            </a:r>
          </a:p>
          <a:p>
            <a:pPr>
              <a:lnSpc>
                <a:spcPct val="150000"/>
              </a:lnSpc>
            </a:pPr>
            <a:r>
              <a:rPr lang="pt-B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</a:rPr>
              <a:t>♦️ CIM CIC 24h</a:t>
            </a:r>
          </a:p>
          <a:p>
            <a:pPr>
              <a:lnSpc>
                <a:spcPct val="150000"/>
              </a:lnSpc>
            </a:pPr>
            <a:r>
              <a:rPr lang="pt-B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</a:rPr>
              <a:t>♦️ CIM São José dos Pinhais</a:t>
            </a:r>
          </a:p>
          <a:p>
            <a:pPr>
              <a:lnSpc>
                <a:spcPct val="150000"/>
              </a:lnSpc>
            </a:pPr>
            <a:r>
              <a:rPr lang="pt-B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Verdana" panose="020B0604030504040204" pitchFamily="34" charset="0"/>
              </a:rPr>
              <a:t>♦️ CIM Araucária</a:t>
            </a:r>
          </a:p>
        </p:txBody>
      </p:sp>
      <p:pic>
        <p:nvPicPr>
          <p:cNvPr id="11" name="Imagem 10" descr="Texto&#10;&#10;Descrição gerada automaticamente">
            <a:extLst>
              <a:ext uri="{FF2B5EF4-FFF2-40B4-BE49-F238E27FC236}">
                <a16:creationId xmlns:a16="http://schemas.microsoft.com/office/drawing/2014/main" id="{40ABD871-65DA-E5E3-98E9-BC0CBD6AC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621" y="964642"/>
            <a:ext cx="3889428" cy="388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931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4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8" name="Google Shape;1008;p45"/>
          <p:cNvSpPr txBox="1"/>
          <p:nvPr/>
        </p:nvSpPr>
        <p:spPr>
          <a:xfrm>
            <a:off x="7086006" y="1017970"/>
            <a:ext cx="3135646" cy="18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DFDFDF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DFDFDF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DFDFDF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DFDFDF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DFDFDF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DFDFDF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DFDFDF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DFDFDF"/>
                </a:solidFill>
                <a:latin typeface="Arial"/>
                <a:ea typeface="Arial"/>
                <a:cs typeface="Arial"/>
                <a:sym typeface="Arial"/>
              </a:rPr>
              <a:t>+++++++++++++++</a:t>
            </a:r>
            <a:br>
              <a:rPr lang="pt-BR" sz="1300" b="0" i="0" u="none" strike="noStrike" cap="none">
                <a:solidFill>
                  <a:srgbClr val="DFDFDF"/>
                </a:solidFill>
                <a:latin typeface="Arial"/>
                <a:ea typeface="Arial"/>
                <a:cs typeface="Arial"/>
                <a:sym typeface="Arial"/>
              </a:rPr>
            </a:br>
            <a:endParaRPr sz="1300" b="0" i="0" u="none" strike="noStrike" cap="none">
              <a:solidFill>
                <a:srgbClr val="DFDFD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9" name="Google Shape;1009;p45"/>
          <p:cNvSpPr/>
          <p:nvPr/>
        </p:nvSpPr>
        <p:spPr>
          <a:xfrm>
            <a:off x="4606658" y="1688606"/>
            <a:ext cx="3673774" cy="1836758"/>
          </a:xfrm>
          <a:prstGeom prst="roundRect">
            <a:avLst>
              <a:gd name="adj" fmla="val 8126"/>
            </a:avLst>
          </a:prstGeom>
          <a:solidFill>
            <a:schemeClr val="lt1"/>
          </a:solidFill>
          <a:ln>
            <a:noFill/>
          </a:ln>
          <a:effectLst>
            <a:outerShdw blurRad="215900" dist="101600" dir="6600000" algn="t" rotWithShape="0">
              <a:srgbClr val="A5A5A5">
                <a:alpha val="62352"/>
              </a:srgbClr>
            </a:outerShdw>
          </a:effectLst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88900" lvl="0" indent="0" algn="l" rtl="0">
              <a:lnSpc>
                <a:spcPct val="112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0" name="Google Shape;1010;p45"/>
          <p:cNvSpPr txBox="1"/>
          <p:nvPr/>
        </p:nvSpPr>
        <p:spPr>
          <a:xfrm>
            <a:off x="5238461" y="2400608"/>
            <a:ext cx="2541546" cy="16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0" i="0" u="none" strike="noStrike" cap="none">
                <a:solidFill>
                  <a:srgbClr val="B7B7B6"/>
                </a:solidFill>
                <a:latin typeface="Arial"/>
                <a:ea typeface="Arial"/>
                <a:cs typeface="Arial"/>
                <a:sym typeface="Arial"/>
              </a:rPr>
              <a:t>PARANACLINICAS.COM.BR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1" name="Google Shape;1011;p45"/>
          <p:cNvSpPr txBox="1"/>
          <p:nvPr/>
        </p:nvSpPr>
        <p:spPr>
          <a:xfrm>
            <a:off x="5448899" y="2907942"/>
            <a:ext cx="482616" cy="209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00" rIns="0" bIns="0" anchor="t" anchorCtr="0">
            <a:spAutoFit/>
          </a:bodyPr>
          <a:lstStyle/>
          <a:p>
            <a:pPr marL="0" marR="0" lvl="0" indent="0" algn="l" rtl="0">
              <a:lnSpc>
                <a:spcPct val="1026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pt-BR" sz="700" b="0" i="0" u="none" strike="noStrike" cap="none">
                <a:solidFill>
                  <a:srgbClr val="9E9FA1"/>
                </a:solidFill>
                <a:latin typeface="Calibri"/>
                <a:ea typeface="Calibri"/>
                <a:cs typeface="Calibri"/>
                <a:sym typeface="Calibri"/>
              </a:rPr>
              <a:t>Baixe nosso  Aplicativo</a:t>
            </a:r>
            <a:endParaRPr sz="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12" name="Google Shape;1012;p45"/>
          <p:cNvGrpSpPr/>
          <p:nvPr/>
        </p:nvGrpSpPr>
        <p:grpSpPr>
          <a:xfrm>
            <a:off x="5238461" y="2923409"/>
            <a:ext cx="159428" cy="238836"/>
            <a:chOff x="7258061" y="9583784"/>
            <a:chExt cx="350520" cy="525145"/>
          </a:xfrm>
        </p:grpSpPr>
        <p:sp>
          <p:nvSpPr>
            <p:cNvPr id="1013" name="Google Shape;1013;p45"/>
            <p:cNvSpPr/>
            <p:nvPr/>
          </p:nvSpPr>
          <p:spPr>
            <a:xfrm>
              <a:off x="7258061" y="9583784"/>
              <a:ext cx="350520" cy="525145"/>
            </a:xfrm>
            <a:custGeom>
              <a:avLst/>
              <a:gdLst/>
              <a:ahLst/>
              <a:cxnLst/>
              <a:rect l="l" t="t" r="r" b="b"/>
              <a:pathLst>
                <a:path w="350520" h="525145" extrusionOk="0">
                  <a:moveTo>
                    <a:pt x="287593" y="0"/>
                  </a:moveTo>
                  <a:lnTo>
                    <a:pt x="62563" y="0"/>
                  </a:lnTo>
                  <a:lnTo>
                    <a:pt x="38250" y="4914"/>
                  </a:lnTo>
                  <a:lnTo>
                    <a:pt x="18359" y="18320"/>
                  </a:lnTo>
                  <a:lnTo>
                    <a:pt x="4929" y="38206"/>
                  </a:lnTo>
                  <a:lnTo>
                    <a:pt x="0" y="62563"/>
                  </a:lnTo>
                  <a:lnTo>
                    <a:pt x="0" y="462572"/>
                  </a:lnTo>
                  <a:lnTo>
                    <a:pt x="4914" y="486885"/>
                  </a:lnTo>
                  <a:lnTo>
                    <a:pt x="18320" y="506776"/>
                  </a:lnTo>
                  <a:lnTo>
                    <a:pt x="38206" y="520206"/>
                  </a:lnTo>
                  <a:lnTo>
                    <a:pt x="62563" y="525135"/>
                  </a:lnTo>
                  <a:lnTo>
                    <a:pt x="287593" y="525135"/>
                  </a:lnTo>
                  <a:lnTo>
                    <a:pt x="311928" y="520206"/>
                  </a:lnTo>
                  <a:lnTo>
                    <a:pt x="331797" y="506815"/>
                  </a:lnTo>
                  <a:lnTo>
                    <a:pt x="336325" y="500110"/>
                  </a:lnTo>
                  <a:lnTo>
                    <a:pt x="62563" y="500110"/>
                  </a:lnTo>
                  <a:lnTo>
                    <a:pt x="47956" y="497159"/>
                  </a:lnTo>
                  <a:lnTo>
                    <a:pt x="36023" y="489112"/>
                  </a:lnTo>
                  <a:lnTo>
                    <a:pt x="27976" y="477179"/>
                  </a:lnTo>
                  <a:lnTo>
                    <a:pt x="25025" y="462572"/>
                  </a:lnTo>
                  <a:lnTo>
                    <a:pt x="25025" y="416825"/>
                  </a:lnTo>
                  <a:lnTo>
                    <a:pt x="350156" y="416825"/>
                  </a:lnTo>
                  <a:lnTo>
                    <a:pt x="350156" y="391904"/>
                  </a:lnTo>
                  <a:lnTo>
                    <a:pt x="25025" y="391904"/>
                  </a:lnTo>
                  <a:lnTo>
                    <a:pt x="25025" y="92405"/>
                  </a:lnTo>
                  <a:lnTo>
                    <a:pt x="350156" y="92405"/>
                  </a:lnTo>
                  <a:lnTo>
                    <a:pt x="350156" y="67380"/>
                  </a:lnTo>
                  <a:lnTo>
                    <a:pt x="25025" y="67380"/>
                  </a:lnTo>
                  <a:lnTo>
                    <a:pt x="25025" y="62563"/>
                  </a:lnTo>
                  <a:lnTo>
                    <a:pt x="27976" y="47956"/>
                  </a:lnTo>
                  <a:lnTo>
                    <a:pt x="36023" y="36023"/>
                  </a:lnTo>
                  <a:lnTo>
                    <a:pt x="47956" y="27976"/>
                  </a:lnTo>
                  <a:lnTo>
                    <a:pt x="62563" y="25025"/>
                  </a:lnTo>
                  <a:lnTo>
                    <a:pt x="336325" y="25025"/>
                  </a:lnTo>
                  <a:lnTo>
                    <a:pt x="331797" y="18320"/>
                  </a:lnTo>
                  <a:lnTo>
                    <a:pt x="311906" y="4914"/>
                  </a:lnTo>
                  <a:lnTo>
                    <a:pt x="287593" y="0"/>
                  </a:lnTo>
                  <a:close/>
                </a:path>
                <a:path w="350520" h="525145" extrusionOk="0">
                  <a:moveTo>
                    <a:pt x="350156" y="416825"/>
                  </a:moveTo>
                  <a:lnTo>
                    <a:pt x="325131" y="416825"/>
                  </a:lnTo>
                  <a:lnTo>
                    <a:pt x="325131" y="462572"/>
                  </a:lnTo>
                  <a:lnTo>
                    <a:pt x="322180" y="477179"/>
                  </a:lnTo>
                  <a:lnTo>
                    <a:pt x="314133" y="489112"/>
                  </a:lnTo>
                  <a:lnTo>
                    <a:pt x="302200" y="497159"/>
                  </a:lnTo>
                  <a:lnTo>
                    <a:pt x="287593" y="500110"/>
                  </a:lnTo>
                  <a:lnTo>
                    <a:pt x="336325" y="500110"/>
                  </a:lnTo>
                  <a:lnTo>
                    <a:pt x="345227" y="486929"/>
                  </a:lnTo>
                  <a:lnTo>
                    <a:pt x="350156" y="462572"/>
                  </a:lnTo>
                  <a:lnTo>
                    <a:pt x="350156" y="416825"/>
                  </a:lnTo>
                  <a:close/>
                </a:path>
                <a:path w="350520" h="525145" extrusionOk="0">
                  <a:moveTo>
                    <a:pt x="350156" y="92405"/>
                  </a:moveTo>
                  <a:lnTo>
                    <a:pt x="325131" y="92405"/>
                  </a:lnTo>
                  <a:lnTo>
                    <a:pt x="325131" y="391904"/>
                  </a:lnTo>
                  <a:lnTo>
                    <a:pt x="350156" y="391904"/>
                  </a:lnTo>
                  <a:lnTo>
                    <a:pt x="350156" y="92405"/>
                  </a:lnTo>
                  <a:close/>
                </a:path>
                <a:path w="350520" h="525145" extrusionOk="0">
                  <a:moveTo>
                    <a:pt x="336325" y="25025"/>
                  </a:moveTo>
                  <a:lnTo>
                    <a:pt x="287593" y="25025"/>
                  </a:lnTo>
                  <a:lnTo>
                    <a:pt x="302200" y="27976"/>
                  </a:lnTo>
                  <a:lnTo>
                    <a:pt x="314133" y="36023"/>
                  </a:lnTo>
                  <a:lnTo>
                    <a:pt x="322180" y="47956"/>
                  </a:lnTo>
                  <a:lnTo>
                    <a:pt x="325131" y="62563"/>
                  </a:lnTo>
                  <a:lnTo>
                    <a:pt x="325131" y="67380"/>
                  </a:lnTo>
                  <a:lnTo>
                    <a:pt x="350156" y="67380"/>
                  </a:lnTo>
                  <a:lnTo>
                    <a:pt x="350156" y="62563"/>
                  </a:lnTo>
                  <a:lnTo>
                    <a:pt x="345227" y="38206"/>
                  </a:lnTo>
                  <a:lnTo>
                    <a:pt x="336325" y="25025"/>
                  </a:lnTo>
                  <a:close/>
                </a:path>
              </a:pathLst>
            </a:custGeom>
            <a:solidFill>
              <a:srgbClr val="9C9E9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1014;p45"/>
            <p:cNvSpPr/>
            <p:nvPr/>
          </p:nvSpPr>
          <p:spPr>
            <a:xfrm>
              <a:off x="7395600" y="10004612"/>
              <a:ext cx="75076" cy="75076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45"/>
            <p:cNvSpPr/>
            <p:nvPr/>
          </p:nvSpPr>
          <p:spPr>
            <a:xfrm>
              <a:off x="7378052" y="9617322"/>
              <a:ext cx="110489" cy="25400"/>
            </a:xfrm>
            <a:custGeom>
              <a:avLst/>
              <a:gdLst/>
              <a:ahLst/>
              <a:cxnLst/>
              <a:rect l="l" t="t" r="r" b="b"/>
              <a:pathLst>
                <a:path w="110490" h="25400" extrusionOk="0">
                  <a:moveTo>
                    <a:pt x="75806" y="5651"/>
                  </a:moveTo>
                  <a:lnTo>
                    <a:pt x="70154" y="0"/>
                  </a:lnTo>
                  <a:lnTo>
                    <a:pt x="5651" y="0"/>
                  </a:lnTo>
                  <a:lnTo>
                    <a:pt x="0" y="5651"/>
                  </a:lnTo>
                  <a:lnTo>
                    <a:pt x="0" y="19380"/>
                  </a:lnTo>
                  <a:lnTo>
                    <a:pt x="5537" y="25031"/>
                  </a:lnTo>
                  <a:lnTo>
                    <a:pt x="70154" y="25031"/>
                  </a:lnTo>
                  <a:lnTo>
                    <a:pt x="75806" y="19380"/>
                  </a:lnTo>
                  <a:lnTo>
                    <a:pt x="75806" y="5651"/>
                  </a:lnTo>
                  <a:close/>
                </a:path>
                <a:path w="110490" h="25400" extrusionOk="0">
                  <a:moveTo>
                    <a:pt x="110159" y="5651"/>
                  </a:moveTo>
                  <a:lnTo>
                    <a:pt x="104508" y="0"/>
                  </a:lnTo>
                  <a:lnTo>
                    <a:pt x="89954" y="0"/>
                  </a:lnTo>
                  <a:lnTo>
                    <a:pt x="84721" y="5651"/>
                  </a:lnTo>
                  <a:lnTo>
                    <a:pt x="84721" y="19380"/>
                  </a:lnTo>
                  <a:lnTo>
                    <a:pt x="90779" y="25031"/>
                  </a:lnTo>
                  <a:lnTo>
                    <a:pt x="104508" y="25031"/>
                  </a:lnTo>
                  <a:lnTo>
                    <a:pt x="110159" y="19380"/>
                  </a:lnTo>
                  <a:lnTo>
                    <a:pt x="110159" y="5651"/>
                  </a:lnTo>
                  <a:close/>
                </a:path>
              </a:pathLst>
            </a:custGeom>
            <a:solidFill>
              <a:srgbClr val="9C9E9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6" name="Google Shape;1016;p45"/>
          <p:cNvSpPr/>
          <p:nvPr/>
        </p:nvSpPr>
        <p:spPr>
          <a:xfrm>
            <a:off x="6985720" y="2914973"/>
            <a:ext cx="794287" cy="26383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17" name="Google Shape;1017;p45"/>
          <p:cNvGrpSpPr/>
          <p:nvPr/>
        </p:nvGrpSpPr>
        <p:grpSpPr>
          <a:xfrm>
            <a:off x="6056812" y="2922628"/>
            <a:ext cx="839018" cy="248655"/>
            <a:chOff x="9057297" y="9582067"/>
            <a:chExt cx="1844675" cy="546735"/>
          </a:xfrm>
        </p:grpSpPr>
        <p:sp>
          <p:nvSpPr>
            <p:cNvPr id="1018" name="Google Shape;1018;p45"/>
            <p:cNvSpPr/>
            <p:nvPr/>
          </p:nvSpPr>
          <p:spPr>
            <a:xfrm>
              <a:off x="9057297" y="9582067"/>
              <a:ext cx="1844675" cy="546735"/>
            </a:xfrm>
            <a:custGeom>
              <a:avLst/>
              <a:gdLst/>
              <a:ahLst/>
              <a:cxnLst/>
              <a:rect l="l" t="t" r="r" b="b"/>
              <a:pathLst>
                <a:path w="1844675" h="546734" extrusionOk="0">
                  <a:moveTo>
                    <a:pt x="451662" y="266039"/>
                  </a:moveTo>
                  <a:lnTo>
                    <a:pt x="446925" y="258940"/>
                  </a:lnTo>
                  <a:lnTo>
                    <a:pt x="451662" y="266039"/>
                  </a:lnTo>
                  <a:close/>
                </a:path>
                <a:path w="1844675" h="546734" extrusionOk="0">
                  <a:moveTo>
                    <a:pt x="451700" y="273253"/>
                  </a:moveTo>
                  <a:lnTo>
                    <a:pt x="451662" y="266039"/>
                  </a:lnTo>
                  <a:lnTo>
                    <a:pt x="446887" y="258927"/>
                  </a:lnTo>
                  <a:lnTo>
                    <a:pt x="370535" y="215544"/>
                  </a:lnTo>
                  <a:lnTo>
                    <a:pt x="369265" y="216801"/>
                  </a:lnTo>
                  <a:lnTo>
                    <a:pt x="445998" y="260400"/>
                  </a:lnTo>
                  <a:lnTo>
                    <a:pt x="369608" y="217017"/>
                  </a:lnTo>
                  <a:lnTo>
                    <a:pt x="369608" y="330047"/>
                  </a:lnTo>
                  <a:lnTo>
                    <a:pt x="369252" y="329679"/>
                  </a:lnTo>
                  <a:lnTo>
                    <a:pt x="165481" y="445465"/>
                  </a:lnTo>
                  <a:lnTo>
                    <a:pt x="160274" y="446925"/>
                  </a:lnTo>
                  <a:lnTo>
                    <a:pt x="165481" y="445452"/>
                  </a:lnTo>
                  <a:lnTo>
                    <a:pt x="170675" y="442506"/>
                  </a:lnTo>
                  <a:lnTo>
                    <a:pt x="369239" y="329679"/>
                  </a:lnTo>
                  <a:lnTo>
                    <a:pt x="369608" y="330047"/>
                  </a:lnTo>
                  <a:lnTo>
                    <a:pt x="369608" y="217017"/>
                  </a:lnTo>
                  <a:lnTo>
                    <a:pt x="369252" y="216814"/>
                  </a:lnTo>
                  <a:lnTo>
                    <a:pt x="312889" y="273177"/>
                  </a:lnTo>
                  <a:lnTo>
                    <a:pt x="312928" y="273329"/>
                  </a:lnTo>
                  <a:lnTo>
                    <a:pt x="331673" y="292100"/>
                  </a:lnTo>
                  <a:lnTo>
                    <a:pt x="312826" y="273240"/>
                  </a:lnTo>
                  <a:lnTo>
                    <a:pt x="369239" y="216814"/>
                  </a:lnTo>
                  <a:lnTo>
                    <a:pt x="370535" y="215531"/>
                  </a:lnTo>
                  <a:lnTo>
                    <a:pt x="167894" y="100406"/>
                  </a:lnTo>
                  <a:lnTo>
                    <a:pt x="164909" y="99174"/>
                  </a:lnTo>
                  <a:lnTo>
                    <a:pt x="159829" y="97840"/>
                  </a:lnTo>
                  <a:lnTo>
                    <a:pt x="157759" y="97561"/>
                  </a:lnTo>
                  <a:lnTo>
                    <a:pt x="150914" y="97548"/>
                  </a:lnTo>
                  <a:lnTo>
                    <a:pt x="146799" y="99085"/>
                  </a:lnTo>
                  <a:lnTo>
                    <a:pt x="146799" y="445389"/>
                  </a:lnTo>
                  <a:lnTo>
                    <a:pt x="145186" y="443953"/>
                  </a:lnTo>
                  <a:lnTo>
                    <a:pt x="146799" y="445389"/>
                  </a:lnTo>
                  <a:lnTo>
                    <a:pt x="146799" y="99085"/>
                  </a:lnTo>
                  <a:lnTo>
                    <a:pt x="146786" y="101079"/>
                  </a:lnTo>
                  <a:lnTo>
                    <a:pt x="143573" y="103974"/>
                  </a:lnTo>
                  <a:lnTo>
                    <a:pt x="142570" y="102984"/>
                  </a:lnTo>
                  <a:lnTo>
                    <a:pt x="142570" y="443496"/>
                  </a:lnTo>
                  <a:lnTo>
                    <a:pt x="140576" y="441401"/>
                  </a:lnTo>
                  <a:lnTo>
                    <a:pt x="142570" y="443496"/>
                  </a:lnTo>
                  <a:lnTo>
                    <a:pt x="142570" y="102984"/>
                  </a:lnTo>
                  <a:lnTo>
                    <a:pt x="143560" y="103974"/>
                  </a:lnTo>
                  <a:lnTo>
                    <a:pt x="146773" y="101079"/>
                  </a:lnTo>
                  <a:lnTo>
                    <a:pt x="146786" y="99085"/>
                  </a:lnTo>
                  <a:lnTo>
                    <a:pt x="143573" y="101981"/>
                  </a:lnTo>
                  <a:lnTo>
                    <a:pt x="145364" y="100406"/>
                  </a:lnTo>
                  <a:lnTo>
                    <a:pt x="142659" y="102895"/>
                  </a:lnTo>
                  <a:lnTo>
                    <a:pt x="143027" y="102501"/>
                  </a:lnTo>
                  <a:lnTo>
                    <a:pt x="143268" y="102273"/>
                  </a:lnTo>
                  <a:lnTo>
                    <a:pt x="143586" y="101993"/>
                  </a:lnTo>
                  <a:lnTo>
                    <a:pt x="139141" y="106032"/>
                  </a:lnTo>
                  <a:lnTo>
                    <a:pt x="136486" y="112483"/>
                  </a:lnTo>
                  <a:lnTo>
                    <a:pt x="136461" y="113093"/>
                  </a:lnTo>
                  <a:lnTo>
                    <a:pt x="136423" y="114566"/>
                  </a:lnTo>
                  <a:lnTo>
                    <a:pt x="136245" y="115023"/>
                  </a:lnTo>
                  <a:lnTo>
                    <a:pt x="136245" y="121208"/>
                  </a:lnTo>
                  <a:lnTo>
                    <a:pt x="136245" y="121412"/>
                  </a:lnTo>
                  <a:lnTo>
                    <a:pt x="136245" y="121551"/>
                  </a:lnTo>
                  <a:lnTo>
                    <a:pt x="136245" y="430784"/>
                  </a:lnTo>
                  <a:lnTo>
                    <a:pt x="136245" y="432777"/>
                  </a:lnTo>
                  <a:lnTo>
                    <a:pt x="138582" y="439305"/>
                  </a:lnTo>
                  <a:lnTo>
                    <a:pt x="139903" y="440702"/>
                  </a:lnTo>
                  <a:lnTo>
                    <a:pt x="142570" y="443522"/>
                  </a:lnTo>
                  <a:lnTo>
                    <a:pt x="143205" y="444144"/>
                  </a:lnTo>
                  <a:lnTo>
                    <a:pt x="143560" y="444500"/>
                  </a:lnTo>
                  <a:lnTo>
                    <a:pt x="145529" y="446239"/>
                  </a:lnTo>
                  <a:lnTo>
                    <a:pt x="147815" y="447497"/>
                  </a:lnTo>
                  <a:lnTo>
                    <a:pt x="150342" y="448221"/>
                  </a:lnTo>
                  <a:lnTo>
                    <a:pt x="152006" y="448691"/>
                  </a:lnTo>
                  <a:lnTo>
                    <a:pt x="153784" y="448932"/>
                  </a:lnTo>
                  <a:lnTo>
                    <a:pt x="160274" y="448932"/>
                  </a:lnTo>
                  <a:lnTo>
                    <a:pt x="165493" y="447459"/>
                  </a:lnTo>
                  <a:lnTo>
                    <a:pt x="166420" y="446925"/>
                  </a:lnTo>
                  <a:lnTo>
                    <a:pt x="169913" y="444944"/>
                  </a:lnTo>
                  <a:lnTo>
                    <a:pt x="170954" y="444347"/>
                  </a:lnTo>
                  <a:lnTo>
                    <a:pt x="370509" y="330949"/>
                  </a:lnTo>
                  <a:lnTo>
                    <a:pt x="446887" y="287566"/>
                  </a:lnTo>
                  <a:lnTo>
                    <a:pt x="451700" y="280390"/>
                  </a:lnTo>
                  <a:lnTo>
                    <a:pt x="451700" y="273253"/>
                  </a:lnTo>
                  <a:close/>
                </a:path>
                <a:path w="1844675" h="546734" extrusionOk="0">
                  <a:moveTo>
                    <a:pt x="631367" y="136613"/>
                  </a:moveTo>
                  <a:lnTo>
                    <a:pt x="630656" y="127939"/>
                  </a:lnTo>
                  <a:lnTo>
                    <a:pt x="628535" y="120116"/>
                  </a:lnTo>
                  <a:lnTo>
                    <a:pt x="624992" y="113144"/>
                  </a:lnTo>
                  <a:lnTo>
                    <a:pt x="620598" y="107721"/>
                  </a:lnTo>
                  <a:lnTo>
                    <a:pt x="620598" y="126923"/>
                  </a:lnTo>
                  <a:lnTo>
                    <a:pt x="620598" y="146367"/>
                  </a:lnTo>
                  <a:lnTo>
                    <a:pt x="617842" y="153987"/>
                  </a:lnTo>
                  <a:lnTo>
                    <a:pt x="606755" y="164807"/>
                  </a:lnTo>
                  <a:lnTo>
                    <a:pt x="599262" y="167525"/>
                  </a:lnTo>
                  <a:lnTo>
                    <a:pt x="575259" y="167525"/>
                  </a:lnTo>
                  <a:lnTo>
                    <a:pt x="575259" y="105702"/>
                  </a:lnTo>
                  <a:lnTo>
                    <a:pt x="599262" y="105702"/>
                  </a:lnTo>
                  <a:lnTo>
                    <a:pt x="606755" y="108432"/>
                  </a:lnTo>
                  <a:lnTo>
                    <a:pt x="617842" y="119354"/>
                  </a:lnTo>
                  <a:lnTo>
                    <a:pt x="620598" y="126923"/>
                  </a:lnTo>
                  <a:lnTo>
                    <a:pt x="620598" y="107721"/>
                  </a:lnTo>
                  <a:lnTo>
                    <a:pt x="589800" y="95631"/>
                  </a:lnTo>
                  <a:lnTo>
                    <a:pt x="564743" y="95631"/>
                  </a:lnTo>
                  <a:lnTo>
                    <a:pt x="564743" y="177596"/>
                  </a:lnTo>
                  <a:lnTo>
                    <a:pt x="589800" y="177596"/>
                  </a:lnTo>
                  <a:lnTo>
                    <a:pt x="624992" y="160083"/>
                  </a:lnTo>
                  <a:lnTo>
                    <a:pt x="630656" y="145288"/>
                  </a:lnTo>
                  <a:lnTo>
                    <a:pt x="631367" y="136613"/>
                  </a:lnTo>
                  <a:close/>
                </a:path>
                <a:path w="1844675" h="546734" extrusionOk="0">
                  <a:moveTo>
                    <a:pt x="656678" y="95631"/>
                  </a:moveTo>
                  <a:lnTo>
                    <a:pt x="646150" y="95631"/>
                  </a:lnTo>
                  <a:lnTo>
                    <a:pt x="646150" y="177596"/>
                  </a:lnTo>
                  <a:lnTo>
                    <a:pt x="656678" y="177596"/>
                  </a:lnTo>
                  <a:lnTo>
                    <a:pt x="656678" y="95631"/>
                  </a:lnTo>
                  <a:close/>
                </a:path>
                <a:path w="1844675" h="546734" extrusionOk="0">
                  <a:moveTo>
                    <a:pt x="725932" y="151777"/>
                  </a:moveTo>
                  <a:lnTo>
                    <a:pt x="694029" y="127381"/>
                  </a:lnTo>
                  <a:lnTo>
                    <a:pt x="690156" y="125488"/>
                  </a:lnTo>
                  <a:lnTo>
                    <a:pt x="684885" y="121297"/>
                  </a:lnTo>
                  <a:lnTo>
                    <a:pt x="683577" y="118706"/>
                  </a:lnTo>
                  <a:lnTo>
                    <a:pt x="683577" y="112306"/>
                  </a:lnTo>
                  <a:lnTo>
                    <a:pt x="684999" y="109499"/>
                  </a:lnTo>
                  <a:lnTo>
                    <a:pt x="690727" y="105003"/>
                  </a:lnTo>
                  <a:lnTo>
                    <a:pt x="694182" y="103873"/>
                  </a:lnTo>
                  <a:lnTo>
                    <a:pt x="702500" y="103873"/>
                  </a:lnTo>
                  <a:lnTo>
                    <a:pt x="706005" y="104978"/>
                  </a:lnTo>
                  <a:lnTo>
                    <a:pt x="711415" y="109397"/>
                  </a:lnTo>
                  <a:lnTo>
                    <a:pt x="713105" y="111810"/>
                  </a:lnTo>
                  <a:lnTo>
                    <a:pt x="713803" y="114401"/>
                  </a:lnTo>
                  <a:lnTo>
                    <a:pt x="723404" y="110401"/>
                  </a:lnTo>
                  <a:lnTo>
                    <a:pt x="722109" y="106273"/>
                  </a:lnTo>
                  <a:lnTo>
                    <a:pt x="719289" y="102489"/>
                  </a:lnTo>
                  <a:lnTo>
                    <a:pt x="710590" y="95529"/>
                  </a:lnTo>
                  <a:lnTo>
                    <a:pt x="704938" y="93789"/>
                  </a:lnTo>
                  <a:lnTo>
                    <a:pt x="690524" y="93789"/>
                  </a:lnTo>
                  <a:lnTo>
                    <a:pt x="684453" y="95973"/>
                  </a:lnTo>
                  <a:lnTo>
                    <a:pt x="675144" y="104673"/>
                  </a:lnTo>
                  <a:lnTo>
                    <a:pt x="672807" y="109778"/>
                  </a:lnTo>
                  <a:lnTo>
                    <a:pt x="672807" y="121310"/>
                  </a:lnTo>
                  <a:lnTo>
                    <a:pt x="674687" y="125945"/>
                  </a:lnTo>
                  <a:lnTo>
                    <a:pt x="682155" y="133197"/>
                  </a:lnTo>
                  <a:lnTo>
                    <a:pt x="687654" y="136156"/>
                  </a:lnTo>
                  <a:lnTo>
                    <a:pt x="701929" y="140589"/>
                  </a:lnTo>
                  <a:lnTo>
                    <a:pt x="707059" y="142887"/>
                  </a:lnTo>
                  <a:lnTo>
                    <a:pt x="713549" y="147840"/>
                  </a:lnTo>
                  <a:lnTo>
                    <a:pt x="715162" y="151384"/>
                  </a:lnTo>
                  <a:lnTo>
                    <a:pt x="715162" y="160070"/>
                  </a:lnTo>
                  <a:lnTo>
                    <a:pt x="713549" y="163347"/>
                  </a:lnTo>
                  <a:lnTo>
                    <a:pt x="707059" y="168148"/>
                  </a:lnTo>
                  <a:lnTo>
                    <a:pt x="703135" y="169354"/>
                  </a:lnTo>
                  <a:lnTo>
                    <a:pt x="694131" y="169354"/>
                  </a:lnTo>
                  <a:lnTo>
                    <a:pt x="690156" y="167805"/>
                  </a:lnTo>
                  <a:lnTo>
                    <a:pt x="683044" y="161620"/>
                  </a:lnTo>
                  <a:lnTo>
                    <a:pt x="680707" y="157822"/>
                  </a:lnTo>
                  <a:lnTo>
                    <a:pt x="679564" y="153327"/>
                  </a:lnTo>
                  <a:lnTo>
                    <a:pt x="669950" y="157213"/>
                  </a:lnTo>
                  <a:lnTo>
                    <a:pt x="671703" y="164249"/>
                  </a:lnTo>
                  <a:lnTo>
                    <a:pt x="675411" y="169697"/>
                  </a:lnTo>
                  <a:lnTo>
                    <a:pt x="686790" y="177495"/>
                  </a:lnTo>
                  <a:lnTo>
                    <a:pt x="692619" y="179425"/>
                  </a:lnTo>
                  <a:lnTo>
                    <a:pt x="701840" y="179425"/>
                  </a:lnTo>
                  <a:lnTo>
                    <a:pt x="725932" y="159689"/>
                  </a:lnTo>
                  <a:lnTo>
                    <a:pt x="725932" y="151777"/>
                  </a:lnTo>
                  <a:close/>
                </a:path>
                <a:path w="1844675" h="546734" extrusionOk="0">
                  <a:moveTo>
                    <a:pt x="736549" y="324662"/>
                  </a:moveTo>
                  <a:lnTo>
                    <a:pt x="736104" y="319392"/>
                  </a:lnTo>
                  <a:lnTo>
                    <a:pt x="735228" y="314985"/>
                  </a:lnTo>
                  <a:lnTo>
                    <a:pt x="652246" y="314985"/>
                  </a:lnTo>
                  <a:lnTo>
                    <a:pt x="652246" y="339636"/>
                  </a:lnTo>
                  <a:lnTo>
                    <a:pt x="711238" y="339636"/>
                  </a:lnTo>
                  <a:lnTo>
                    <a:pt x="709396" y="349351"/>
                  </a:lnTo>
                  <a:lnTo>
                    <a:pt x="680643" y="382905"/>
                  </a:lnTo>
                  <a:lnTo>
                    <a:pt x="652246" y="388708"/>
                  </a:lnTo>
                  <a:lnTo>
                    <a:pt x="626808" y="383565"/>
                  </a:lnTo>
                  <a:lnTo>
                    <a:pt x="606272" y="369531"/>
                  </a:lnTo>
                  <a:lnTo>
                    <a:pt x="592543" y="348691"/>
                  </a:lnTo>
                  <a:lnTo>
                    <a:pt x="587540" y="323113"/>
                  </a:lnTo>
                  <a:lnTo>
                    <a:pt x="592543" y="297548"/>
                  </a:lnTo>
                  <a:lnTo>
                    <a:pt x="606272" y="276707"/>
                  </a:lnTo>
                  <a:lnTo>
                    <a:pt x="626808" y="262674"/>
                  </a:lnTo>
                  <a:lnTo>
                    <a:pt x="652246" y="257543"/>
                  </a:lnTo>
                  <a:lnTo>
                    <a:pt x="665975" y="258902"/>
                  </a:lnTo>
                  <a:lnTo>
                    <a:pt x="677862" y="262636"/>
                  </a:lnTo>
                  <a:lnTo>
                    <a:pt x="688060" y="268224"/>
                  </a:lnTo>
                  <a:lnTo>
                    <a:pt x="696709" y="275158"/>
                  </a:lnTo>
                  <a:lnTo>
                    <a:pt x="714095" y="257746"/>
                  </a:lnTo>
                  <a:lnTo>
                    <a:pt x="713841" y="257543"/>
                  </a:lnTo>
                  <a:lnTo>
                    <a:pt x="702081" y="247929"/>
                  </a:lnTo>
                  <a:lnTo>
                    <a:pt x="687959" y="240042"/>
                  </a:lnTo>
                  <a:lnTo>
                    <a:pt x="671449" y="234784"/>
                  </a:lnTo>
                  <a:lnTo>
                    <a:pt x="652246" y="232879"/>
                  </a:lnTo>
                  <a:lnTo>
                    <a:pt x="616966" y="239991"/>
                  </a:lnTo>
                  <a:lnTo>
                    <a:pt x="587819" y="259346"/>
                  </a:lnTo>
                  <a:lnTo>
                    <a:pt x="568007" y="288036"/>
                  </a:lnTo>
                  <a:lnTo>
                    <a:pt x="560705" y="323113"/>
                  </a:lnTo>
                  <a:lnTo>
                    <a:pt x="568007" y="358203"/>
                  </a:lnTo>
                  <a:lnTo>
                    <a:pt x="587819" y="386892"/>
                  </a:lnTo>
                  <a:lnTo>
                    <a:pt x="616966" y="406260"/>
                  </a:lnTo>
                  <a:lnTo>
                    <a:pt x="652246" y="413372"/>
                  </a:lnTo>
                  <a:lnTo>
                    <a:pt x="671182" y="411734"/>
                  </a:lnTo>
                  <a:lnTo>
                    <a:pt x="687844" y="406908"/>
                  </a:lnTo>
                  <a:lnTo>
                    <a:pt x="702449" y="398970"/>
                  </a:lnTo>
                  <a:lnTo>
                    <a:pt x="714425" y="388708"/>
                  </a:lnTo>
                  <a:lnTo>
                    <a:pt x="715187" y="388061"/>
                  </a:lnTo>
                  <a:lnTo>
                    <a:pt x="725398" y="374777"/>
                  </a:lnTo>
                  <a:lnTo>
                    <a:pt x="731977" y="360045"/>
                  </a:lnTo>
                  <a:lnTo>
                    <a:pt x="735507" y="344906"/>
                  </a:lnTo>
                  <a:lnTo>
                    <a:pt x="736549" y="330390"/>
                  </a:lnTo>
                  <a:lnTo>
                    <a:pt x="736549" y="324662"/>
                  </a:lnTo>
                  <a:close/>
                </a:path>
                <a:path w="1844675" h="546734" extrusionOk="0">
                  <a:moveTo>
                    <a:pt x="794626" y="113004"/>
                  </a:moveTo>
                  <a:lnTo>
                    <a:pt x="792086" y="107175"/>
                  </a:lnTo>
                  <a:lnTo>
                    <a:pt x="790473" y="105702"/>
                  </a:lnTo>
                  <a:lnTo>
                    <a:pt x="783856" y="99682"/>
                  </a:lnTo>
                  <a:lnTo>
                    <a:pt x="783856" y="116420"/>
                  </a:lnTo>
                  <a:lnTo>
                    <a:pt x="783856" y="123609"/>
                  </a:lnTo>
                  <a:lnTo>
                    <a:pt x="782523" y="126873"/>
                  </a:lnTo>
                  <a:lnTo>
                    <a:pt x="777176" y="132829"/>
                  </a:lnTo>
                  <a:lnTo>
                    <a:pt x="773645" y="134327"/>
                  </a:lnTo>
                  <a:lnTo>
                    <a:pt x="751573" y="134327"/>
                  </a:lnTo>
                  <a:lnTo>
                    <a:pt x="751573" y="105702"/>
                  </a:lnTo>
                  <a:lnTo>
                    <a:pt x="773645" y="105702"/>
                  </a:lnTo>
                  <a:lnTo>
                    <a:pt x="777176" y="107175"/>
                  </a:lnTo>
                  <a:lnTo>
                    <a:pt x="782523" y="113144"/>
                  </a:lnTo>
                  <a:lnTo>
                    <a:pt x="783856" y="116420"/>
                  </a:lnTo>
                  <a:lnTo>
                    <a:pt x="783856" y="99682"/>
                  </a:lnTo>
                  <a:lnTo>
                    <a:pt x="781939" y="97929"/>
                  </a:lnTo>
                  <a:lnTo>
                    <a:pt x="775919" y="95631"/>
                  </a:lnTo>
                  <a:lnTo>
                    <a:pt x="741045" y="95631"/>
                  </a:lnTo>
                  <a:lnTo>
                    <a:pt x="741045" y="177596"/>
                  </a:lnTo>
                  <a:lnTo>
                    <a:pt x="751573" y="177596"/>
                  </a:lnTo>
                  <a:lnTo>
                    <a:pt x="751573" y="144399"/>
                  </a:lnTo>
                  <a:lnTo>
                    <a:pt x="775919" y="144399"/>
                  </a:lnTo>
                  <a:lnTo>
                    <a:pt x="781939" y="142074"/>
                  </a:lnTo>
                  <a:lnTo>
                    <a:pt x="790473" y="134327"/>
                  </a:lnTo>
                  <a:lnTo>
                    <a:pt x="792099" y="132829"/>
                  </a:lnTo>
                  <a:lnTo>
                    <a:pt x="794626" y="127038"/>
                  </a:lnTo>
                  <a:lnTo>
                    <a:pt x="794626" y="113004"/>
                  </a:lnTo>
                  <a:close/>
                </a:path>
                <a:path w="1844675" h="546734" extrusionOk="0">
                  <a:moveTo>
                    <a:pt x="861923" y="355269"/>
                  </a:moveTo>
                  <a:lnTo>
                    <a:pt x="857338" y="331978"/>
                  </a:lnTo>
                  <a:lnTo>
                    <a:pt x="849210" y="320052"/>
                  </a:lnTo>
                  <a:lnTo>
                    <a:pt x="844816" y="313588"/>
                  </a:lnTo>
                  <a:lnTo>
                    <a:pt x="836383" y="308102"/>
                  </a:lnTo>
                  <a:lnTo>
                    <a:pt x="836383" y="355269"/>
                  </a:lnTo>
                  <a:lnTo>
                    <a:pt x="833742" y="369493"/>
                  </a:lnTo>
                  <a:lnTo>
                    <a:pt x="826592" y="380619"/>
                  </a:lnTo>
                  <a:lnTo>
                    <a:pt x="816152" y="387870"/>
                  </a:lnTo>
                  <a:lnTo>
                    <a:pt x="803605" y="390461"/>
                  </a:lnTo>
                  <a:lnTo>
                    <a:pt x="791057" y="387870"/>
                  </a:lnTo>
                  <a:lnTo>
                    <a:pt x="780605" y="380619"/>
                  </a:lnTo>
                  <a:lnTo>
                    <a:pt x="773455" y="369493"/>
                  </a:lnTo>
                  <a:lnTo>
                    <a:pt x="770813" y="355269"/>
                  </a:lnTo>
                  <a:lnTo>
                    <a:pt x="773455" y="340944"/>
                  </a:lnTo>
                  <a:lnTo>
                    <a:pt x="780605" y="329819"/>
                  </a:lnTo>
                  <a:lnTo>
                    <a:pt x="791057" y="322618"/>
                  </a:lnTo>
                  <a:lnTo>
                    <a:pt x="803605" y="320052"/>
                  </a:lnTo>
                  <a:lnTo>
                    <a:pt x="816152" y="322618"/>
                  </a:lnTo>
                  <a:lnTo>
                    <a:pt x="826592" y="329819"/>
                  </a:lnTo>
                  <a:lnTo>
                    <a:pt x="833742" y="340944"/>
                  </a:lnTo>
                  <a:lnTo>
                    <a:pt x="836383" y="355269"/>
                  </a:lnTo>
                  <a:lnTo>
                    <a:pt x="836383" y="308102"/>
                  </a:lnTo>
                  <a:lnTo>
                    <a:pt x="826274" y="301510"/>
                  </a:lnTo>
                  <a:lnTo>
                    <a:pt x="803605" y="297167"/>
                  </a:lnTo>
                  <a:lnTo>
                    <a:pt x="780935" y="301510"/>
                  </a:lnTo>
                  <a:lnTo>
                    <a:pt x="762393" y="313588"/>
                  </a:lnTo>
                  <a:lnTo>
                    <a:pt x="749871" y="331978"/>
                  </a:lnTo>
                  <a:lnTo>
                    <a:pt x="745286" y="355269"/>
                  </a:lnTo>
                  <a:lnTo>
                    <a:pt x="749871" y="378447"/>
                  </a:lnTo>
                  <a:lnTo>
                    <a:pt x="762393" y="396862"/>
                  </a:lnTo>
                  <a:lnTo>
                    <a:pt x="780935" y="408990"/>
                  </a:lnTo>
                  <a:lnTo>
                    <a:pt x="803605" y="413372"/>
                  </a:lnTo>
                  <a:lnTo>
                    <a:pt x="826274" y="408990"/>
                  </a:lnTo>
                  <a:lnTo>
                    <a:pt x="844816" y="396862"/>
                  </a:lnTo>
                  <a:lnTo>
                    <a:pt x="849160" y="390461"/>
                  </a:lnTo>
                  <a:lnTo>
                    <a:pt x="857338" y="378447"/>
                  </a:lnTo>
                  <a:lnTo>
                    <a:pt x="861923" y="355269"/>
                  </a:lnTo>
                  <a:close/>
                </a:path>
                <a:path w="1844675" h="546734" extrusionOk="0">
                  <a:moveTo>
                    <a:pt x="886993" y="136613"/>
                  </a:moveTo>
                  <a:lnTo>
                    <a:pt x="886218" y="127977"/>
                  </a:lnTo>
                  <a:lnTo>
                    <a:pt x="883970" y="120103"/>
                  </a:lnTo>
                  <a:lnTo>
                    <a:pt x="880173" y="112852"/>
                  </a:lnTo>
                  <a:lnTo>
                    <a:pt x="876236" y="107975"/>
                  </a:lnTo>
                  <a:lnTo>
                    <a:pt x="876236" y="127063"/>
                  </a:lnTo>
                  <a:lnTo>
                    <a:pt x="876236" y="146151"/>
                  </a:lnTo>
                  <a:lnTo>
                    <a:pt x="873201" y="154000"/>
                  </a:lnTo>
                  <a:lnTo>
                    <a:pt x="861085" y="166281"/>
                  </a:lnTo>
                  <a:lnTo>
                    <a:pt x="853643" y="169354"/>
                  </a:lnTo>
                  <a:lnTo>
                    <a:pt x="836091" y="169354"/>
                  </a:lnTo>
                  <a:lnTo>
                    <a:pt x="828675" y="166281"/>
                  </a:lnTo>
                  <a:lnTo>
                    <a:pt x="816533" y="154000"/>
                  </a:lnTo>
                  <a:lnTo>
                    <a:pt x="813498" y="146151"/>
                  </a:lnTo>
                  <a:lnTo>
                    <a:pt x="813498" y="127063"/>
                  </a:lnTo>
                  <a:lnTo>
                    <a:pt x="816533" y="119227"/>
                  </a:lnTo>
                  <a:lnTo>
                    <a:pt x="828675" y="106946"/>
                  </a:lnTo>
                  <a:lnTo>
                    <a:pt x="836091" y="103873"/>
                  </a:lnTo>
                  <a:lnTo>
                    <a:pt x="853643" y="103873"/>
                  </a:lnTo>
                  <a:lnTo>
                    <a:pt x="861085" y="106946"/>
                  </a:lnTo>
                  <a:lnTo>
                    <a:pt x="873201" y="119227"/>
                  </a:lnTo>
                  <a:lnTo>
                    <a:pt x="876236" y="127063"/>
                  </a:lnTo>
                  <a:lnTo>
                    <a:pt x="876236" y="107975"/>
                  </a:lnTo>
                  <a:lnTo>
                    <a:pt x="844854" y="93789"/>
                  </a:lnTo>
                  <a:lnTo>
                    <a:pt x="836231" y="94576"/>
                  </a:lnTo>
                  <a:lnTo>
                    <a:pt x="805764" y="120027"/>
                  </a:lnTo>
                  <a:lnTo>
                    <a:pt x="802741" y="136613"/>
                  </a:lnTo>
                  <a:lnTo>
                    <a:pt x="803503" y="145249"/>
                  </a:lnTo>
                  <a:lnTo>
                    <a:pt x="828370" y="176314"/>
                  </a:lnTo>
                  <a:lnTo>
                    <a:pt x="844854" y="179425"/>
                  </a:lnTo>
                  <a:lnTo>
                    <a:pt x="853478" y="178650"/>
                  </a:lnTo>
                  <a:lnTo>
                    <a:pt x="883970" y="153200"/>
                  </a:lnTo>
                  <a:lnTo>
                    <a:pt x="886244" y="145249"/>
                  </a:lnTo>
                  <a:lnTo>
                    <a:pt x="886993" y="136613"/>
                  </a:lnTo>
                  <a:close/>
                </a:path>
                <a:path w="1844675" h="546734" extrusionOk="0">
                  <a:moveTo>
                    <a:pt x="964971" y="95631"/>
                  </a:moveTo>
                  <a:lnTo>
                    <a:pt x="954443" y="95631"/>
                  </a:lnTo>
                  <a:lnTo>
                    <a:pt x="954443" y="143598"/>
                  </a:lnTo>
                  <a:lnTo>
                    <a:pt x="954887" y="159397"/>
                  </a:lnTo>
                  <a:lnTo>
                    <a:pt x="954443" y="159397"/>
                  </a:lnTo>
                  <a:lnTo>
                    <a:pt x="914590" y="95631"/>
                  </a:lnTo>
                  <a:lnTo>
                    <a:pt x="901776" y="95631"/>
                  </a:lnTo>
                  <a:lnTo>
                    <a:pt x="901776" y="177596"/>
                  </a:lnTo>
                  <a:lnTo>
                    <a:pt x="912304" y="177596"/>
                  </a:lnTo>
                  <a:lnTo>
                    <a:pt x="912304" y="126542"/>
                  </a:lnTo>
                  <a:lnTo>
                    <a:pt x="911847" y="110744"/>
                  </a:lnTo>
                  <a:lnTo>
                    <a:pt x="912304" y="110744"/>
                  </a:lnTo>
                  <a:lnTo>
                    <a:pt x="953985" y="177596"/>
                  </a:lnTo>
                  <a:lnTo>
                    <a:pt x="964971" y="177596"/>
                  </a:lnTo>
                  <a:lnTo>
                    <a:pt x="964971" y="95631"/>
                  </a:lnTo>
                  <a:close/>
                </a:path>
                <a:path w="1844675" h="546734" extrusionOk="0">
                  <a:moveTo>
                    <a:pt x="989164" y="355269"/>
                  </a:moveTo>
                  <a:lnTo>
                    <a:pt x="984567" y="331978"/>
                  </a:lnTo>
                  <a:lnTo>
                    <a:pt x="976452" y="320052"/>
                  </a:lnTo>
                  <a:lnTo>
                    <a:pt x="972045" y="313588"/>
                  </a:lnTo>
                  <a:lnTo>
                    <a:pt x="963625" y="308114"/>
                  </a:lnTo>
                  <a:lnTo>
                    <a:pt x="963625" y="355269"/>
                  </a:lnTo>
                  <a:lnTo>
                    <a:pt x="960983" y="369493"/>
                  </a:lnTo>
                  <a:lnTo>
                    <a:pt x="953833" y="380619"/>
                  </a:lnTo>
                  <a:lnTo>
                    <a:pt x="943394" y="387870"/>
                  </a:lnTo>
                  <a:lnTo>
                    <a:pt x="930833" y="390461"/>
                  </a:lnTo>
                  <a:lnTo>
                    <a:pt x="918286" y="387870"/>
                  </a:lnTo>
                  <a:lnTo>
                    <a:pt x="907834" y="380619"/>
                  </a:lnTo>
                  <a:lnTo>
                    <a:pt x="900684" y="369493"/>
                  </a:lnTo>
                  <a:lnTo>
                    <a:pt x="898042" y="355269"/>
                  </a:lnTo>
                  <a:lnTo>
                    <a:pt x="900684" y="340944"/>
                  </a:lnTo>
                  <a:lnTo>
                    <a:pt x="907834" y="329819"/>
                  </a:lnTo>
                  <a:lnTo>
                    <a:pt x="918286" y="322618"/>
                  </a:lnTo>
                  <a:lnTo>
                    <a:pt x="930833" y="320052"/>
                  </a:lnTo>
                  <a:lnTo>
                    <a:pt x="943394" y="322618"/>
                  </a:lnTo>
                  <a:lnTo>
                    <a:pt x="953833" y="329819"/>
                  </a:lnTo>
                  <a:lnTo>
                    <a:pt x="960983" y="340944"/>
                  </a:lnTo>
                  <a:lnTo>
                    <a:pt x="963625" y="355269"/>
                  </a:lnTo>
                  <a:lnTo>
                    <a:pt x="963625" y="308114"/>
                  </a:lnTo>
                  <a:lnTo>
                    <a:pt x="953503" y="301510"/>
                  </a:lnTo>
                  <a:lnTo>
                    <a:pt x="930833" y="297167"/>
                  </a:lnTo>
                  <a:lnTo>
                    <a:pt x="908177" y="301510"/>
                  </a:lnTo>
                  <a:lnTo>
                    <a:pt x="889622" y="313588"/>
                  </a:lnTo>
                  <a:lnTo>
                    <a:pt x="877112" y="331978"/>
                  </a:lnTo>
                  <a:lnTo>
                    <a:pt x="872515" y="355269"/>
                  </a:lnTo>
                  <a:lnTo>
                    <a:pt x="877112" y="378447"/>
                  </a:lnTo>
                  <a:lnTo>
                    <a:pt x="889622" y="396862"/>
                  </a:lnTo>
                  <a:lnTo>
                    <a:pt x="908177" y="408990"/>
                  </a:lnTo>
                  <a:lnTo>
                    <a:pt x="930833" y="413372"/>
                  </a:lnTo>
                  <a:lnTo>
                    <a:pt x="953503" y="408990"/>
                  </a:lnTo>
                  <a:lnTo>
                    <a:pt x="972045" y="396862"/>
                  </a:lnTo>
                  <a:lnTo>
                    <a:pt x="976388" y="390461"/>
                  </a:lnTo>
                  <a:lnTo>
                    <a:pt x="984567" y="378447"/>
                  </a:lnTo>
                  <a:lnTo>
                    <a:pt x="989164" y="355269"/>
                  </a:lnTo>
                  <a:close/>
                </a:path>
                <a:path w="1844675" h="546734" extrusionOk="0">
                  <a:moveTo>
                    <a:pt x="994270" y="95631"/>
                  </a:moveTo>
                  <a:lnTo>
                    <a:pt x="983754" y="95631"/>
                  </a:lnTo>
                  <a:lnTo>
                    <a:pt x="983754" y="177596"/>
                  </a:lnTo>
                  <a:lnTo>
                    <a:pt x="994270" y="177596"/>
                  </a:lnTo>
                  <a:lnTo>
                    <a:pt x="994270" y="95631"/>
                  </a:lnTo>
                  <a:close/>
                </a:path>
                <a:path w="1844675" h="546734" extrusionOk="0">
                  <a:moveTo>
                    <a:pt x="1001839" y="74561"/>
                  </a:moveTo>
                  <a:lnTo>
                    <a:pt x="990396" y="74561"/>
                  </a:lnTo>
                  <a:lnTo>
                    <a:pt x="984427" y="89230"/>
                  </a:lnTo>
                  <a:lnTo>
                    <a:pt x="993597" y="89230"/>
                  </a:lnTo>
                  <a:lnTo>
                    <a:pt x="1001839" y="74561"/>
                  </a:lnTo>
                  <a:close/>
                </a:path>
                <a:path w="1844675" h="546734" extrusionOk="0">
                  <a:moveTo>
                    <a:pt x="1074064" y="95631"/>
                  </a:moveTo>
                  <a:lnTo>
                    <a:pt x="1062393" y="95631"/>
                  </a:lnTo>
                  <a:lnTo>
                    <a:pt x="1039037" y="162140"/>
                  </a:lnTo>
                  <a:lnTo>
                    <a:pt x="1038580" y="162140"/>
                  </a:lnTo>
                  <a:lnTo>
                    <a:pt x="1016139" y="95631"/>
                  </a:lnTo>
                  <a:lnTo>
                    <a:pt x="1004468" y="95631"/>
                  </a:lnTo>
                  <a:lnTo>
                    <a:pt x="1033310" y="177596"/>
                  </a:lnTo>
                  <a:lnTo>
                    <a:pt x="1044308" y="177596"/>
                  </a:lnTo>
                  <a:lnTo>
                    <a:pt x="1074064" y="95631"/>
                  </a:lnTo>
                  <a:close/>
                </a:path>
                <a:path w="1844675" h="546734" extrusionOk="0">
                  <a:moveTo>
                    <a:pt x="1111224" y="300685"/>
                  </a:moveTo>
                  <a:lnTo>
                    <a:pt x="1088771" y="300685"/>
                  </a:lnTo>
                  <a:lnTo>
                    <a:pt x="1088771" y="355498"/>
                  </a:lnTo>
                  <a:lnTo>
                    <a:pt x="1086370" y="369493"/>
                  </a:lnTo>
                  <a:lnTo>
                    <a:pt x="1079779" y="380568"/>
                  </a:lnTo>
                  <a:lnTo>
                    <a:pt x="1069924" y="387845"/>
                  </a:lnTo>
                  <a:lnTo>
                    <a:pt x="1057744" y="390461"/>
                  </a:lnTo>
                  <a:lnTo>
                    <a:pt x="1045260" y="387845"/>
                  </a:lnTo>
                  <a:lnTo>
                    <a:pt x="1034961" y="380568"/>
                  </a:lnTo>
                  <a:lnTo>
                    <a:pt x="1027963" y="369493"/>
                  </a:lnTo>
                  <a:lnTo>
                    <a:pt x="1025385" y="355498"/>
                  </a:lnTo>
                  <a:lnTo>
                    <a:pt x="1027963" y="341312"/>
                  </a:lnTo>
                  <a:lnTo>
                    <a:pt x="1034961" y="330098"/>
                  </a:lnTo>
                  <a:lnTo>
                    <a:pt x="1045260" y="322707"/>
                  </a:lnTo>
                  <a:lnTo>
                    <a:pt x="1057744" y="320052"/>
                  </a:lnTo>
                  <a:lnTo>
                    <a:pt x="1069924" y="322707"/>
                  </a:lnTo>
                  <a:lnTo>
                    <a:pt x="1079779" y="330098"/>
                  </a:lnTo>
                  <a:lnTo>
                    <a:pt x="1086370" y="341312"/>
                  </a:lnTo>
                  <a:lnTo>
                    <a:pt x="1088771" y="355498"/>
                  </a:lnTo>
                  <a:lnTo>
                    <a:pt x="1088771" y="300685"/>
                  </a:lnTo>
                  <a:lnTo>
                    <a:pt x="1087005" y="300685"/>
                  </a:lnTo>
                  <a:lnTo>
                    <a:pt x="1087005" y="310146"/>
                  </a:lnTo>
                  <a:lnTo>
                    <a:pt x="1086129" y="310146"/>
                  </a:lnTo>
                  <a:lnTo>
                    <a:pt x="1080884" y="305244"/>
                  </a:lnTo>
                  <a:lnTo>
                    <a:pt x="1073886" y="301091"/>
                  </a:lnTo>
                  <a:lnTo>
                    <a:pt x="1065352" y="298234"/>
                  </a:lnTo>
                  <a:lnTo>
                    <a:pt x="1055535" y="297167"/>
                  </a:lnTo>
                  <a:lnTo>
                    <a:pt x="1034580" y="301663"/>
                  </a:lnTo>
                  <a:lnTo>
                    <a:pt x="1016800" y="314032"/>
                  </a:lnTo>
                  <a:lnTo>
                    <a:pt x="1004468" y="332549"/>
                  </a:lnTo>
                  <a:lnTo>
                    <a:pt x="999845" y="355498"/>
                  </a:lnTo>
                  <a:lnTo>
                    <a:pt x="1004468" y="378269"/>
                  </a:lnTo>
                  <a:lnTo>
                    <a:pt x="1016800" y="396646"/>
                  </a:lnTo>
                  <a:lnTo>
                    <a:pt x="1034580" y="408901"/>
                  </a:lnTo>
                  <a:lnTo>
                    <a:pt x="1055535" y="413372"/>
                  </a:lnTo>
                  <a:lnTo>
                    <a:pt x="1065352" y="412292"/>
                  </a:lnTo>
                  <a:lnTo>
                    <a:pt x="1073886" y="409397"/>
                  </a:lnTo>
                  <a:lnTo>
                    <a:pt x="1080884" y="405193"/>
                  </a:lnTo>
                  <a:lnTo>
                    <a:pt x="1086129" y="400151"/>
                  </a:lnTo>
                  <a:lnTo>
                    <a:pt x="1087005" y="400151"/>
                  </a:lnTo>
                  <a:lnTo>
                    <a:pt x="1068908" y="440436"/>
                  </a:lnTo>
                  <a:lnTo>
                    <a:pt x="1055979" y="442633"/>
                  </a:lnTo>
                  <a:lnTo>
                    <a:pt x="1045362" y="440728"/>
                  </a:lnTo>
                  <a:lnTo>
                    <a:pt x="1036967" y="435838"/>
                  </a:lnTo>
                  <a:lnTo>
                    <a:pt x="1030757" y="429183"/>
                  </a:lnTo>
                  <a:lnTo>
                    <a:pt x="1026706" y="421957"/>
                  </a:lnTo>
                  <a:lnTo>
                    <a:pt x="1004481" y="431190"/>
                  </a:lnTo>
                  <a:lnTo>
                    <a:pt x="1011250" y="443052"/>
                  </a:lnTo>
                  <a:lnTo>
                    <a:pt x="1022045" y="454139"/>
                  </a:lnTo>
                  <a:lnTo>
                    <a:pt x="1036942" y="462330"/>
                  </a:lnTo>
                  <a:lnTo>
                    <a:pt x="1055979" y="465531"/>
                  </a:lnTo>
                  <a:lnTo>
                    <a:pt x="1077239" y="462114"/>
                  </a:lnTo>
                  <a:lnTo>
                    <a:pt x="1106805" y="432562"/>
                  </a:lnTo>
                  <a:lnTo>
                    <a:pt x="1111224" y="400151"/>
                  </a:lnTo>
                  <a:lnTo>
                    <a:pt x="1111224" y="390461"/>
                  </a:lnTo>
                  <a:lnTo>
                    <a:pt x="1111224" y="320052"/>
                  </a:lnTo>
                  <a:lnTo>
                    <a:pt x="1111224" y="310146"/>
                  </a:lnTo>
                  <a:lnTo>
                    <a:pt x="1111224" y="300685"/>
                  </a:lnTo>
                  <a:close/>
                </a:path>
                <a:path w="1844675" h="546734" extrusionOk="0">
                  <a:moveTo>
                    <a:pt x="1133843" y="95631"/>
                  </a:moveTo>
                  <a:lnTo>
                    <a:pt x="1085989" y="95631"/>
                  </a:lnTo>
                  <a:lnTo>
                    <a:pt x="1085989" y="177596"/>
                  </a:lnTo>
                  <a:lnTo>
                    <a:pt x="1133843" y="177596"/>
                  </a:lnTo>
                  <a:lnTo>
                    <a:pt x="1133843" y="167525"/>
                  </a:lnTo>
                  <a:lnTo>
                    <a:pt x="1096505" y="167525"/>
                  </a:lnTo>
                  <a:lnTo>
                    <a:pt x="1096505" y="141528"/>
                  </a:lnTo>
                  <a:lnTo>
                    <a:pt x="1130173" y="141528"/>
                  </a:lnTo>
                  <a:lnTo>
                    <a:pt x="1130173" y="131686"/>
                  </a:lnTo>
                  <a:lnTo>
                    <a:pt x="1096505" y="131686"/>
                  </a:lnTo>
                  <a:lnTo>
                    <a:pt x="1096505" y="105702"/>
                  </a:lnTo>
                  <a:lnTo>
                    <a:pt x="1133843" y="105702"/>
                  </a:lnTo>
                  <a:lnTo>
                    <a:pt x="1133843" y="95631"/>
                  </a:lnTo>
                  <a:close/>
                </a:path>
                <a:path w="1844675" h="546734" extrusionOk="0">
                  <a:moveTo>
                    <a:pt x="1154353" y="239052"/>
                  </a:moveTo>
                  <a:lnTo>
                    <a:pt x="1128826" y="239052"/>
                  </a:lnTo>
                  <a:lnTo>
                    <a:pt x="1128826" y="409841"/>
                  </a:lnTo>
                  <a:lnTo>
                    <a:pt x="1154353" y="409841"/>
                  </a:lnTo>
                  <a:lnTo>
                    <a:pt x="1154353" y="239052"/>
                  </a:lnTo>
                  <a:close/>
                </a:path>
                <a:path w="1844675" h="546734" extrusionOk="0">
                  <a:moveTo>
                    <a:pt x="1196340" y="167525"/>
                  </a:moveTo>
                  <a:lnTo>
                    <a:pt x="1160843" y="167525"/>
                  </a:lnTo>
                  <a:lnTo>
                    <a:pt x="1160843" y="95631"/>
                  </a:lnTo>
                  <a:lnTo>
                    <a:pt x="1150327" y="95631"/>
                  </a:lnTo>
                  <a:lnTo>
                    <a:pt x="1150327" y="177596"/>
                  </a:lnTo>
                  <a:lnTo>
                    <a:pt x="1196340" y="177596"/>
                  </a:lnTo>
                  <a:lnTo>
                    <a:pt x="1196340" y="167525"/>
                  </a:lnTo>
                  <a:close/>
                </a:path>
                <a:path w="1844675" h="546734" extrusionOk="0">
                  <a:moveTo>
                    <a:pt x="1273860" y="340728"/>
                  </a:moveTo>
                  <a:lnTo>
                    <a:pt x="1243939" y="302882"/>
                  </a:lnTo>
                  <a:lnTo>
                    <a:pt x="1243939" y="331927"/>
                  </a:lnTo>
                  <a:lnTo>
                    <a:pt x="1191996" y="353504"/>
                  </a:lnTo>
                  <a:lnTo>
                    <a:pt x="1194638" y="338734"/>
                  </a:lnTo>
                  <a:lnTo>
                    <a:pt x="1202067" y="328129"/>
                  </a:lnTo>
                  <a:lnTo>
                    <a:pt x="1212049" y="321741"/>
                  </a:lnTo>
                  <a:lnTo>
                    <a:pt x="1222362" y="319595"/>
                  </a:lnTo>
                  <a:lnTo>
                    <a:pt x="1232496" y="319595"/>
                  </a:lnTo>
                  <a:lnTo>
                    <a:pt x="1241082" y="324662"/>
                  </a:lnTo>
                  <a:lnTo>
                    <a:pt x="1243939" y="331927"/>
                  </a:lnTo>
                  <a:lnTo>
                    <a:pt x="1243939" y="302882"/>
                  </a:lnTo>
                  <a:lnTo>
                    <a:pt x="1241298" y="301117"/>
                  </a:lnTo>
                  <a:lnTo>
                    <a:pt x="1221486" y="297167"/>
                  </a:lnTo>
                  <a:lnTo>
                    <a:pt x="1200289" y="301383"/>
                  </a:lnTo>
                  <a:lnTo>
                    <a:pt x="1182852" y="313258"/>
                  </a:lnTo>
                  <a:lnTo>
                    <a:pt x="1171041" y="331609"/>
                  </a:lnTo>
                  <a:lnTo>
                    <a:pt x="1166685" y="355269"/>
                  </a:lnTo>
                  <a:lnTo>
                    <a:pt x="1171054" y="378079"/>
                  </a:lnTo>
                  <a:lnTo>
                    <a:pt x="1183132" y="396532"/>
                  </a:lnTo>
                  <a:lnTo>
                    <a:pt x="1201407" y="408863"/>
                  </a:lnTo>
                  <a:lnTo>
                    <a:pt x="1224343" y="413372"/>
                  </a:lnTo>
                  <a:lnTo>
                    <a:pt x="1242250" y="410679"/>
                  </a:lnTo>
                  <a:lnTo>
                    <a:pt x="1256144" y="404037"/>
                  </a:lnTo>
                  <a:lnTo>
                    <a:pt x="1266253" y="395630"/>
                  </a:lnTo>
                  <a:lnTo>
                    <a:pt x="1270457" y="390461"/>
                  </a:lnTo>
                  <a:lnTo>
                    <a:pt x="1272768" y="387616"/>
                  </a:lnTo>
                  <a:lnTo>
                    <a:pt x="1252956" y="374408"/>
                  </a:lnTo>
                  <a:lnTo>
                    <a:pt x="1247533" y="381000"/>
                  </a:lnTo>
                  <a:lnTo>
                    <a:pt x="1241044" y="386067"/>
                  </a:lnTo>
                  <a:lnTo>
                    <a:pt x="1233373" y="389318"/>
                  </a:lnTo>
                  <a:lnTo>
                    <a:pt x="1224343" y="390461"/>
                  </a:lnTo>
                  <a:lnTo>
                    <a:pt x="1215301" y="389356"/>
                  </a:lnTo>
                  <a:lnTo>
                    <a:pt x="1207617" y="386041"/>
                  </a:lnTo>
                  <a:lnTo>
                    <a:pt x="1201254" y="380542"/>
                  </a:lnTo>
                  <a:lnTo>
                    <a:pt x="1196174" y="372872"/>
                  </a:lnTo>
                  <a:lnTo>
                    <a:pt x="1242987" y="353504"/>
                  </a:lnTo>
                  <a:lnTo>
                    <a:pt x="1273860" y="340728"/>
                  </a:lnTo>
                  <a:close/>
                </a:path>
                <a:path w="1844675" h="546734" extrusionOk="0">
                  <a:moveTo>
                    <a:pt x="1446847" y="292100"/>
                  </a:moveTo>
                  <a:lnTo>
                    <a:pt x="1442072" y="270052"/>
                  </a:lnTo>
                  <a:lnTo>
                    <a:pt x="1436585" y="262813"/>
                  </a:lnTo>
                  <a:lnTo>
                    <a:pt x="1429435" y="253352"/>
                  </a:lnTo>
                  <a:lnTo>
                    <a:pt x="1421358" y="248589"/>
                  </a:lnTo>
                  <a:lnTo>
                    <a:pt x="1421358" y="292100"/>
                  </a:lnTo>
                  <a:lnTo>
                    <a:pt x="1419364" y="302247"/>
                  </a:lnTo>
                  <a:lnTo>
                    <a:pt x="1413560" y="311696"/>
                  </a:lnTo>
                  <a:lnTo>
                    <a:pt x="1404188" y="318643"/>
                  </a:lnTo>
                  <a:lnTo>
                    <a:pt x="1391488" y="321360"/>
                  </a:lnTo>
                  <a:lnTo>
                    <a:pt x="1355217" y="321360"/>
                  </a:lnTo>
                  <a:lnTo>
                    <a:pt x="1355217" y="262813"/>
                  </a:lnTo>
                  <a:lnTo>
                    <a:pt x="1391488" y="262813"/>
                  </a:lnTo>
                  <a:lnTo>
                    <a:pt x="1404188" y="265493"/>
                  </a:lnTo>
                  <a:lnTo>
                    <a:pt x="1413560" y="272402"/>
                  </a:lnTo>
                  <a:lnTo>
                    <a:pt x="1419364" y="281825"/>
                  </a:lnTo>
                  <a:lnTo>
                    <a:pt x="1421358" y="292100"/>
                  </a:lnTo>
                  <a:lnTo>
                    <a:pt x="1421358" y="248589"/>
                  </a:lnTo>
                  <a:lnTo>
                    <a:pt x="1411490" y="242760"/>
                  </a:lnTo>
                  <a:lnTo>
                    <a:pt x="1390815" y="239052"/>
                  </a:lnTo>
                  <a:lnTo>
                    <a:pt x="1329740" y="239052"/>
                  </a:lnTo>
                  <a:lnTo>
                    <a:pt x="1329740" y="409841"/>
                  </a:lnTo>
                  <a:lnTo>
                    <a:pt x="1355217" y="409841"/>
                  </a:lnTo>
                  <a:lnTo>
                    <a:pt x="1355217" y="345135"/>
                  </a:lnTo>
                  <a:lnTo>
                    <a:pt x="1390815" y="345135"/>
                  </a:lnTo>
                  <a:lnTo>
                    <a:pt x="1411490" y="341439"/>
                  </a:lnTo>
                  <a:lnTo>
                    <a:pt x="1429435" y="330835"/>
                  </a:lnTo>
                  <a:lnTo>
                    <a:pt x="1436598" y="321360"/>
                  </a:lnTo>
                  <a:lnTo>
                    <a:pt x="1442072" y="314134"/>
                  </a:lnTo>
                  <a:lnTo>
                    <a:pt x="1446847" y="292100"/>
                  </a:lnTo>
                  <a:close/>
                </a:path>
                <a:path w="1844675" h="546734" extrusionOk="0">
                  <a:moveTo>
                    <a:pt x="1486395" y="239052"/>
                  </a:moveTo>
                  <a:lnTo>
                    <a:pt x="1460919" y="239052"/>
                  </a:lnTo>
                  <a:lnTo>
                    <a:pt x="1460919" y="409841"/>
                  </a:lnTo>
                  <a:lnTo>
                    <a:pt x="1486395" y="409841"/>
                  </a:lnTo>
                  <a:lnTo>
                    <a:pt x="1486395" y="239052"/>
                  </a:lnTo>
                  <a:close/>
                </a:path>
                <a:path w="1844675" h="546734" extrusionOk="0">
                  <a:moveTo>
                    <a:pt x="1600873" y="357708"/>
                  </a:moveTo>
                  <a:lnTo>
                    <a:pt x="1593938" y="319925"/>
                  </a:lnTo>
                  <a:lnTo>
                    <a:pt x="1549019" y="296837"/>
                  </a:lnTo>
                  <a:lnTo>
                    <a:pt x="1535239" y="298386"/>
                  </a:lnTo>
                  <a:lnTo>
                    <a:pt x="1522323" y="303161"/>
                  </a:lnTo>
                  <a:lnTo>
                    <a:pt x="1511388" y="311302"/>
                  </a:lnTo>
                  <a:lnTo>
                    <a:pt x="1503540" y="322999"/>
                  </a:lnTo>
                  <a:lnTo>
                    <a:pt x="1526171" y="332435"/>
                  </a:lnTo>
                  <a:lnTo>
                    <a:pt x="1530515" y="326504"/>
                  </a:lnTo>
                  <a:lnTo>
                    <a:pt x="1536077" y="322643"/>
                  </a:lnTo>
                  <a:lnTo>
                    <a:pt x="1542516" y="320548"/>
                  </a:lnTo>
                  <a:lnTo>
                    <a:pt x="1549450" y="319925"/>
                  </a:lnTo>
                  <a:lnTo>
                    <a:pt x="1559179" y="321373"/>
                  </a:lnTo>
                  <a:lnTo>
                    <a:pt x="1567726" y="325628"/>
                  </a:lnTo>
                  <a:lnTo>
                    <a:pt x="1573834" y="332524"/>
                  </a:lnTo>
                  <a:lnTo>
                    <a:pt x="1576158" y="341503"/>
                  </a:lnTo>
                  <a:lnTo>
                    <a:pt x="1576260" y="343636"/>
                  </a:lnTo>
                  <a:lnTo>
                    <a:pt x="1576260" y="363410"/>
                  </a:lnTo>
                  <a:lnTo>
                    <a:pt x="1572755" y="374307"/>
                  </a:lnTo>
                  <a:lnTo>
                    <a:pt x="1565884" y="382866"/>
                  </a:lnTo>
                  <a:lnTo>
                    <a:pt x="1556613" y="388442"/>
                  </a:lnTo>
                  <a:lnTo>
                    <a:pt x="1545932" y="390448"/>
                  </a:lnTo>
                  <a:lnTo>
                    <a:pt x="1537601" y="390448"/>
                  </a:lnTo>
                  <a:lnTo>
                    <a:pt x="1525943" y="386270"/>
                  </a:lnTo>
                  <a:lnTo>
                    <a:pt x="1525943" y="375945"/>
                  </a:lnTo>
                  <a:lnTo>
                    <a:pt x="1564182" y="357708"/>
                  </a:lnTo>
                  <a:lnTo>
                    <a:pt x="1576260" y="363410"/>
                  </a:lnTo>
                  <a:lnTo>
                    <a:pt x="1576260" y="343636"/>
                  </a:lnTo>
                  <a:lnTo>
                    <a:pt x="1571853" y="341503"/>
                  </a:lnTo>
                  <a:lnTo>
                    <a:pt x="1565770" y="339356"/>
                  </a:lnTo>
                  <a:lnTo>
                    <a:pt x="1558277" y="337718"/>
                  </a:lnTo>
                  <a:lnTo>
                    <a:pt x="1549679" y="337058"/>
                  </a:lnTo>
                  <a:lnTo>
                    <a:pt x="1531696" y="339534"/>
                  </a:lnTo>
                  <a:lnTo>
                    <a:pt x="1515910" y="346887"/>
                  </a:lnTo>
                  <a:lnTo>
                    <a:pt x="1504708" y="358927"/>
                  </a:lnTo>
                  <a:lnTo>
                    <a:pt x="1500454" y="375500"/>
                  </a:lnTo>
                  <a:lnTo>
                    <a:pt x="1503934" y="391007"/>
                  </a:lnTo>
                  <a:lnTo>
                    <a:pt x="1513255" y="402856"/>
                  </a:lnTo>
                  <a:lnTo>
                    <a:pt x="1526781" y="410413"/>
                  </a:lnTo>
                  <a:lnTo>
                    <a:pt x="1542872" y="413080"/>
                  </a:lnTo>
                  <a:lnTo>
                    <a:pt x="1554340" y="411734"/>
                  </a:lnTo>
                  <a:lnTo>
                    <a:pt x="1563331" y="408101"/>
                  </a:lnTo>
                  <a:lnTo>
                    <a:pt x="1570215" y="402780"/>
                  </a:lnTo>
                  <a:lnTo>
                    <a:pt x="1575384" y="396367"/>
                  </a:lnTo>
                  <a:lnTo>
                    <a:pt x="1576260" y="396367"/>
                  </a:lnTo>
                  <a:lnTo>
                    <a:pt x="1576260" y="409562"/>
                  </a:lnTo>
                  <a:lnTo>
                    <a:pt x="1600873" y="409562"/>
                  </a:lnTo>
                  <a:lnTo>
                    <a:pt x="1600873" y="396367"/>
                  </a:lnTo>
                  <a:lnTo>
                    <a:pt x="1600873" y="390448"/>
                  </a:lnTo>
                  <a:lnTo>
                    <a:pt x="1600873" y="357708"/>
                  </a:lnTo>
                  <a:close/>
                </a:path>
                <a:path w="1844675" h="546734" extrusionOk="0">
                  <a:moveTo>
                    <a:pt x="1718868" y="300570"/>
                  </a:moveTo>
                  <a:lnTo>
                    <a:pt x="1690509" y="300570"/>
                  </a:lnTo>
                  <a:lnTo>
                    <a:pt x="1661299" y="374624"/>
                  </a:lnTo>
                  <a:lnTo>
                    <a:pt x="1660410" y="374624"/>
                  </a:lnTo>
                  <a:lnTo>
                    <a:pt x="1630095" y="300570"/>
                  </a:lnTo>
                  <a:lnTo>
                    <a:pt x="1602638" y="300570"/>
                  </a:lnTo>
                  <a:lnTo>
                    <a:pt x="1648117" y="404063"/>
                  </a:lnTo>
                  <a:lnTo>
                    <a:pt x="1622171" y="461632"/>
                  </a:lnTo>
                  <a:lnTo>
                    <a:pt x="1648777" y="461632"/>
                  </a:lnTo>
                  <a:lnTo>
                    <a:pt x="1686636" y="374624"/>
                  </a:lnTo>
                  <a:lnTo>
                    <a:pt x="1718868" y="300570"/>
                  </a:lnTo>
                  <a:close/>
                </a:path>
                <a:path w="1844675" h="546734" extrusionOk="0">
                  <a:moveTo>
                    <a:pt x="1844294" y="68300"/>
                  </a:moveTo>
                  <a:lnTo>
                    <a:pt x="1838909" y="41783"/>
                  </a:lnTo>
                  <a:lnTo>
                    <a:pt x="1833372" y="33604"/>
                  </a:lnTo>
                  <a:lnTo>
                    <a:pt x="1833372" y="68300"/>
                  </a:lnTo>
                  <a:lnTo>
                    <a:pt x="1833372" y="478142"/>
                  </a:lnTo>
                  <a:lnTo>
                    <a:pt x="1828863" y="500468"/>
                  </a:lnTo>
                  <a:lnTo>
                    <a:pt x="1816544" y="518706"/>
                  </a:lnTo>
                  <a:lnTo>
                    <a:pt x="1798307" y="531012"/>
                  </a:lnTo>
                  <a:lnTo>
                    <a:pt x="1775993" y="535520"/>
                  </a:lnTo>
                  <a:lnTo>
                    <a:pt x="68300" y="535520"/>
                  </a:lnTo>
                  <a:lnTo>
                    <a:pt x="45999" y="531012"/>
                  </a:lnTo>
                  <a:lnTo>
                    <a:pt x="27749" y="518706"/>
                  </a:lnTo>
                  <a:lnTo>
                    <a:pt x="15443" y="500468"/>
                  </a:lnTo>
                  <a:lnTo>
                    <a:pt x="10922" y="478142"/>
                  </a:lnTo>
                  <a:lnTo>
                    <a:pt x="10922" y="68300"/>
                  </a:lnTo>
                  <a:lnTo>
                    <a:pt x="15443" y="45986"/>
                  </a:lnTo>
                  <a:lnTo>
                    <a:pt x="27749" y="27749"/>
                  </a:lnTo>
                  <a:lnTo>
                    <a:pt x="45999" y="15443"/>
                  </a:lnTo>
                  <a:lnTo>
                    <a:pt x="68300" y="10922"/>
                  </a:lnTo>
                  <a:lnTo>
                    <a:pt x="1775993" y="10922"/>
                  </a:lnTo>
                  <a:lnTo>
                    <a:pt x="1798307" y="15443"/>
                  </a:lnTo>
                  <a:lnTo>
                    <a:pt x="1816544" y="27749"/>
                  </a:lnTo>
                  <a:lnTo>
                    <a:pt x="1828863" y="45986"/>
                  </a:lnTo>
                  <a:lnTo>
                    <a:pt x="1833372" y="68300"/>
                  </a:lnTo>
                  <a:lnTo>
                    <a:pt x="1833372" y="33604"/>
                  </a:lnTo>
                  <a:lnTo>
                    <a:pt x="1824228" y="20066"/>
                  </a:lnTo>
                  <a:lnTo>
                    <a:pt x="1810702" y="10922"/>
                  </a:lnTo>
                  <a:lnTo>
                    <a:pt x="1802511" y="5397"/>
                  </a:lnTo>
                  <a:lnTo>
                    <a:pt x="1775993" y="0"/>
                  </a:lnTo>
                  <a:lnTo>
                    <a:pt x="68300" y="0"/>
                  </a:lnTo>
                  <a:lnTo>
                    <a:pt x="41783" y="5397"/>
                  </a:lnTo>
                  <a:lnTo>
                    <a:pt x="20066" y="20066"/>
                  </a:lnTo>
                  <a:lnTo>
                    <a:pt x="5397" y="41783"/>
                  </a:lnTo>
                  <a:lnTo>
                    <a:pt x="0" y="68300"/>
                  </a:lnTo>
                  <a:lnTo>
                    <a:pt x="0" y="478142"/>
                  </a:lnTo>
                  <a:lnTo>
                    <a:pt x="5397" y="504672"/>
                  </a:lnTo>
                  <a:lnTo>
                    <a:pt x="20066" y="526389"/>
                  </a:lnTo>
                  <a:lnTo>
                    <a:pt x="41783" y="541070"/>
                  </a:lnTo>
                  <a:lnTo>
                    <a:pt x="68300" y="546455"/>
                  </a:lnTo>
                  <a:lnTo>
                    <a:pt x="1775993" y="546455"/>
                  </a:lnTo>
                  <a:lnTo>
                    <a:pt x="1802511" y="541070"/>
                  </a:lnTo>
                  <a:lnTo>
                    <a:pt x="1810715" y="535520"/>
                  </a:lnTo>
                  <a:lnTo>
                    <a:pt x="1824228" y="526389"/>
                  </a:lnTo>
                  <a:lnTo>
                    <a:pt x="1838909" y="504672"/>
                  </a:lnTo>
                  <a:lnTo>
                    <a:pt x="1844294" y="478142"/>
                  </a:lnTo>
                  <a:lnTo>
                    <a:pt x="1844294" y="68300"/>
                  </a:lnTo>
                  <a:close/>
                </a:path>
              </a:pathLst>
            </a:custGeom>
            <a:solidFill>
              <a:srgbClr val="ABAEA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1019;p45"/>
            <p:cNvSpPr/>
            <p:nvPr/>
          </p:nvSpPr>
          <p:spPr>
            <a:xfrm>
              <a:off x="10294401" y="9675853"/>
              <a:ext cx="161054" cy="8563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20" name="Google Shape;1020;p45"/>
          <p:cNvSpPr/>
          <p:nvPr/>
        </p:nvSpPr>
        <p:spPr>
          <a:xfrm>
            <a:off x="5718853" y="2060867"/>
            <a:ext cx="216902" cy="216887"/>
          </a:xfrm>
          <a:custGeom>
            <a:avLst/>
            <a:gdLst/>
            <a:ahLst/>
            <a:cxnLst/>
            <a:rect l="l" t="t" r="r" b="b"/>
            <a:pathLst>
              <a:path w="476884" h="476884" extrusionOk="0">
                <a:moveTo>
                  <a:pt x="306717" y="238213"/>
                </a:moveTo>
                <a:lnTo>
                  <a:pt x="301332" y="211582"/>
                </a:lnTo>
                <a:lnTo>
                  <a:pt x="291045" y="196354"/>
                </a:lnTo>
                <a:lnTo>
                  <a:pt x="286639" y="189801"/>
                </a:lnTo>
                <a:lnTo>
                  <a:pt x="280085" y="185381"/>
                </a:lnTo>
                <a:lnTo>
                  <a:pt x="280085" y="238213"/>
                </a:lnTo>
                <a:lnTo>
                  <a:pt x="276796" y="254508"/>
                </a:lnTo>
                <a:lnTo>
                  <a:pt x="267817" y="267817"/>
                </a:lnTo>
                <a:lnTo>
                  <a:pt x="254508" y="276783"/>
                </a:lnTo>
                <a:lnTo>
                  <a:pt x="238226" y="280073"/>
                </a:lnTo>
                <a:lnTo>
                  <a:pt x="221932" y="276783"/>
                </a:lnTo>
                <a:lnTo>
                  <a:pt x="208622" y="267817"/>
                </a:lnTo>
                <a:lnTo>
                  <a:pt x="199644" y="254508"/>
                </a:lnTo>
                <a:lnTo>
                  <a:pt x="196354" y="238213"/>
                </a:lnTo>
                <a:lnTo>
                  <a:pt x="199644" y="221919"/>
                </a:lnTo>
                <a:lnTo>
                  <a:pt x="208622" y="208610"/>
                </a:lnTo>
                <a:lnTo>
                  <a:pt x="221932" y="199644"/>
                </a:lnTo>
                <a:lnTo>
                  <a:pt x="238226" y="196354"/>
                </a:lnTo>
                <a:lnTo>
                  <a:pt x="254508" y="199644"/>
                </a:lnTo>
                <a:lnTo>
                  <a:pt x="267817" y="208610"/>
                </a:lnTo>
                <a:lnTo>
                  <a:pt x="276796" y="221919"/>
                </a:lnTo>
                <a:lnTo>
                  <a:pt x="280085" y="238213"/>
                </a:lnTo>
                <a:lnTo>
                  <a:pt x="280085" y="185381"/>
                </a:lnTo>
                <a:lnTo>
                  <a:pt x="264858" y="175107"/>
                </a:lnTo>
                <a:lnTo>
                  <a:pt x="238226" y="169722"/>
                </a:lnTo>
                <a:lnTo>
                  <a:pt x="211582" y="175107"/>
                </a:lnTo>
                <a:lnTo>
                  <a:pt x="189801" y="189801"/>
                </a:lnTo>
                <a:lnTo>
                  <a:pt x="175107" y="211582"/>
                </a:lnTo>
                <a:lnTo>
                  <a:pt x="169722" y="238213"/>
                </a:lnTo>
                <a:lnTo>
                  <a:pt x="175107" y="264845"/>
                </a:lnTo>
                <a:lnTo>
                  <a:pt x="189801" y="286626"/>
                </a:lnTo>
                <a:lnTo>
                  <a:pt x="211582" y="301320"/>
                </a:lnTo>
                <a:lnTo>
                  <a:pt x="238226" y="306717"/>
                </a:lnTo>
                <a:lnTo>
                  <a:pt x="264858" y="301320"/>
                </a:lnTo>
                <a:lnTo>
                  <a:pt x="286639" y="286626"/>
                </a:lnTo>
                <a:lnTo>
                  <a:pt x="291058" y="280073"/>
                </a:lnTo>
                <a:lnTo>
                  <a:pt x="301332" y="264845"/>
                </a:lnTo>
                <a:lnTo>
                  <a:pt x="306717" y="238213"/>
                </a:lnTo>
                <a:close/>
              </a:path>
              <a:path w="476884" h="476884" extrusionOk="0">
                <a:moveTo>
                  <a:pt x="323278" y="161150"/>
                </a:moveTo>
                <a:lnTo>
                  <a:pt x="315912" y="153809"/>
                </a:lnTo>
                <a:lnTo>
                  <a:pt x="297802" y="153809"/>
                </a:lnTo>
                <a:lnTo>
                  <a:pt x="290436" y="161150"/>
                </a:lnTo>
                <a:lnTo>
                  <a:pt x="290436" y="179298"/>
                </a:lnTo>
                <a:lnTo>
                  <a:pt x="297802" y="186639"/>
                </a:lnTo>
                <a:lnTo>
                  <a:pt x="315912" y="186639"/>
                </a:lnTo>
                <a:lnTo>
                  <a:pt x="323278" y="179298"/>
                </a:lnTo>
                <a:lnTo>
                  <a:pt x="323278" y="161150"/>
                </a:lnTo>
                <a:close/>
              </a:path>
              <a:path w="476884" h="476884" extrusionOk="0">
                <a:moveTo>
                  <a:pt x="370649" y="184696"/>
                </a:moveTo>
                <a:lnTo>
                  <a:pt x="364439" y="154012"/>
                </a:lnTo>
                <a:lnTo>
                  <a:pt x="349872" y="132422"/>
                </a:lnTo>
                <a:lnTo>
                  <a:pt x="347510" y="128930"/>
                </a:lnTo>
                <a:lnTo>
                  <a:pt x="344004" y="126568"/>
                </a:lnTo>
                <a:lnTo>
                  <a:pt x="344004" y="184696"/>
                </a:lnTo>
                <a:lnTo>
                  <a:pt x="344004" y="291744"/>
                </a:lnTo>
                <a:lnTo>
                  <a:pt x="339902" y="312077"/>
                </a:lnTo>
                <a:lnTo>
                  <a:pt x="328701" y="328688"/>
                </a:lnTo>
                <a:lnTo>
                  <a:pt x="312102" y="339890"/>
                </a:lnTo>
                <a:lnTo>
                  <a:pt x="291757" y="343992"/>
                </a:lnTo>
                <a:lnTo>
                  <a:pt x="184696" y="343992"/>
                </a:lnTo>
                <a:lnTo>
                  <a:pt x="164350" y="339890"/>
                </a:lnTo>
                <a:lnTo>
                  <a:pt x="147751" y="328688"/>
                </a:lnTo>
                <a:lnTo>
                  <a:pt x="136550" y="312077"/>
                </a:lnTo>
                <a:lnTo>
                  <a:pt x="132448" y="291744"/>
                </a:lnTo>
                <a:lnTo>
                  <a:pt x="132448" y="184696"/>
                </a:lnTo>
                <a:lnTo>
                  <a:pt x="136550" y="164350"/>
                </a:lnTo>
                <a:lnTo>
                  <a:pt x="147751" y="147739"/>
                </a:lnTo>
                <a:lnTo>
                  <a:pt x="164350" y="136537"/>
                </a:lnTo>
                <a:lnTo>
                  <a:pt x="184696" y="132422"/>
                </a:lnTo>
                <a:lnTo>
                  <a:pt x="291757" y="132422"/>
                </a:lnTo>
                <a:lnTo>
                  <a:pt x="312102" y="136537"/>
                </a:lnTo>
                <a:lnTo>
                  <a:pt x="328701" y="147739"/>
                </a:lnTo>
                <a:lnTo>
                  <a:pt x="339902" y="164350"/>
                </a:lnTo>
                <a:lnTo>
                  <a:pt x="344004" y="184696"/>
                </a:lnTo>
                <a:lnTo>
                  <a:pt x="344004" y="126568"/>
                </a:lnTo>
                <a:lnTo>
                  <a:pt x="322440" y="112001"/>
                </a:lnTo>
                <a:lnTo>
                  <a:pt x="291757" y="105791"/>
                </a:lnTo>
                <a:lnTo>
                  <a:pt x="184696" y="105791"/>
                </a:lnTo>
                <a:lnTo>
                  <a:pt x="154012" y="112001"/>
                </a:lnTo>
                <a:lnTo>
                  <a:pt x="128917" y="128930"/>
                </a:lnTo>
                <a:lnTo>
                  <a:pt x="112001" y="154012"/>
                </a:lnTo>
                <a:lnTo>
                  <a:pt x="105791" y="184696"/>
                </a:lnTo>
                <a:lnTo>
                  <a:pt x="105791" y="291744"/>
                </a:lnTo>
                <a:lnTo>
                  <a:pt x="112001" y="322427"/>
                </a:lnTo>
                <a:lnTo>
                  <a:pt x="128917" y="347510"/>
                </a:lnTo>
                <a:lnTo>
                  <a:pt x="154012" y="364439"/>
                </a:lnTo>
                <a:lnTo>
                  <a:pt x="184696" y="370649"/>
                </a:lnTo>
                <a:lnTo>
                  <a:pt x="291757" y="370649"/>
                </a:lnTo>
                <a:lnTo>
                  <a:pt x="347510" y="347510"/>
                </a:lnTo>
                <a:lnTo>
                  <a:pt x="370649" y="291744"/>
                </a:lnTo>
                <a:lnTo>
                  <a:pt x="370649" y="184696"/>
                </a:lnTo>
                <a:close/>
              </a:path>
              <a:path w="476884" h="476884" extrusionOk="0">
                <a:moveTo>
                  <a:pt x="476440" y="238213"/>
                </a:moveTo>
                <a:lnTo>
                  <a:pt x="471601" y="190207"/>
                </a:lnTo>
                <a:lnTo>
                  <a:pt x="457720" y="145491"/>
                </a:lnTo>
                <a:lnTo>
                  <a:pt x="450113" y="131483"/>
                </a:lnTo>
                <a:lnTo>
                  <a:pt x="450113" y="238213"/>
                </a:lnTo>
                <a:lnTo>
                  <a:pt x="444500" y="286740"/>
                </a:lnTo>
                <a:lnTo>
                  <a:pt x="428536" y="331317"/>
                </a:lnTo>
                <a:lnTo>
                  <a:pt x="403504" y="370662"/>
                </a:lnTo>
                <a:lnTo>
                  <a:pt x="370674" y="403504"/>
                </a:lnTo>
                <a:lnTo>
                  <a:pt x="331330" y="428536"/>
                </a:lnTo>
                <a:lnTo>
                  <a:pt x="286753" y="444500"/>
                </a:lnTo>
                <a:lnTo>
                  <a:pt x="238226" y="450100"/>
                </a:lnTo>
                <a:lnTo>
                  <a:pt x="189687" y="444500"/>
                </a:lnTo>
                <a:lnTo>
                  <a:pt x="145110" y="428536"/>
                </a:lnTo>
                <a:lnTo>
                  <a:pt x="105765" y="403504"/>
                </a:lnTo>
                <a:lnTo>
                  <a:pt x="72936" y="370662"/>
                </a:lnTo>
                <a:lnTo>
                  <a:pt x="47904" y="331317"/>
                </a:lnTo>
                <a:lnTo>
                  <a:pt x="31940" y="286740"/>
                </a:lnTo>
                <a:lnTo>
                  <a:pt x="26327" y="238213"/>
                </a:lnTo>
                <a:lnTo>
                  <a:pt x="31940" y="189687"/>
                </a:lnTo>
                <a:lnTo>
                  <a:pt x="47904" y="145110"/>
                </a:lnTo>
                <a:lnTo>
                  <a:pt x="72936" y="105765"/>
                </a:lnTo>
                <a:lnTo>
                  <a:pt x="105765" y="72936"/>
                </a:lnTo>
                <a:lnTo>
                  <a:pt x="145110" y="47891"/>
                </a:lnTo>
                <a:lnTo>
                  <a:pt x="189687" y="31927"/>
                </a:lnTo>
                <a:lnTo>
                  <a:pt x="238226" y="26327"/>
                </a:lnTo>
                <a:lnTo>
                  <a:pt x="286753" y="31927"/>
                </a:lnTo>
                <a:lnTo>
                  <a:pt x="331330" y="47891"/>
                </a:lnTo>
                <a:lnTo>
                  <a:pt x="370674" y="72936"/>
                </a:lnTo>
                <a:lnTo>
                  <a:pt x="403504" y="105765"/>
                </a:lnTo>
                <a:lnTo>
                  <a:pt x="428536" y="145110"/>
                </a:lnTo>
                <a:lnTo>
                  <a:pt x="444500" y="189687"/>
                </a:lnTo>
                <a:lnTo>
                  <a:pt x="450113" y="238213"/>
                </a:lnTo>
                <a:lnTo>
                  <a:pt x="450113" y="131483"/>
                </a:lnTo>
                <a:lnTo>
                  <a:pt x="406666" y="69773"/>
                </a:lnTo>
                <a:lnTo>
                  <a:pt x="371411" y="40678"/>
                </a:lnTo>
                <a:lnTo>
                  <a:pt x="330949" y="18719"/>
                </a:lnTo>
                <a:lnTo>
                  <a:pt x="286232" y="4838"/>
                </a:lnTo>
                <a:lnTo>
                  <a:pt x="238226" y="0"/>
                </a:lnTo>
                <a:lnTo>
                  <a:pt x="190207" y="4838"/>
                </a:lnTo>
                <a:lnTo>
                  <a:pt x="145491" y="18719"/>
                </a:lnTo>
                <a:lnTo>
                  <a:pt x="105029" y="40678"/>
                </a:lnTo>
                <a:lnTo>
                  <a:pt x="69773" y="69773"/>
                </a:lnTo>
                <a:lnTo>
                  <a:pt x="40678" y="105029"/>
                </a:lnTo>
                <a:lnTo>
                  <a:pt x="18719" y="145491"/>
                </a:lnTo>
                <a:lnTo>
                  <a:pt x="4838" y="190207"/>
                </a:lnTo>
                <a:lnTo>
                  <a:pt x="0" y="238213"/>
                </a:lnTo>
                <a:lnTo>
                  <a:pt x="4838" y="286232"/>
                </a:lnTo>
                <a:lnTo>
                  <a:pt x="18719" y="330949"/>
                </a:lnTo>
                <a:lnTo>
                  <a:pt x="40678" y="371411"/>
                </a:lnTo>
                <a:lnTo>
                  <a:pt x="69773" y="406666"/>
                </a:lnTo>
                <a:lnTo>
                  <a:pt x="105029" y="435749"/>
                </a:lnTo>
                <a:lnTo>
                  <a:pt x="145491" y="457720"/>
                </a:lnTo>
                <a:lnTo>
                  <a:pt x="190207" y="471601"/>
                </a:lnTo>
                <a:lnTo>
                  <a:pt x="238226" y="476440"/>
                </a:lnTo>
                <a:lnTo>
                  <a:pt x="286232" y="471601"/>
                </a:lnTo>
                <a:lnTo>
                  <a:pt x="330949" y="457720"/>
                </a:lnTo>
                <a:lnTo>
                  <a:pt x="344970" y="450100"/>
                </a:lnTo>
                <a:lnTo>
                  <a:pt x="371411" y="435749"/>
                </a:lnTo>
                <a:lnTo>
                  <a:pt x="406666" y="406666"/>
                </a:lnTo>
                <a:lnTo>
                  <a:pt x="435762" y="371411"/>
                </a:lnTo>
                <a:lnTo>
                  <a:pt x="457720" y="330949"/>
                </a:lnTo>
                <a:lnTo>
                  <a:pt x="471601" y="286232"/>
                </a:lnTo>
                <a:lnTo>
                  <a:pt x="476440" y="238213"/>
                </a:lnTo>
                <a:close/>
              </a:path>
            </a:pathLst>
          </a:custGeom>
          <a:solidFill>
            <a:srgbClr val="C9202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1" name="Google Shape;1021;p45"/>
          <p:cNvSpPr txBox="1">
            <a:spLocks noGrp="1"/>
          </p:cNvSpPr>
          <p:nvPr>
            <p:ph type="title"/>
          </p:nvPr>
        </p:nvSpPr>
        <p:spPr>
          <a:xfrm>
            <a:off x="5974179" y="2041975"/>
            <a:ext cx="1249141" cy="226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75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pt-BR" sz="1400">
                <a:solidFill>
                  <a:srgbClr val="ABAEAE"/>
                </a:solidFill>
                <a:latin typeface="Arial"/>
                <a:ea typeface="Arial"/>
                <a:cs typeface="Arial"/>
                <a:sym typeface="Arial"/>
              </a:rPr>
              <a:t>paranaclinicas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2" name="Google Shape;1022;p45"/>
          <p:cNvSpPr/>
          <p:nvPr/>
        </p:nvSpPr>
        <p:spPr>
          <a:xfrm>
            <a:off x="5452989" y="2058840"/>
            <a:ext cx="216902" cy="216887"/>
          </a:xfrm>
          <a:custGeom>
            <a:avLst/>
            <a:gdLst/>
            <a:ahLst/>
            <a:cxnLst/>
            <a:rect l="l" t="t" r="r" b="b"/>
            <a:pathLst>
              <a:path w="476884" h="476884" extrusionOk="0">
                <a:moveTo>
                  <a:pt x="306666" y="91871"/>
                </a:moveTo>
                <a:lnTo>
                  <a:pt x="261327" y="91871"/>
                </a:lnTo>
                <a:lnTo>
                  <a:pt x="261327" y="92075"/>
                </a:lnTo>
                <a:lnTo>
                  <a:pt x="227787" y="98526"/>
                </a:lnTo>
                <a:lnTo>
                  <a:pt x="207505" y="113271"/>
                </a:lnTo>
                <a:lnTo>
                  <a:pt x="197332" y="133718"/>
                </a:lnTo>
                <a:lnTo>
                  <a:pt x="194030" y="157327"/>
                </a:lnTo>
                <a:lnTo>
                  <a:pt x="194030" y="185788"/>
                </a:lnTo>
                <a:lnTo>
                  <a:pt x="156603" y="185788"/>
                </a:lnTo>
                <a:lnTo>
                  <a:pt x="156603" y="241592"/>
                </a:lnTo>
                <a:lnTo>
                  <a:pt x="194030" y="241592"/>
                </a:lnTo>
                <a:lnTo>
                  <a:pt x="194030" y="391147"/>
                </a:lnTo>
                <a:lnTo>
                  <a:pt x="250393" y="391147"/>
                </a:lnTo>
                <a:lnTo>
                  <a:pt x="250393" y="241592"/>
                </a:lnTo>
                <a:lnTo>
                  <a:pt x="296583" y="241592"/>
                </a:lnTo>
                <a:lnTo>
                  <a:pt x="305511" y="185788"/>
                </a:lnTo>
                <a:lnTo>
                  <a:pt x="250405" y="185788"/>
                </a:lnTo>
                <a:lnTo>
                  <a:pt x="250405" y="168605"/>
                </a:lnTo>
                <a:lnTo>
                  <a:pt x="251714" y="160896"/>
                </a:lnTo>
                <a:lnTo>
                  <a:pt x="255358" y="154609"/>
                </a:lnTo>
                <a:lnTo>
                  <a:pt x="260946" y="150393"/>
                </a:lnTo>
                <a:lnTo>
                  <a:pt x="268097" y="148856"/>
                </a:lnTo>
                <a:lnTo>
                  <a:pt x="306666" y="148856"/>
                </a:lnTo>
                <a:lnTo>
                  <a:pt x="306666" y="91871"/>
                </a:lnTo>
                <a:close/>
              </a:path>
              <a:path w="476884" h="476884" extrusionOk="0">
                <a:moveTo>
                  <a:pt x="476440" y="238226"/>
                </a:moveTo>
                <a:lnTo>
                  <a:pt x="471601" y="190207"/>
                </a:lnTo>
                <a:lnTo>
                  <a:pt x="457720" y="145491"/>
                </a:lnTo>
                <a:lnTo>
                  <a:pt x="450113" y="131483"/>
                </a:lnTo>
                <a:lnTo>
                  <a:pt x="450113" y="238226"/>
                </a:lnTo>
                <a:lnTo>
                  <a:pt x="444500" y="286753"/>
                </a:lnTo>
                <a:lnTo>
                  <a:pt x="428536" y="331330"/>
                </a:lnTo>
                <a:lnTo>
                  <a:pt x="403504" y="370674"/>
                </a:lnTo>
                <a:lnTo>
                  <a:pt x="370674" y="403504"/>
                </a:lnTo>
                <a:lnTo>
                  <a:pt x="331330" y="428536"/>
                </a:lnTo>
                <a:lnTo>
                  <a:pt x="286753" y="444500"/>
                </a:lnTo>
                <a:lnTo>
                  <a:pt x="238226" y="450113"/>
                </a:lnTo>
                <a:lnTo>
                  <a:pt x="189687" y="444500"/>
                </a:lnTo>
                <a:lnTo>
                  <a:pt x="145110" y="428536"/>
                </a:lnTo>
                <a:lnTo>
                  <a:pt x="105765" y="403504"/>
                </a:lnTo>
                <a:lnTo>
                  <a:pt x="72936" y="370674"/>
                </a:lnTo>
                <a:lnTo>
                  <a:pt x="47904" y="331330"/>
                </a:lnTo>
                <a:lnTo>
                  <a:pt x="31940" y="286753"/>
                </a:lnTo>
                <a:lnTo>
                  <a:pt x="26327" y="238226"/>
                </a:lnTo>
                <a:lnTo>
                  <a:pt x="31940" y="189687"/>
                </a:lnTo>
                <a:lnTo>
                  <a:pt x="47904" y="145110"/>
                </a:lnTo>
                <a:lnTo>
                  <a:pt x="72936" y="105765"/>
                </a:lnTo>
                <a:lnTo>
                  <a:pt x="105765" y="72936"/>
                </a:lnTo>
                <a:lnTo>
                  <a:pt x="145110" y="47904"/>
                </a:lnTo>
                <a:lnTo>
                  <a:pt x="189687" y="31940"/>
                </a:lnTo>
                <a:lnTo>
                  <a:pt x="238226" y="26327"/>
                </a:lnTo>
                <a:lnTo>
                  <a:pt x="286753" y="31940"/>
                </a:lnTo>
                <a:lnTo>
                  <a:pt x="331330" y="47904"/>
                </a:lnTo>
                <a:lnTo>
                  <a:pt x="370674" y="72936"/>
                </a:lnTo>
                <a:lnTo>
                  <a:pt x="403504" y="105765"/>
                </a:lnTo>
                <a:lnTo>
                  <a:pt x="428536" y="145110"/>
                </a:lnTo>
                <a:lnTo>
                  <a:pt x="444500" y="189687"/>
                </a:lnTo>
                <a:lnTo>
                  <a:pt x="450113" y="238226"/>
                </a:lnTo>
                <a:lnTo>
                  <a:pt x="450113" y="131483"/>
                </a:lnTo>
                <a:lnTo>
                  <a:pt x="406666" y="69773"/>
                </a:lnTo>
                <a:lnTo>
                  <a:pt x="371411" y="40678"/>
                </a:lnTo>
                <a:lnTo>
                  <a:pt x="330949" y="18719"/>
                </a:lnTo>
                <a:lnTo>
                  <a:pt x="286232" y="4838"/>
                </a:lnTo>
                <a:lnTo>
                  <a:pt x="238226" y="0"/>
                </a:lnTo>
                <a:lnTo>
                  <a:pt x="190207" y="4838"/>
                </a:lnTo>
                <a:lnTo>
                  <a:pt x="145491" y="18719"/>
                </a:lnTo>
                <a:lnTo>
                  <a:pt x="105029" y="40678"/>
                </a:lnTo>
                <a:lnTo>
                  <a:pt x="69773" y="69773"/>
                </a:lnTo>
                <a:lnTo>
                  <a:pt x="40678" y="105029"/>
                </a:lnTo>
                <a:lnTo>
                  <a:pt x="18719" y="145491"/>
                </a:lnTo>
                <a:lnTo>
                  <a:pt x="4838" y="190207"/>
                </a:lnTo>
                <a:lnTo>
                  <a:pt x="0" y="238226"/>
                </a:lnTo>
                <a:lnTo>
                  <a:pt x="4838" y="286232"/>
                </a:lnTo>
                <a:lnTo>
                  <a:pt x="18719" y="330949"/>
                </a:lnTo>
                <a:lnTo>
                  <a:pt x="40678" y="371411"/>
                </a:lnTo>
                <a:lnTo>
                  <a:pt x="69773" y="406666"/>
                </a:lnTo>
                <a:lnTo>
                  <a:pt x="105029" y="435762"/>
                </a:lnTo>
                <a:lnTo>
                  <a:pt x="145491" y="457720"/>
                </a:lnTo>
                <a:lnTo>
                  <a:pt x="190207" y="471601"/>
                </a:lnTo>
                <a:lnTo>
                  <a:pt x="238226" y="476440"/>
                </a:lnTo>
                <a:lnTo>
                  <a:pt x="286232" y="471601"/>
                </a:lnTo>
                <a:lnTo>
                  <a:pt x="330949" y="457720"/>
                </a:lnTo>
                <a:lnTo>
                  <a:pt x="371411" y="435762"/>
                </a:lnTo>
                <a:lnTo>
                  <a:pt x="406666" y="406666"/>
                </a:lnTo>
                <a:lnTo>
                  <a:pt x="435762" y="371411"/>
                </a:lnTo>
                <a:lnTo>
                  <a:pt x="457720" y="330949"/>
                </a:lnTo>
                <a:lnTo>
                  <a:pt x="471601" y="286232"/>
                </a:lnTo>
                <a:lnTo>
                  <a:pt x="476440" y="238226"/>
                </a:lnTo>
                <a:close/>
              </a:path>
            </a:pathLst>
          </a:custGeom>
          <a:solidFill>
            <a:srgbClr val="C9202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23" name="Google Shape;1023;p45"/>
          <p:cNvGrpSpPr/>
          <p:nvPr/>
        </p:nvGrpSpPr>
        <p:grpSpPr>
          <a:xfrm>
            <a:off x="5195848" y="2058840"/>
            <a:ext cx="218925" cy="218909"/>
            <a:chOff x="7434326" y="7988941"/>
            <a:chExt cx="481330" cy="481330"/>
          </a:xfrm>
        </p:grpSpPr>
        <p:sp>
          <p:nvSpPr>
            <p:cNvPr id="1024" name="Google Shape;1024;p45"/>
            <p:cNvSpPr/>
            <p:nvPr/>
          </p:nvSpPr>
          <p:spPr>
            <a:xfrm>
              <a:off x="7434326" y="7988941"/>
              <a:ext cx="481330" cy="481330"/>
            </a:xfrm>
            <a:custGeom>
              <a:avLst/>
              <a:gdLst/>
              <a:ahLst/>
              <a:cxnLst/>
              <a:rect l="l" t="t" r="r" b="b"/>
              <a:pathLst>
                <a:path w="481329" h="481329" extrusionOk="0">
                  <a:moveTo>
                    <a:pt x="378612" y="156476"/>
                  </a:moveTo>
                  <a:lnTo>
                    <a:pt x="374319" y="135229"/>
                  </a:lnTo>
                  <a:lnTo>
                    <a:pt x="366547" y="123647"/>
                  </a:lnTo>
                  <a:lnTo>
                    <a:pt x="362648" y="117856"/>
                  </a:lnTo>
                  <a:lnTo>
                    <a:pt x="356781" y="113880"/>
                  </a:lnTo>
                  <a:lnTo>
                    <a:pt x="356781" y="156476"/>
                  </a:lnTo>
                  <a:lnTo>
                    <a:pt x="356781" y="324408"/>
                  </a:lnTo>
                  <a:lnTo>
                    <a:pt x="354215" y="337185"/>
                  </a:lnTo>
                  <a:lnTo>
                    <a:pt x="347230" y="347624"/>
                  </a:lnTo>
                  <a:lnTo>
                    <a:pt x="336880" y="354685"/>
                  </a:lnTo>
                  <a:lnTo>
                    <a:pt x="324205" y="357263"/>
                  </a:lnTo>
                  <a:lnTo>
                    <a:pt x="156679" y="357263"/>
                  </a:lnTo>
                  <a:lnTo>
                    <a:pt x="144018" y="354685"/>
                  </a:lnTo>
                  <a:lnTo>
                    <a:pt x="133654" y="347624"/>
                  </a:lnTo>
                  <a:lnTo>
                    <a:pt x="126669" y="337185"/>
                  </a:lnTo>
                  <a:lnTo>
                    <a:pt x="124117" y="324408"/>
                  </a:lnTo>
                  <a:lnTo>
                    <a:pt x="124117" y="156476"/>
                  </a:lnTo>
                  <a:lnTo>
                    <a:pt x="126669" y="143713"/>
                  </a:lnTo>
                  <a:lnTo>
                    <a:pt x="133654" y="133273"/>
                  </a:lnTo>
                  <a:lnTo>
                    <a:pt x="144018" y="126238"/>
                  </a:lnTo>
                  <a:lnTo>
                    <a:pt x="156679" y="123647"/>
                  </a:lnTo>
                  <a:lnTo>
                    <a:pt x="324205" y="123647"/>
                  </a:lnTo>
                  <a:lnTo>
                    <a:pt x="336880" y="126238"/>
                  </a:lnTo>
                  <a:lnTo>
                    <a:pt x="347230" y="133273"/>
                  </a:lnTo>
                  <a:lnTo>
                    <a:pt x="354215" y="143713"/>
                  </a:lnTo>
                  <a:lnTo>
                    <a:pt x="356781" y="156476"/>
                  </a:lnTo>
                  <a:lnTo>
                    <a:pt x="356781" y="113880"/>
                  </a:lnTo>
                  <a:lnTo>
                    <a:pt x="345363" y="106133"/>
                  </a:lnTo>
                  <a:lnTo>
                    <a:pt x="324205" y="101828"/>
                  </a:lnTo>
                  <a:lnTo>
                    <a:pt x="156679" y="101828"/>
                  </a:lnTo>
                  <a:lnTo>
                    <a:pt x="135534" y="106133"/>
                  </a:lnTo>
                  <a:lnTo>
                    <a:pt x="118237" y="117856"/>
                  </a:lnTo>
                  <a:lnTo>
                    <a:pt x="106565" y="135229"/>
                  </a:lnTo>
                  <a:lnTo>
                    <a:pt x="102285" y="156476"/>
                  </a:lnTo>
                  <a:lnTo>
                    <a:pt x="102285" y="324408"/>
                  </a:lnTo>
                  <a:lnTo>
                    <a:pt x="106565" y="345681"/>
                  </a:lnTo>
                  <a:lnTo>
                    <a:pt x="118237" y="363054"/>
                  </a:lnTo>
                  <a:lnTo>
                    <a:pt x="135534" y="374789"/>
                  </a:lnTo>
                  <a:lnTo>
                    <a:pt x="156679" y="379095"/>
                  </a:lnTo>
                  <a:lnTo>
                    <a:pt x="324205" y="379095"/>
                  </a:lnTo>
                  <a:lnTo>
                    <a:pt x="362648" y="363054"/>
                  </a:lnTo>
                  <a:lnTo>
                    <a:pt x="378612" y="324408"/>
                  </a:lnTo>
                  <a:lnTo>
                    <a:pt x="378612" y="156476"/>
                  </a:lnTo>
                  <a:close/>
                </a:path>
                <a:path w="481329" h="481329" extrusionOk="0">
                  <a:moveTo>
                    <a:pt x="480885" y="240461"/>
                  </a:moveTo>
                  <a:lnTo>
                    <a:pt x="475996" y="192062"/>
                  </a:lnTo>
                  <a:lnTo>
                    <a:pt x="461962" y="146951"/>
                  </a:lnTo>
                  <a:lnTo>
                    <a:pt x="457200" y="138188"/>
                  </a:lnTo>
                  <a:lnTo>
                    <a:pt x="457200" y="240461"/>
                  </a:lnTo>
                  <a:lnTo>
                    <a:pt x="451472" y="290106"/>
                  </a:lnTo>
                  <a:lnTo>
                    <a:pt x="435140" y="335699"/>
                  </a:lnTo>
                  <a:lnTo>
                    <a:pt x="409536" y="375958"/>
                  </a:lnTo>
                  <a:lnTo>
                    <a:pt x="375945" y="409536"/>
                  </a:lnTo>
                  <a:lnTo>
                    <a:pt x="335699" y="435152"/>
                  </a:lnTo>
                  <a:lnTo>
                    <a:pt x="290093" y="451485"/>
                  </a:lnTo>
                  <a:lnTo>
                    <a:pt x="240461" y="457225"/>
                  </a:lnTo>
                  <a:lnTo>
                    <a:pt x="190817" y="451485"/>
                  </a:lnTo>
                  <a:lnTo>
                    <a:pt x="145211" y="435152"/>
                  </a:lnTo>
                  <a:lnTo>
                    <a:pt x="104952" y="409536"/>
                  </a:lnTo>
                  <a:lnTo>
                    <a:pt x="71361" y="375958"/>
                  </a:lnTo>
                  <a:lnTo>
                    <a:pt x="45745" y="335699"/>
                  </a:lnTo>
                  <a:lnTo>
                    <a:pt x="29413" y="290106"/>
                  </a:lnTo>
                  <a:lnTo>
                    <a:pt x="23685" y="240461"/>
                  </a:lnTo>
                  <a:lnTo>
                    <a:pt x="29413" y="190817"/>
                  </a:lnTo>
                  <a:lnTo>
                    <a:pt x="45745" y="145211"/>
                  </a:lnTo>
                  <a:lnTo>
                    <a:pt x="71361" y="104965"/>
                  </a:lnTo>
                  <a:lnTo>
                    <a:pt x="104952" y="71361"/>
                  </a:lnTo>
                  <a:lnTo>
                    <a:pt x="145211" y="45745"/>
                  </a:lnTo>
                  <a:lnTo>
                    <a:pt x="190817" y="29413"/>
                  </a:lnTo>
                  <a:lnTo>
                    <a:pt x="240461" y="23672"/>
                  </a:lnTo>
                  <a:lnTo>
                    <a:pt x="290093" y="29413"/>
                  </a:lnTo>
                  <a:lnTo>
                    <a:pt x="335699" y="45745"/>
                  </a:lnTo>
                  <a:lnTo>
                    <a:pt x="375945" y="71361"/>
                  </a:lnTo>
                  <a:lnTo>
                    <a:pt x="409536" y="104965"/>
                  </a:lnTo>
                  <a:lnTo>
                    <a:pt x="435140" y="145211"/>
                  </a:lnTo>
                  <a:lnTo>
                    <a:pt x="451472" y="190817"/>
                  </a:lnTo>
                  <a:lnTo>
                    <a:pt x="457200" y="240461"/>
                  </a:lnTo>
                  <a:lnTo>
                    <a:pt x="457200" y="138188"/>
                  </a:lnTo>
                  <a:lnTo>
                    <a:pt x="439775" y="106108"/>
                  </a:lnTo>
                  <a:lnTo>
                    <a:pt x="410387" y="70510"/>
                  </a:lnTo>
                  <a:lnTo>
                    <a:pt x="374789" y="41122"/>
                  </a:lnTo>
                  <a:lnTo>
                    <a:pt x="342684" y="23672"/>
                  </a:lnTo>
                  <a:lnTo>
                    <a:pt x="333959" y="18923"/>
                  </a:lnTo>
                  <a:lnTo>
                    <a:pt x="288848" y="4889"/>
                  </a:lnTo>
                  <a:lnTo>
                    <a:pt x="240461" y="0"/>
                  </a:lnTo>
                  <a:lnTo>
                    <a:pt x="192062" y="4889"/>
                  </a:lnTo>
                  <a:lnTo>
                    <a:pt x="146951" y="18923"/>
                  </a:lnTo>
                  <a:lnTo>
                    <a:pt x="106108" y="41122"/>
                  </a:lnTo>
                  <a:lnTo>
                    <a:pt x="70497" y="70510"/>
                  </a:lnTo>
                  <a:lnTo>
                    <a:pt x="41122" y="106108"/>
                  </a:lnTo>
                  <a:lnTo>
                    <a:pt x="18923" y="146951"/>
                  </a:lnTo>
                  <a:lnTo>
                    <a:pt x="4889" y="192062"/>
                  </a:lnTo>
                  <a:lnTo>
                    <a:pt x="0" y="240461"/>
                  </a:lnTo>
                  <a:lnTo>
                    <a:pt x="4889" y="288848"/>
                  </a:lnTo>
                  <a:lnTo>
                    <a:pt x="18923" y="333959"/>
                  </a:lnTo>
                  <a:lnTo>
                    <a:pt x="41122" y="374789"/>
                  </a:lnTo>
                  <a:lnTo>
                    <a:pt x="70497" y="410387"/>
                  </a:lnTo>
                  <a:lnTo>
                    <a:pt x="106108" y="439775"/>
                  </a:lnTo>
                  <a:lnTo>
                    <a:pt x="146951" y="461962"/>
                  </a:lnTo>
                  <a:lnTo>
                    <a:pt x="192062" y="475996"/>
                  </a:lnTo>
                  <a:lnTo>
                    <a:pt x="240461" y="480898"/>
                  </a:lnTo>
                  <a:lnTo>
                    <a:pt x="288848" y="475996"/>
                  </a:lnTo>
                  <a:lnTo>
                    <a:pt x="333959" y="461962"/>
                  </a:lnTo>
                  <a:lnTo>
                    <a:pt x="374789" y="439775"/>
                  </a:lnTo>
                  <a:lnTo>
                    <a:pt x="410387" y="410387"/>
                  </a:lnTo>
                  <a:lnTo>
                    <a:pt x="439775" y="374789"/>
                  </a:lnTo>
                  <a:lnTo>
                    <a:pt x="461962" y="333959"/>
                  </a:lnTo>
                  <a:lnTo>
                    <a:pt x="475996" y="288848"/>
                  </a:lnTo>
                  <a:lnTo>
                    <a:pt x="480885" y="240461"/>
                  </a:lnTo>
                  <a:close/>
                </a:path>
              </a:pathLst>
            </a:custGeom>
            <a:solidFill>
              <a:srgbClr val="C8202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45"/>
            <p:cNvSpPr/>
            <p:nvPr/>
          </p:nvSpPr>
          <p:spPr>
            <a:xfrm>
              <a:off x="7608273" y="8162798"/>
              <a:ext cx="132364" cy="133179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26" name="Google Shape;1026;p4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6689" y="1150862"/>
            <a:ext cx="3086502" cy="2577164"/>
          </a:xfrm>
          <a:prstGeom prst="rect">
            <a:avLst/>
          </a:prstGeom>
          <a:noFill/>
          <a:ln>
            <a:noFill/>
          </a:ln>
        </p:spPr>
      </p:pic>
      <p:sp>
        <p:nvSpPr>
          <p:cNvPr id="1027" name="Google Shape;1027;p45"/>
          <p:cNvSpPr/>
          <p:nvPr/>
        </p:nvSpPr>
        <p:spPr>
          <a:xfrm rot="-5400000">
            <a:off x="3880306" y="2580604"/>
            <a:ext cx="1462754" cy="5276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273464"/>
              </a:gs>
              <a:gs pos="75000">
                <a:srgbClr val="3C6D74"/>
              </a:gs>
              <a:gs pos="100000">
                <a:srgbClr val="96C9C4"/>
              </a:gs>
            </a:gsLst>
            <a:lin ang="10800000" scaled="0"/>
          </a:gra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8" name="Google Shape;1028;p4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08345" y="4516945"/>
            <a:ext cx="1029450" cy="454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5"/>
          <p:cNvSpPr/>
          <p:nvPr/>
        </p:nvSpPr>
        <p:spPr>
          <a:xfrm>
            <a:off x="3856659" y="3480689"/>
            <a:ext cx="5300127" cy="1662811"/>
          </a:xfrm>
          <a:prstGeom prst="rect">
            <a:avLst/>
          </a:prstGeom>
          <a:solidFill>
            <a:srgbClr val="71727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5"/>
          <p:cNvSpPr txBox="1"/>
          <p:nvPr/>
        </p:nvSpPr>
        <p:spPr>
          <a:xfrm>
            <a:off x="801116" y="1697962"/>
            <a:ext cx="2696661" cy="155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350" rIns="0" bIns="0" anchor="t" anchorCtr="0">
            <a:spAutoFit/>
          </a:bodyPr>
          <a:lstStyle/>
          <a:p>
            <a:pPr marL="548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Inaugurado em 2008</a:t>
            </a:r>
            <a:endParaRPr dirty="0"/>
          </a:p>
          <a:p>
            <a:pPr marL="5487" marR="0" lvl="0" indent="0" algn="l" rtl="0">
              <a:lnSpc>
                <a:spcPct val="100000"/>
              </a:lnSpc>
              <a:spcBef>
                <a:spcPts val="650"/>
              </a:spcBef>
              <a:spcAft>
                <a:spcPts val="0"/>
              </a:spcAft>
              <a:buNone/>
            </a:pPr>
            <a:r>
              <a:rPr lang="pt-BR" sz="11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8 andares</a:t>
            </a:r>
            <a:endParaRPr dirty="0"/>
          </a:p>
          <a:p>
            <a:pPr marL="5487" marR="0" lvl="0" indent="0" algn="l" rtl="0">
              <a:lnSpc>
                <a:spcPct val="100000"/>
              </a:lnSpc>
              <a:spcBef>
                <a:spcPts val="653"/>
              </a:spcBef>
              <a:spcAft>
                <a:spcPts val="0"/>
              </a:spcAft>
              <a:buNone/>
            </a:pPr>
            <a:r>
              <a:rPr lang="pt-BR" sz="11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40 especialidades médicas</a:t>
            </a:r>
            <a:endParaRPr dirty="0"/>
          </a:p>
          <a:p>
            <a:pPr marL="5487" marR="0" lvl="0" indent="0" algn="l" rtl="0">
              <a:lnSpc>
                <a:spcPct val="100000"/>
              </a:lnSpc>
              <a:spcBef>
                <a:spcPts val="653"/>
              </a:spcBef>
              <a:spcAft>
                <a:spcPts val="0"/>
              </a:spcAft>
              <a:buNone/>
            </a:pPr>
            <a:r>
              <a:rPr lang="pt-BR" sz="11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Exames de imagem e laboratoriais</a:t>
            </a:r>
            <a:endParaRPr dirty="0"/>
          </a:p>
          <a:p>
            <a:pPr marL="5487" marR="0" lvl="0" indent="0" algn="l" rtl="0">
              <a:lnSpc>
                <a:spcPct val="100000"/>
              </a:lnSpc>
              <a:spcBef>
                <a:spcPts val="653"/>
              </a:spcBef>
              <a:spcAft>
                <a:spcPts val="0"/>
              </a:spcAft>
              <a:buNone/>
            </a:pPr>
            <a:r>
              <a:rPr lang="pt-BR" sz="11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Hospital Dia</a:t>
            </a:r>
            <a:endParaRPr dirty="0"/>
          </a:p>
          <a:p>
            <a:pPr marL="5487" marR="0" lvl="0" indent="0" algn="l" rtl="0">
              <a:lnSpc>
                <a:spcPct val="100000"/>
              </a:lnSpc>
              <a:spcBef>
                <a:spcPts val="653"/>
              </a:spcBef>
              <a:spcAft>
                <a:spcPts val="0"/>
              </a:spcAft>
              <a:buNone/>
            </a:pPr>
            <a:r>
              <a:rPr lang="pt-BR" sz="11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Centro de Infusão</a:t>
            </a:r>
            <a:endParaRPr dirty="0"/>
          </a:p>
        </p:txBody>
      </p:sp>
      <p:sp>
        <p:nvSpPr>
          <p:cNvPr id="218" name="Google Shape;218;p5"/>
          <p:cNvSpPr txBox="1"/>
          <p:nvPr/>
        </p:nvSpPr>
        <p:spPr>
          <a:xfrm>
            <a:off x="1233396" y="4216011"/>
            <a:ext cx="972897" cy="34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500" rIns="0" bIns="0" anchor="t" anchorCtr="0">
            <a:spAutoFit/>
          </a:bodyPr>
          <a:lstStyle/>
          <a:p>
            <a:pPr marL="577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atendimentos por mês</a:t>
            </a:r>
            <a:endParaRPr sz="11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/>
          <p:nvPr/>
        </p:nvSpPr>
        <p:spPr>
          <a:xfrm>
            <a:off x="6235479" y="4302561"/>
            <a:ext cx="1521390" cy="383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spAutoFit/>
          </a:bodyPr>
          <a:lstStyle/>
          <a:p>
            <a:pPr marL="577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Horário de atendimento</a:t>
            </a:r>
            <a:endParaRPr sz="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76" marR="2310" lvl="0" indent="0" algn="l" rtl="0">
              <a:lnSpc>
                <a:spcPct val="100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 segunda a sexta-feira, das 7 às 19h; sábado das, 7h às 13h.</a:t>
            </a: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" name="Google Shape;220;p5" descr="Uma imagem contendo edifício, no interior, grande, mesa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56658" y="424564"/>
            <a:ext cx="5300128" cy="3533418"/>
          </a:xfrm>
          <a:custGeom>
            <a:avLst/>
            <a:gdLst/>
            <a:ahLst/>
            <a:cxnLst/>
            <a:rect l="l" t="t" r="r" b="b"/>
            <a:pathLst>
              <a:path w="11653738" h="7769158" extrusionOk="0">
                <a:moveTo>
                  <a:pt x="886259" y="0"/>
                </a:moveTo>
                <a:lnTo>
                  <a:pt x="11653738" y="0"/>
                </a:lnTo>
                <a:lnTo>
                  <a:pt x="11653738" y="7769158"/>
                </a:lnTo>
                <a:lnTo>
                  <a:pt x="0" y="7769158"/>
                </a:lnTo>
                <a:lnTo>
                  <a:pt x="0" y="886259"/>
                </a:lnTo>
                <a:cubicBezTo>
                  <a:pt x="0" y="396792"/>
                  <a:pt x="396792" y="0"/>
                  <a:pt x="886259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21" name="Google Shape;221;p5"/>
          <p:cNvSpPr txBox="1"/>
          <p:nvPr/>
        </p:nvSpPr>
        <p:spPr>
          <a:xfrm>
            <a:off x="4582442" y="4265823"/>
            <a:ext cx="1082999" cy="47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Av. República Argentina, 650  Curitiba – PR</a:t>
            </a:r>
            <a:endParaRPr/>
          </a:p>
        </p:txBody>
      </p:sp>
      <p:pic>
        <p:nvPicPr>
          <p:cNvPr id="222" name="Google Shape;22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90905" y="4314297"/>
            <a:ext cx="297952" cy="297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1843" y="1787819"/>
            <a:ext cx="173279" cy="173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3932" y="4344230"/>
            <a:ext cx="297952" cy="297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1843" y="2050506"/>
            <a:ext cx="173279" cy="173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1843" y="2307656"/>
            <a:ext cx="173279" cy="173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1843" y="2569319"/>
            <a:ext cx="173279" cy="173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1843" y="2838548"/>
            <a:ext cx="173279" cy="173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1843" y="3079108"/>
            <a:ext cx="173279" cy="1732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0" name="Google Shape;230;p5"/>
          <p:cNvCxnSpPr/>
          <p:nvPr/>
        </p:nvCxnSpPr>
        <p:spPr>
          <a:xfrm>
            <a:off x="521843" y="3646080"/>
            <a:ext cx="2255173" cy="0"/>
          </a:xfrm>
          <a:prstGeom prst="straightConnector1">
            <a:avLst/>
          </a:prstGeom>
          <a:noFill/>
          <a:ln w="9525" cap="flat" cmpd="sng">
            <a:solidFill>
              <a:srgbClr val="71727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1" name="Google Shape;231;p5"/>
          <p:cNvSpPr txBox="1"/>
          <p:nvPr/>
        </p:nvSpPr>
        <p:spPr>
          <a:xfrm>
            <a:off x="1303307" y="617613"/>
            <a:ext cx="2077846" cy="763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500" rIns="0" bIns="0" anchor="t" anchorCtr="0">
            <a:spAutoFit/>
          </a:bodyPr>
          <a:lstStyle/>
          <a:p>
            <a:pPr marL="0" marR="0" lvl="0" indent="0" algn="l" rtl="0">
              <a:lnSpc>
                <a:spcPct val="99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79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CIM</a:t>
            </a:r>
            <a:endParaRPr dirty="0"/>
          </a:p>
          <a:p>
            <a:pPr marL="0" marR="0" lvl="0" indent="0" algn="l" rtl="0">
              <a:lnSpc>
                <a:spcPct val="99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79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ÁGUA VERDE</a:t>
            </a:r>
            <a:endParaRPr sz="2479" b="1" i="0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7590" y="499900"/>
            <a:ext cx="659355" cy="841308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5"/>
          <p:cNvSpPr/>
          <p:nvPr/>
        </p:nvSpPr>
        <p:spPr>
          <a:xfrm>
            <a:off x="7483088" y="325678"/>
            <a:ext cx="1961868" cy="25459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273464"/>
              </a:gs>
              <a:gs pos="75000">
                <a:srgbClr val="3C6D74"/>
              </a:gs>
              <a:gs pos="100000">
                <a:srgbClr val="96C9C4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5"/>
          <p:cNvSpPr txBox="1"/>
          <p:nvPr/>
        </p:nvSpPr>
        <p:spPr>
          <a:xfrm>
            <a:off x="1126544" y="3938430"/>
            <a:ext cx="1186602" cy="326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50" rIns="0" bIns="0" anchor="ctr" anchorCtr="0">
            <a:spAutoFit/>
          </a:bodyPr>
          <a:lstStyle/>
          <a:p>
            <a:pPr marL="0" marR="0" lvl="0" indent="0" algn="ctr" rtl="0">
              <a:lnSpc>
                <a:spcPct val="99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79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50 mil</a:t>
            </a:r>
            <a:endParaRPr sz="2479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6"/>
          <p:cNvPicPr preferRelativeResize="0"/>
          <p:nvPr/>
        </p:nvPicPr>
        <p:blipFill rotWithShape="1">
          <a:blip r:embed="rId3">
            <a:alphaModFix/>
          </a:blip>
          <a:srcRect l="2330"/>
          <a:stretch/>
        </p:blipFill>
        <p:spPr>
          <a:xfrm>
            <a:off x="7032563" y="145843"/>
            <a:ext cx="2906112" cy="1389523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6"/>
          <p:cNvSpPr txBox="1"/>
          <p:nvPr/>
        </p:nvSpPr>
        <p:spPr>
          <a:xfrm>
            <a:off x="777014" y="2015532"/>
            <a:ext cx="1632222" cy="2249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50" rIns="0" bIns="0" anchor="t" anchorCtr="0">
            <a:spAutoFit/>
          </a:bodyPr>
          <a:lstStyle/>
          <a:p>
            <a:pPr marL="161438" marR="0" lvl="0" indent="-15595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92"/>
              <a:buFont typeface="Arial"/>
              <a:buChar char="•"/>
            </a:pPr>
            <a:r>
              <a:rPr lang="pt-BR" sz="1092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Anestesiologia</a:t>
            </a:r>
            <a:endParaRPr/>
          </a:p>
          <a:p>
            <a:pPr marL="161438" marR="0" lvl="0" indent="-155951" algn="l" rtl="0">
              <a:lnSpc>
                <a:spcPct val="150000"/>
              </a:lnSpc>
              <a:spcBef>
                <a:spcPts val="48"/>
              </a:spcBef>
              <a:spcAft>
                <a:spcPts val="0"/>
              </a:spcAft>
              <a:buClr>
                <a:srgbClr val="7F7F7F"/>
              </a:buClr>
              <a:buSzPts val="1092"/>
              <a:buFont typeface="Arial"/>
              <a:buChar char="•"/>
            </a:pPr>
            <a:r>
              <a:rPr lang="pt-BR" sz="1092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Angiologia</a:t>
            </a:r>
            <a:endParaRPr/>
          </a:p>
          <a:p>
            <a:pPr marL="161438" marR="0" lvl="0" indent="-155951" algn="l" rtl="0">
              <a:lnSpc>
                <a:spcPct val="150000"/>
              </a:lnSpc>
              <a:spcBef>
                <a:spcPts val="48"/>
              </a:spcBef>
              <a:spcAft>
                <a:spcPts val="0"/>
              </a:spcAft>
              <a:buClr>
                <a:srgbClr val="7F7F7F"/>
              </a:buClr>
              <a:buSzPts val="1092"/>
              <a:buFont typeface="Arial"/>
              <a:buChar char="•"/>
            </a:pPr>
            <a:r>
              <a:rPr lang="pt-BR" sz="1092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Audiometria</a:t>
            </a:r>
            <a:endParaRPr/>
          </a:p>
          <a:p>
            <a:pPr marL="161438" marR="0" lvl="0" indent="-155951" algn="l" rtl="0">
              <a:lnSpc>
                <a:spcPct val="150000"/>
              </a:lnSpc>
              <a:spcBef>
                <a:spcPts val="48"/>
              </a:spcBef>
              <a:spcAft>
                <a:spcPts val="0"/>
              </a:spcAft>
              <a:buClr>
                <a:srgbClr val="7F7F7F"/>
              </a:buClr>
              <a:buSzPts val="1092"/>
              <a:buFont typeface="Arial"/>
              <a:buChar char="•"/>
            </a:pPr>
            <a:r>
              <a:rPr lang="pt-BR" sz="1092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Cardiologia </a:t>
            </a:r>
            <a:endParaRPr/>
          </a:p>
          <a:p>
            <a:pPr marL="161438" marR="0" lvl="0" indent="-155951" algn="l" rtl="0">
              <a:lnSpc>
                <a:spcPct val="150000"/>
              </a:lnSpc>
              <a:spcBef>
                <a:spcPts val="48"/>
              </a:spcBef>
              <a:spcAft>
                <a:spcPts val="0"/>
              </a:spcAft>
              <a:buClr>
                <a:srgbClr val="7F7F7F"/>
              </a:buClr>
              <a:buSzPts val="1092"/>
              <a:buFont typeface="Arial"/>
              <a:buChar char="•"/>
            </a:pPr>
            <a:r>
              <a:rPr lang="pt-BR" sz="1092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Clínica Geral</a:t>
            </a:r>
            <a:endParaRPr/>
          </a:p>
          <a:p>
            <a:pPr marL="161438" marR="0" lvl="0" indent="-155951" algn="l" rtl="0">
              <a:lnSpc>
                <a:spcPct val="150000"/>
              </a:lnSpc>
              <a:spcBef>
                <a:spcPts val="48"/>
              </a:spcBef>
              <a:spcAft>
                <a:spcPts val="0"/>
              </a:spcAft>
              <a:buClr>
                <a:srgbClr val="7F7F7F"/>
              </a:buClr>
              <a:buSzPts val="1092"/>
              <a:buFont typeface="Arial"/>
              <a:buChar char="•"/>
            </a:pPr>
            <a:r>
              <a:rPr lang="pt-BR" sz="1092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Cirurgia Geral</a:t>
            </a:r>
            <a:endParaRPr/>
          </a:p>
          <a:p>
            <a:pPr marL="161438" marR="0" lvl="0" indent="-155951" algn="l" rtl="0">
              <a:lnSpc>
                <a:spcPct val="150000"/>
              </a:lnSpc>
              <a:spcBef>
                <a:spcPts val="48"/>
              </a:spcBef>
              <a:spcAft>
                <a:spcPts val="0"/>
              </a:spcAft>
              <a:buClr>
                <a:srgbClr val="7F7F7F"/>
              </a:buClr>
              <a:buSzPts val="1092"/>
              <a:buFont typeface="Arial"/>
              <a:buChar char="•"/>
            </a:pPr>
            <a:r>
              <a:rPr lang="pt-BR" sz="1092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Cirurgia Plástica</a:t>
            </a:r>
            <a:endParaRPr/>
          </a:p>
          <a:p>
            <a:pPr marL="161438" marR="0" lvl="0" indent="-155951" algn="l" rtl="0">
              <a:lnSpc>
                <a:spcPct val="150000"/>
              </a:lnSpc>
              <a:spcBef>
                <a:spcPts val="48"/>
              </a:spcBef>
              <a:spcAft>
                <a:spcPts val="0"/>
              </a:spcAft>
              <a:buClr>
                <a:srgbClr val="7F7F7F"/>
              </a:buClr>
              <a:buSzPts val="1092"/>
              <a:buFont typeface="Arial"/>
              <a:buChar char="•"/>
            </a:pPr>
            <a:r>
              <a:rPr lang="pt-BR" sz="1092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Coloproctologia</a:t>
            </a:r>
            <a:endParaRPr sz="1092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1438" marR="0" lvl="0" indent="-155951" algn="l" rtl="0">
              <a:lnSpc>
                <a:spcPct val="150000"/>
              </a:lnSpc>
              <a:spcBef>
                <a:spcPts val="48"/>
              </a:spcBef>
              <a:spcAft>
                <a:spcPts val="0"/>
              </a:spcAft>
              <a:buClr>
                <a:srgbClr val="7F7F7F"/>
              </a:buClr>
              <a:buSzPts val="1092"/>
              <a:buFont typeface="Arial"/>
              <a:buChar char="•"/>
            </a:pPr>
            <a:r>
              <a:rPr lang="pt-BR" sz="1092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Dermatologia</a:t>
            </a:r>
            <a:endParaRPr/>
          </a:p>
        </p:txBody>
      </p:sp>
      <p:sp>
        <p:nvSpPr>
          <p:cNvPr id="242" name="Google Shape;242;p6"/>
          <p:cNvSpPr txBox="1"/>
          <p:nvPr/>
        </p:nvSpPr>
        <p:spPr>
          <a:xfrm>
            <a:off x="2596619" y="2015532"/>
            <a:ext cx="1632222" cy="2249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50" rIns="0" bIns="0" anchor="t" anchorCtr="0">
            <a:spAutoFit/>
          </a:bodyPr>
          <a:lstStyle/>
          <a:p>
            <a:pPr marL="161438" marR="0" lvl="0" indent="-15595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92"/>
              <a:buFont typeface="Arial"/>
              <a:buChar char="•"/>
            </a:pPr>
            <a:r>
              <a:rPr lang="pt-BR" sz="1092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Endocrinologia</a:t>
            </a:r>
            <a:endParaRPr dirty="0"/>
          </a:p>
          <a:p>
            <a:pPr marL="161438" marR="0" lvl="0" indent="-155951" algn="l" rtl="0">
              <a:lnSpc>
                <a:spcPct val="150000"/>
              </a:lnSpc>
              <a:spcBef>
                <a:spcPts val="48"/>
              </a:spcBef>
              <a:spcAft>
                <a:spcPts val="0"/>
              </a:spcAft>
              <a:buClr>
                <a:srgbClr val="7F7F7F"/>
              </a:buClr>
              <a:buSzPts val="1092"/>
              <a:buFont typeface="Arial"/>
              <a:buChar char="•"/>
            </a:pPr>
            <a:r>
              <a:rPr lang="pt-BR" sz="1092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Fonoaudiologia</a:t>
            </a:r>
            <a:endParaRPr dirty="0"/>
          </a:p>
          <a:p>
            <a:pPr marL="161438" marR="0" lvl="0" indent="-155951" algn="l" rtl="0">
              <a:lnSpc>
                <a:spcPct val="150000"/>
              </a:lnSpc>
              <a:spcBef>
                <a:spcPts val="48"/>
              </a:spcBef>
              <a:spcAft>
                <a:spcPts val="0"/>
              </a:spcAft>
              <a:buClr>
                <a:srgbClr val="7F7F7F"/>
              </a:buClr>
              <a:buSzPts val="1092"/>
              <a:buFont typeface="Arial"/>
              <a:buChar char="•"/>
            </a:pPr>
            <a:r>
              <a:rPr lang="pt-BR" sz="1092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Ginecologia e Obstetrícia</a:t>
            </a:r>
            <a:endParaRPr dirty="0"/>
          </a:p>
          <a:p>
            <a:pPr marL="161438" marR="0" lvl="0" indent="-155951" algn="l" rtl="0">
              <a:lnSpc>
                <a:spcPct val="150000"/>
              </a:lnSpc>
              <a:spcBef>
                <a:spcPts val="48"/>
              </a:spcBef>
              <a:spcAft>
                <a:spcPts val="0"/>
              </a:spcAft>
              <a:buClr>
                <a:srgbClr val="7F7F7F"/>
              </a:buClr>
              <a:buSzPts val="1092"/>
              <a:buFont typeface="Arial"/>
              <a:buChar char="•"/>
            </a:pPr>
            <a:r>
              <a:rPr lang="pt-BR" sz="1092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Gastroenterologia</a:t>
            </a:r>
            <a:endParaRPr dirty="0"/>
          </a:p>
          <a:p>
            <a:pPr marL="161438" marR="0" lvl="0" indent="-155951" algn="l" rtl="0">
              <a:lnSpc>
                <a:spcPct val="150000"/>
              </a:lnSpc>
              <a:spcBef>
                <a:spcPts val="48"/>
              </a:spcBef>
              <a:spcAft>
                <a:spcPts val="0"/>
              </a:spcAft>
              <a:buClr>
                <a:srgbClr val="7F7F7F"/>
              </a:buClr>
              <a:buSzPts val="1092"/>
              <a:buFont typeface="Arial"/>
              <a:buChar char="•"/>
            </a:pPr>
            <a:r>
              <a:rPr lang="pt-BR" sz="1092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Geriatria </a:t>
            </a:r>
            <a:endParaRPr dirty="0"/>
          </a:p>
          <a:p>
            <a:pPr marL="161438" marR="0" lvl="0" indent="-155951" algn="l" rtl="0">
              <a:lnSpc>
                <a:spcPct val="150000"/>
              </a:lnSpc>
              <a:spcBef>
                <a:spcPts val="48"/>
              </a:spcBef>
              <a:spcAft>
                <a:spcPts val="0"/>
              </a:spcAft>
              <a:buClr>
                <a:srgbClr val="7F7F7F"/>
              </a:buClr>
              <a:buSzPts val="1092"/>
              <a:buFont typeface="Arial"/>
              <a:buChar char="•"/>
            </a:pPr>
            <a:r>
              <a:rPr lang="pt-BR" sz="1092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Hematologia </a:t>
            </a:r>
            <a:endParaRPr dirty="0"/>
          </a:p>
          <a:p>
            <a:pPr marL="161438" marR="0" lvl="0" indent="-155951" algn="l" rtl="0">
              <a:lnSpc>
                <a:spcPct val="150000"/>
              </a:lnSpc>
              <a:spcBef>
                <a:spcPts val="48"/>
              </a:spcBef>
              <a:spcAft>
                <a:spcPts val="0"/>
              </a:spcAft>
              <a:buClr>
                <a:srgbClr val="7F7F7F"/>
              </a:buClr>
              <a:buSzPts val="1092"/>
              <a:buFont typeface="Arial"/>
              <a:buChar char="•"/>
            </a:pPr>
            <a:r>
              <a:rPr lang="pt-BR" sz="1092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Homeopatia </a:t>
            </a:r>
            <a:endParaRPr dirty="0"/>
          </a:p>
          <a:p>
            <a:pPr marL="161438" marR="0" lvl="0" indent="-155951" algn="l" rtl="0">
              <a:lnSpc>
                <a:spcPct val="150000"/>
              </a:lnSpc>
              <a:spcBef>
                <a:spcPts val="48"/>
              </a:spcBef>
              <a:spcAft>
                <a:spcPts val="0"/>
              </a:spcAft>
              <a:buClr>
                <a:srgbClr val="7F7F7F"/>
              </a:buClr>
              <a:buSzPts val="1092"/>
              <a:buFont typeface="Arial"/>
              <a:buChar char="•"/>
            </a:pPr>
            <a:r>
              <a:rPr lang="pt-BR" sz="1092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Mastologia </a:t>
            </a:r>
            <a:endParaRPr dirty="0"/>
          </a:p>
          <a:p>
            <a:pPr marL="161438" marR="0" lvl="0" indent="-155951" algn="l" rtl="0">
              <a:lnSpc>
                <a:spcPct val="150000"/>
              </a:lnSpc>
              <a:spcBef>
                <a:spcPts val="48"/>
              </a:spcBef>
              <a:spcAft>
                <a:spcPts val="0"/>
              </a:spcAft>
              <a:buClr>
                <a:srgbClr val="7F7F7F"/>
              </a:buClr>
              <a:buSzPts val="1092"/>
              <a:buFont typeface="Arial"/>
              <a:buChar char="•"/>
            </a:pPr>
            <a:r>
              <a:rPr lang="pt-BR" sz="1092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Nefrologia</a:t>
            </a:r>
            <a:endParaRPr dirty="0"/>
          </a:p>
        </p:txBody>
      </p:sp>
      <p:sp>
        <p:nvSpPr>
          <p:cNvPr id="243" name="Google Shape;243;p6"/>
          <p:cNvSpPr txBox="1"/>
          <p:nvPr/>
        </p:nvSpPr>
        <p:spPr>
          <a:xfrm>
            <a:off x="4603257" y="2015532"/>
            <a:ext cx="1632222" cy="199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50" rIns="0" bIns="0" anchor="t" anchorCtr="0">
            <a:spAutoFit/>
          </a:bodyPr>
          <a:lstStyle/>
          <a:p>
            <a:pPr marL="161438" marR="0" lvl="0" indent="-15595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92"/>
              <a:buFont typeface="Arial"/>
              <a:buChar char="•"/>
            </a:pPr>
            <a:r>
              <a:rPr lang="pt-BR" sz="1092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Neuropediatria</a:t>
            </a:r>
            <a:endParaRPr/>
          </a:p>
          <a:p>
            <a:pPr marL="161438" marR="0" lvl="0" indent="-155951" algn="l" rtl="0">
              <a:lnSpc>
                <a:spcPct val="150000"/>
              </a:lnSpc>
              <a:spcBef>
                <a:spcPts val="48"/>
              </a:spcBef>
              <a:spcAft>
                <a:spcPts val="0"/>
              </a:spcAft>
              <a:buClr>
                <a:srgbClr val="7F7F7F"/>
              </a:buClr>
              <a:buSzPts val="1092"/>
              <a:buFont typeface="Arial"/>
              <a:buChar char="•"/>
            </a:pPr>
            <a:r>
              <a:rPr lang="pt-BR" sz="1092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Neurocirurgia </a:t>
            </a:r>
            <a:endParaRPr/>
          </a:p>
          <a:p>
            <a:pPr marL="161438" marR="0" lvl="0" indent="-155951" algn="l" rtl="0">
              <a:lnSpc>
                <a:spcPct val="150000"/>
              </a:lnSpc>
              <a:spcBef>
                <a:spcPts val="48"/>
              </a:spcBef>
              <a:spcAft>
                <a:spcPts val="0"/>
              </a:spcAft>
              <a:buClr>
                <a:srgbClr val="7F7F7F"/>
              </a:buClr>
              <a:buSzPts val="1092"/>
              <a:buFont typeface="Arial"/>
              <a:buChar char="•"/>
            </a:pPr>
            <a:r>
              <a:rPr lang="pt-BR" sz="1092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Neurologia </a:t>
            </a:r>
            <a:endParaRPr/>
          </a:p>
          <a:p>
            <a:pPr marL="161438" marR="0" lvl="0" indent="-155951" algn="l" rtl="0">
              <a:lnSpc>
                <a:spcPct val="150000"/>
              </a:lnSpc>
              <a:spcBef>
                <a:spcPts val="48"/>
              </a:spcBef>
              <a:spcAft>
                <a:spcPts val="0"/>
              </a:spcAft>
              <a:buClr>
                <a:srgbClr val="7F7F7F"/>
              </a:buClr>
              <a:buSzPts val="1092"/>
              <a:buFont typeface="Arial"/>
              <a:buChar char="•"/>
            </a:pPr>
            <a:r>
              <a:rPr lang="pt-BR" sz="1092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Nutricionista </a:t>
            </a:r>
            <a:endParaRPr/>
          </a:p>
          <a:p>
            <a:pPr marL="161438" marR="0" lvl="0" indent="-155951" algn="l" rtl="0">
              <a:lnSpc>
                <a:spcPct val="150000"/>
              </a:lnSpc>
              <a:spcBef>
                <a:spcPts val="48"/>
              </a:spcBef>
              <a:spcAft>
                <a:spcPts val="0"/>
              </a:spcAft>
              <a:buClr>
                <a:srgbClr val="7F7F7F"/>
              </a:buClr>
              <a:buSzPts val="1092"/>
              <a:buFont typeface="Arial"/>
              <a:buChar char="•"/>
            </a:pPr>
            <a:r>
              <a:rPr lang="pt-BR" sz="1092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Oncologia</a:t>
            </a:r>
            <a:endParaRPr/>
          </a:p>
          <a:p>
            <a:pPr marL="161438" marR="0" lvl="0" indent="-155951" algn="l" rtl="0">
              <a:lnSpc>
                <a:spcPct val="150000"/>
              </a:lnSpc>
              <a:spcBef>
                <a:spcPts val="48"/>
              </a:spcBef>
              <a:spcAft>
                <a:spcPts val="0"/>
              </a:spcAft>
              <a:buClr>
                <a:srgbClr val="7F7F7F"/>
              </a:buClr>
              <a:buSzPts val="1092"/>
              <a:buFont typeface="Arial"/>
              <a:buChar char="•"/>
            </a:pPr>
            <a:r>
              <a:rPr lang="pt-BR" sz="1092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Otorrinolaringologia</a:t>
            </a:r>
            <a:endParaRPr/>
          </a:p>
          <a:p>
            <a:pPr marL="161438" marR="0" lvl="0" indent="-155951" algn="l" rtl="0">
              <a:lnSpc>
                <a:spcPct val="150000"/>
              </a:lnSpc>
              <a:spcBef>
                <a:spcPts val="48"/>
              </a:spcBef>
              <a:spcAft>
                <a:spcPts val="0"/>
              </a:spcAft>
              <a:buClr>
                <a:srgbClr val="7F7F7F"/>
              </a:buClr>
              <a:buSzPts val="1092"/>
              <a:buFont typeface="Arial"/>
              <a:buChar char="•"/>
            </a:pPr>
            <a:r>
              <a:rPr lang="pt-BR" sz="1092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Ortopedia </a:t>
            </a:r>
            <a:endParaRPr/>
          </a:p>
          <a:p>
            <a:pPr marL="161438" marR="0" lvl="0" indent="-155951" algn="l" rtl="0">
              <a:lnSpc>
                <a:spcPct val="150000"/>
              </a:lnSpc>
              <a:spcBef>
                <a:spcPts val="48"/>
              </a:spcBef>
              <a:spcAft>
                <a:spcPts val="0"/>
              </a:spcAft>
              <a:buClr>
                <a:srgbClr val="7F7F7F"/>
              </a:buClr>
              <a:buSzPts val="1092"/>
              <a:buFont typeface="Arial"/>
              <a:buChar char="•"/>
            </a:pPr>
            <a:r>
              <a:rPr lang="pt-BR" sz="1092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Pediatria </a:t>
            </a:r>
            <a:endParaRPr/>
          </a:p>
        </p:txBody>
      </p:sp>
      <p:sp>
        <p:nvSpPr>
          <p:cNvPr id="244" name="Google Shape;244;p6"/>
          <p:cNvSpPr txBox="1"/>
          <p:nvPr/>
        </p:nvSpPr>
        <p:spPr>
          <a:xfrm>
            <a:off x="6474671" y="2015532"/>
            <a:ext cx="1632222" cy="2083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1438" marR="0" lvl="0" indent="-15595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92"/>
              <a:buFont typeface="Arial"/>
              <a:buChar char="•"/>
            </a:pPr>
            <a:r>
              <a:rPr lang="pt-BR" sz="1092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Planejamento Familiar</a:t>
            </a:r>
            <a:endParaRPr/>
          </a:p>
          <a:p>
            <a:pPr marL="161438" marR="0" lvl="0" indent="-155951" algn="l" rtl="0">
              <a:lnSpc>
                <a:spcPct val="150000"/>
              </a:lnSpc>
              <a:spcBef>
                <a:spcPts val="48"/>
              </a:spcBef>
              <a:spcAft>
                <a:spcPts val="0"/>
              </a:spcAft>
              <a:buClr>
                <a:srgbClr val="7F7F7F"/>
              </a:buClr>
              <a:buSzPts val="1092"/>
              <a:buFont typeface="Arial"/>
              <a:buChar char="•"/>
            </a:pPr>
            <a:r>
              <a:rPr lang="pt-BR" sz="1092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Pneumologia </a:t>
            </a:r>
            <a:endParaRPr/>
          </a:p>
          <a:p>
            <a:pPr marL="161438" marR="0" lvl="0" indent="-155951" algn="l" rtl="0">
              <a:lnSpc>
                <a:spcPct val="150000"/>
              </a:lnSpc>
              <a:spcBef>
                <a:spcPts val="48"/>
              </a:spcBef>
              <a:spcAft>
                <a:spcPts val="0"/>
              </a:spcAft>
              <a:buClr>
                <a:srgbClr val="7F7F7F"/>
              </a:buClr>
              <a:buSzPts val="1092"/>
              <a:buFont typeface="Arial"/>
              <a:buChar char="•"/>
            </a:pPr>
            <a:r>
              <a:rPr lang="pt-BR" sz="1092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Psicologia </a:t>
            </a:r>
            <a:endParaRPr/>
          </a:p>
          <a:p>
            <a:pPr marL="161438" marR="0" lvl="0" indent="-155951" algn="l" rtl="0">
              <a:lnSpc>
                <a:spcPct val="150000"/>
              </a:lnSpc>
              <a:spcBef>
                <a:spcPts val="48"/>
              </a:spcBef>
              <a:spcAft>
                <a:spcPts val="0"/>
              </a:spcAft>
              <a:buClr>
                <a:srgbClr val="7F7F7F"/>
              </a:buClr>
              <a:buSzPts val="1092"/>
              <a:buFont typeface="Arial"/>
              <a:buChar char="•"/>
            </a:pPr>
            <a:r>
              <a:rPr lang="pt-BR" sz="1092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Proctologia </a:t>
            </a:r>
            <a:endParaRPr/>
          </a:p>
          <a:p>
            <a:pPr marL="161438" marR="0" lvl="0" indent="-155951" algn="l" rtl="0">
              <a:lnSpc>
                <a:spcPct val="150000"/>
              </a:lnSpc>
              <a:spcBef>
                <a:spcPts val="48"/>
              </a:spcBef>
              <a:spcAft>
                <a:spcPts val="0"/>
              </a:spcAft>
              <a:buClr>
                <a:srgbClr val="7F7F7F"/>
              </a:buClr>
              <a:buSzPts val="1092"/>
              <a:buFont typeface="Arial"/>
              <a:buChar char="•"/>
            </a:pPr>
            <a:r>
              <a:rPr lang="pt-BR" sz="1092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Pequenas Cirurgias</a:t>
            </a:r>
            <a:endParaRPr/>
          </a:p>
          <a:p>
            <a:pPr marL="161438" marR="0" lvl="0" indent="-155951" algn="l" rtl="0">
              <a:lnSpc>
                <a:spcPct val="150000"/>
              </a:lnSpc>
              <a:spcBef>
                <a:spcPts val="48"/>
              </a:spcBef>
              <a:spcAft>
                <a:spcPts val="0"/>
              </a:spcAft>
              <a:buClr>
                <a:srgbClr val="7F7F7F"/>
              </a:buClr>
              <a:buSzPts val="1092"/>
              <a:buFont typeface="Arial"/>
              <a:buChar char="•"/>
            </a:pPr>
            <a:r>
              <a:rPr lang="pt-BR" sz="1092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Reumatologia </a:t>
            </a:r>
            <a:endParaRPr/>
          </a:p>
          <a:p>
            <a:pPr marL="161438" marR="0" lvl="0" indent="-155951" algn="l" rtl="0">
              <a:lnSpc>
                <a:spcPct val="150000"/>
              </a:lnSpc>
              <a:spcBef>
                <a:spcPts val="48"/>
              </a:spcBef>
              <a:spcAft>
                <a:spcPts val="0"/>
              </a:spcAft>
              <a:buClr>
                <a:srgbClr val="7F7F7F"/>
              </a:buClr>
              <a:buSzPts val="1092"/>
              <a:buFont typeface="Arial"/>
              <a:buChar char="•"/>
            </a:pPr>
            <a:r>
              <a:rPr lang="pt-BR" sz="1092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Urologia </a:t>
            </a:r>
            <a:endParaRPr/>
          </a:p>
          <a:p>
            <a:pPr marL="161438" marR="0" lvl="0" indent="-155951" algn="l" rtl="0">
              <a:lnSpc>
                <a:spcPct val="150000"/>
              </a:lnSpc>
              <a:spcBef>
                <a:spcPts val="48"/>
              </a:spcBef>
              <a:spcAft>
                <a:spcPts val="0"/>
              </a:spcAft>
              <a:buClr>
                <a:srgbClr val="7F7F7F"/>
              </a:buClr>
              <a:buSzPts val="1092"/>
              <a:buFont typeface="Arial"/>
              <a:buChar char="•"/>
            </a:pPr>
            <a:r>
              <a:rPr lang="pt-BR" sz="1092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Terapia Ocupacional</a:t>
            </a:r>
            <a:endParaRPr/>
          </a:p>
        </p:txBody>
      </p:sp>
      <p:sp>
        <p:nvSpPr>
          <p:cNvPr id="245" name="Google Shape;245;p6"/>
          <p:cNvSpPr txBox="1"/>
          <p:nvPr/>
        </p:nvSpPr>
        <p:spPr>
          <a:xfrm>
            <a:off x="3982851" y="738631"/>
            <a:ext cx="5806161" cy="523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25" rIns="0" bIns="0" anchor="t" anchorCtr="0">
            <a:spAutoFit/>
          </a:bodyPr>
          <a:lstStyle/>
          <a:p>
            <a:pPr marL="577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37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Principais especialidades </a:t>
            </a:r>
            <a:endParaRPr/>
          </a:p>
          <a:p>
            <a:pPr marL="5776" marR="0" lvl="0" indent="0" algn="l" rtl="0">
              <a:lnSpc>
                <a:spcPct val="100000"/>
              </a:lnSpc>
              <a:spcBef>
                <a:spcPts val="52"/>
              </a:spcBef>
              <a:spcAft>
                <a:spcPts val="0"/>
              </a:spcAft>
              <a:buNone/>
            </a:pPr>
            <a:r>
              <a:rPr lang="pt-BR" sz="1637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 atendimentos na unidade:</a:t>
            </a:r>
            <a:endParaRPr sz="1637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6" name="Google Shape;246;p6"/>
          <p:cNvCxnSpPr/>
          <p:nvPr/>
        </p:nvCxnSpPr>
        <p:spPr>
          <a:xfrm>
            <a:off x="487590" y="1705355"/>
            <a:ext cx="7619303" cy="0"/>
          </a:xfrm>
          <a:prstGeom prst="straightConnector1">
            <a:avLst/>
          </a:prstGeom>
          <a:noFill/>
          <a:ln w="9525" cap="flat" cmpd="sng">
            <a:solidFill>
              <a:srgbClr val="71727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7" name="Google Shape;247;p6"/>
          <p:cNvCxnSpPr/>
          <p:nvPr/>
        </p:nvCxnSpPr>
        <p:spPr>
          <a:xfrm>
            <a:off x="3670949" y="557536"/>
            <a:ext cx="0" cy="783672"/>
          </a:xfrm>
          <a:prstGeom prst="straightConnector1">
            <a:avLst/>
          </a:prstGeom>
          <a:noFill/>
          <a:ln w="9525" cap="flat" cmpd="sng">
            <a:solidFill>
              <a:srgbClr val="71727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8" name="Google Shape;248;p6"/>
          <p:cNvSpPr txBox="1"/>
          <p:nvPr/>
        </p:nvSpPr>
        <p:spPr>
          <a:xfrm>
            <a:off x="1303306" y="617613"/>
            <a:ext cx="2217979" cy="763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500" rIns="0" bIns="0" anchor="t" anchorCtr="0">
            <a:spAutoFit/>
          </a:bodyPr>
          <a:lstStyle/>
          <a:p>
            <a:pPr marL="0" marR="0" lvl="0" indent="0" algn="l" rtl="0">
              <a:lnSpc>
                <a:spcPct val="99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79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CIM</a:t>
            </a:r>
            <a:endParaRPr dirty="0"/>
          </a:p>
          <a:p>
            <a:pPr marL="0" marR="0" lvl="0" indent="0" algn="l" rtl="0">
              <a:lnSpc>
                <a:spcPct val="99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79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ÁGUA VERDE</a:t>
            </a:r>
            <a:endParaRPr sz="2479" b="1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Google Shape;24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7590" y="499900"/>
            <a:ext cx="659355" cy="841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6" name="Agrupar 1595">
            <a:extLst>
              <a:ext uri="{FF2B5EF4-FFF2-40B4-BE49-F238E27FC236}">
                <a16:creationId xmlns:a16="http://schemas.microsoft.com/office/drawing/2014/main" id="{424661A4-62B7-F036-8872-80AE894FA9B7}"/>
              </a:ext>
            </a:extLst>
          </p:cNvPr>
          <p:cNvGrpSpPr/>
          <p:nvPr/>
        </p:nvGrpSpPr>
        <p:grpSpPr>
          <a:xfrm>
            <a:off x="6927451" y="232061"/>
            <a:ext cx="1836789" cy="646723"/>
            <a:chOff x="11347450" y="3957085"/>
            <a:chExt cx="4707987" cy="1849990"/>
          </a:xfrm>
        </p:grpSpPr>
        <p:pic>
          <p:nvPicPr>
            <p:cNvPr id="1600" name="Imagem 1599" descr="Logotipo, nome da empresa&#10;&#10;Descrição gerada automaticamente">
              <a:extLst>
                <a:ext uri="{FF2B5EF4-FFF2-40B4-BE49-F238E27FC236}">
                  <a16:creationId xmlns:a16="http://schemas.microsoft.com/office/drawing/2014/main" id="{03BE1FA5-DE43-4409-AAED-320955889F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29" r="32401" b="53243"/>
            <a:stretch/>
          </p:blipFill>
          <p:spPr>
            <a:xfrm>
              <a:off x="11347450" y="3957085"/>
              <a:ext cx="1277123" cy="1849990"/>
            </a:xfrm>
            <a:prstGeom prst="rect">
              <a:avLst/>
            </a:prstGeom>
          </p:spPr>
        </p:pic>
        <p:pic>
          <p:nvPicPr>
            <p:cNvPr id="1594" name="Imagem 1593" descr="Logotipo, nome da empresa&#10;&#10;Descrição gerada automaticamente">
              <a:extLst>
                <a:ext uri="{FF2B5EF4-FFF2-40B4-BE49-F238E27FC236}">
                  <a16:creationId xmlns:a16="http://schemas.microsoft.com/office/drawing/2014/main" id="{214D21CE-32F1-548F-F558-4882DC96E1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321" b="16341"/>
            <a:stretch/>
          </p:blipFill>
          <p:spPr>
            <a:xfrm>
              <a:off x="12700773" y="4177342"/>
              <a:ext cx="3354664" cy="1477333"/>
            </a:xfrm>
            <a:prstGeom prst="rect">
              <a:avLst/>
            </a:prstGeom>
          </p:spPr>
        </p:pic>
      </p:grpSp>
      <p:sp>
        <p:nvSpPr>
          <p:cNvPr id="1586" name="object 1586"/>
          <p:cNvSpPr/>
          <p:nvPr/>
        </p:nvSpPr>
        <p:spPr>
          <a:xfrm>
            <a:off x="-5455" y="3016079"/>
            <a:ext cx="2125607" cy="21274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1585" name="object 1585"/>
          <p:cNvSpPr/>
          <p:nvPr/>
        </p:nvSpPr>
        <p:spPr>
          <a:xfrm>
            <a:off x="1537567" y="3016079"/>
            <a:ext cx="3034433" cy="21264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637" dirty="0"/>
          </a:p>
        </p:txBody>
      </p:sp>
      <p:sp>
        <p:nvSpPr>
          <p:cNvPr id="1581" name="object 1581"/>
          <p:cNvSpPr txBox="1"/>
          <p:nvPr/>
        </p:nvSpPr>
        <p:spPr>
          <a:xfrm>
            <a:off x="5777418" y="1380651"/>
            <a:ext cx="3346396" cy="1079180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1267"/>
              </a:spcBef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Trebuchet MS"/>
              </a:rPr>
              <a:t>Para pacientes em tratamento</a:t>
            </a:r>
          </a:p>
          <a:p>
            <a:pPr marL="5776" marR="2310">
              <a:lnSpc>
                <a:spcPct val="100400"/>
              </a:lnSpc>
              <a:spcBef>
                <a:spcPts val="66"/>
              </a:spcBef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/>
              </a:rPr>
              <a:t>oncológico, reumatológico e hematológico.</a:t>
            </a:r>
          </a:p>
          <a:p>
            <a:pPr marL="5776">
              <a:spcBef>
                <a:spcPts val="52"/>
              </a:spcBef>
            </a:pPr>
            <a:endParaRPr lang="pt-BR" sz="1092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  <a:cs typeface="Calibri"/>
            </a:endParaRPr>
          </a:p>
          <a:p>
            <a:pPr marL="5776">
              <a:spcBef>
                <a:spcPts val="52"/>
              </a:spcBef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cs typeface="Calibri"/>
              </a:rPr>
              <a:t>Capacidade para até </a:t>
            </a: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cs typeface="Calibri"/>
              </a:rPr>
              <a:t>400 pacientes.</a:t>
            </a:r>
          </a:p>
          <a:p>
            <a:pPr marL="5776">
              <a:spcBef>
                <a:spcPts val="52"/>
              </a:spcBef>
            </a:pPr>
            <a:endParaRPr lang="pt-BR" sz="1092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  <a:ea typeface="Calibri"/>
              <a:cs typeface="Calibri"/>
              <a:sym typeface="Calibri"/>
            </a:endParaRPr>
          </a:p>
          <a:p>
            <a:pPr marL="5776">
              <a:spcBef>
                <a:spcPts val="52"/>
              </a:spcBef>
            </a:pP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Mais de </a:t>
            </a: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ea typeface="Calibri"/>
                <a:cs typeface="Calibri"/>
                <a:sym typeface="Calibri"/>
              </a:rPr>
              <a:t>1.300 atendimentos</a:t>
            </a:r>
            <a:r>
              <a:rPr lang="pt-BR" sz="1092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 por ano.</a:t>
            </a:r>
          </a:p>
        </p:txBody>
      </p:sp>
      <p:sp>
        <p:nvSpPr>
          <p:cNvPr id="104" name="object 104"/>
          <p:cNvSpPr/>
          <p:nvPr/>
        </p:nvSpPr>
        <p:spPr>
          <a:xfrm>
            <a:off x="6781995" y="1257904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5603" y="33655"/>
                </a:moveTo>
                <a:lnTo>
                  <a:pt x="41948" y="33655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55"/>
                </a:lnTo>
                <a:lnTo>
                  <a:pt x="0" y="33655"/>
                </a:lnTo>
                <a:lnTo>
                  <a:pt x="0" y="41935"/>
                </a:lnTo>
                <a:lnTo>
                  <a:pt x="33667" y="41935"/>
                </a:lnTo>
                <a:lnTo>
                  <a:pt x="33667" y="75603"/>
                </a:lnTo>
                <a:lnTo>
                  <a:pt x="41948" y="75603"/>
                </a:lnTo>
                <a:lnTo>
                  <a:pt x="41948" y="41935"/>
                </a:lnTo>
                <a:lnTo>
                  <a:pt x="75603" y="41935"/>
                </a:lnTo>
                <a:lnTo>
                  <a:pt x="75603" y="33655"/>
                </a:lnTo>
                <a:close/>
              </a:path>
            </a:pathLst>
          </a:custGeom>
          <a:solidFill>
            <a:srgbClr val="D3D3D3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1598" name="Forma Livre: Forma 1597">
            <a:extLst>
              <a:ext uri="{FF2B5EF4-FFF2-40B4-BE49-F238E27FC236}">
                <a16:creationId xmlns:a16="http://schemas.microsoft.com/office/drawing/2014/main" id="{96779EE3-CC35-D9B2-2779-E80C16C75969}"/>
              </a:ext>
            </a:extLst>
          </p:cNvPr>
          <p:cNvSpPr/>
          <p:nvPr/>
        </p:nvSpPr>
        <p:spPr>
          <a:xfrm>
            <a:off x="1108" y="-3896"/>
            <a:ext cx="4570892" cy="3050274"/>
          </a:xfrm>
          <a:custGeom>
            <a:avLst/>
            <a:gdLst>
              <a:gd name="connsiteX0" fmla="*/ 0 w 10050319"/>
              <a:gd name="connsiteY0" fmla="*/ 0 h 6706838"/>
              <a:gd name="connsiteX1" fmla="*/ 8676409 w 10050319"/>
              <a:gd name="connsiteY1" fmla="*/ 0 h 6706838"/>
              <a:gd name="connsiteX2" fmla="*/ 10050319 w 10050319"/>
              <a:gd name="connsiteY2" fmla="*/ 1373910 h 6706838"/>
              <a:gd name="connsiteX3" fmla="*/ 10050319 w 10050319"/>
              <a:gd name="connsiteY3" fmla="*/ 6706838 h 6706838"/>
              <a:gd name="connsiteX4" fmla="*/ 0 w 10050319"/>
              <a:gd name="connsiteY4" fmla="*/ 6706838 h 6706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0319" h="6706838">
                <a:moveTo>
                  <a:pt x="0" y="0"/>
                </a:moveTo>
                <a:lnTo>
                  <a:pt x="8676409" y="0"/>
                </a:lnTo>
                <a:cubicBezTo>
                  <a:pt x="9435199" y="0"/>
                  <a:pt x="10050319" y="615120"/>
                  <a:pt x="10050319" y="1373910"/>
                </a:cubicBezTo>
                <a:lnTo>
                  <a:pt x="10050319" y="6706838"/>
                </a:lnTo>
                <a:lnTo>
                  <a:pt x="0" y="6706838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637"/>
          </a:p>
        </p:txBody>
      </p:sp>
      <p:sp>
        <p:nvSpPr>
          <p:cNvPr id="1603" name="Google Shape;18696;p23">
            <a:extLst>
              <a:ext uri="{FF2B5EF4-FFF2-40B4-BE49-F238E27FC236}">
                <a16:creationId xmlns:a16="http://schemas.microsoft.com/office/drawing/2014/main" id="{60267D96-D008-EC96-FA1B-C34913071E1F}"/>
              </a:ext>
            </a:extLst>
          </p:cNvPr>
          <p:cNvSpPr txBox="1"/>
          <p:nvPr/>
        </p:nvSpPr>
        <p:spPr>
          <a:xfrm>
            <a:off x="7237602" y="4348711"/>
            <a:ext cx="1562407" cy="384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44" rIns="0" bIns="0" anchor="t" anchorCtr="0">
            <a:spAutoFit/>
          </a:bodyPr>
          <a:lstStyle/>
          <a:p>
            <a:pPr marL="5776">
              <a:buSzPts val="1800"/>
            </a:pPr>
            <a:r>
              <a:rPr lang="pt-BR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ea typeface="Calibri"/>
                <a:cs typeface="Calibri"/>
                <a:sym typeface="Calibri"/>
              </a:rPr>
              <a:t>Horário de atendimento</a:t>
            </a:r>
            <a:endParaRPr sz="800" dirty="0">
              <a:solidFill>
                <a:schemeClr val="tx1">
                  <a:lumMod val="75000"/>
                  <a:lumOff val="25000"/>
                </a:schemeClr>
              </a:solidFill>
              <a:latin typeface="Gilroy Bold" panose="00000800000000000000" pitchFamily="50" charset="0"/>
              <a:ea typeface="Calibri"/>
              <a:cs typeface="Calibri"/>
              <a:sym typeface="Calibri"/>
            </a:endParaRPr>
          </a:p>
          <a:p>
            <a:pPr marL="11263">
              <a:buSzPts val="1800"/>
            </a:pPr>
            <a:r>
              <a:rPr lang="pt-B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De segunda à sexta-feira, das 8 às 17h; sábado, das 7h às 13h</a:t>
            </a:r>
            <a:r>
              <a:rPr lang="pt-B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.</a:t>
            </a:r>
            <a:endParaRPr sz="800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</a:endParaRPr>
          </a:p>
        </p:txBody>
      </p:sp>
      <p:pic>
        <p:nvPicPr>
          <p:cNvPr id="1604" name="Gráfico 1603">
            <a:extLst>
              <a:ext uri="{FF2B5EF4-FFF2-40B4-BE49-F238E27FC236}">
                <a16:creationId xmlns:a16="http://schemas.microsoft.com/office/drawing/2014/main" id="{2BC41214-B277-8A22-5194-703F8FEE69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21733" y="4382997"/>
            <a:ext cx="297951" cy="297951"/>
          </a:xfrm>
          <a:prstGeom prst="rect">
            <a:avLst/>
          </a:prstGeom>
        </p:spPr>
      </p:pic>
      <p:cxnSp>
        <p:nvCxnSpPr>
          <p:cNvPr id="1605" name="Conector reto 1604">
            <a:extLst>
              <a:ext uri="{FF2B5EF4-FFF2-40B4-BE49-F238E27FC236}">
                <a16:creationId xmlns:a16="http://schemas.microsoft.com/office/drawing/2014/main" id="{74D1F1C0-B8E2-6151-7B4C-D9F926C0D29F}"/>
              </a:ext>
            </a:extLst>
          </p:cNvPr>
          <p:cNvCxnSpPr>
            <a:cxnSpLocks/>
          </p:cNvCxnSpPr>
          <p:nvPr/>
        </p:nvCxnSpPr>
        <p:spPr>
          <a:xfrm>
            <a:off x="5254253" y="4096606"/>
            <a:ext cx="334639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8" name="CaixaDeTexto 1607">
            <a:extLst>
              <a:ext uri="{FF2B5EF4-FFF2-40B4-BE49-F238E27FC236}">
                <a16:creationId xmlns:a16="http://schemas.microsoft.com/office/drawing/2014/main" id="{0F08D323-F799-3F4D-955A-AF5C3205A18B}"/>
              </a:ext>
            </a:extLst>
          </p:cNvPr>
          <p:cNvSpPr txBox="1"/>
          <p:nvPr/>
        </p:nvSpPr>
        <p:spPr>
          <a:xfrm>
            <a:off x="5639259" y="4334523"/>
            <a:ext cx="1082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Av. República Argentina, 650, 8º andar, Curitiba – PR</a:t>
            </a:r>
          </a:p>
        </p:txBody>
      </p:sp>
      <p:pic>
        <p:nvPicPr>
          <p:cNvPr id="1609" name="Gráfico 1608">
            <a:extLst>
              <a:ext uri="{FF2B5EF4-FFF2-40B4-BE49-F238E27FC236}">
                <a16:creationId xmlns:a16="http://schemas.microsoft.com/office/drawing/2014/main" id="{BCA021AE-41AE-9B50-583D-3C813AB530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47722" y="4382996"/>
            <a:ext cx="297952" cy="297952"/>
          </a:xfrm>
          <a:prstGeom prst="rect">
            <a:avLst/>
          </a:prstGeom>
        </p:spPr>
      </p:pic>
      <p:sp>
        <p:nvSpPr>
          <p:cNvPr id="1612" name="Retângulo: Cantos Arredondados 1611">
            <a:extLst>
              <a:ext uri="{FF2B5EF4-FFF2-40B4-BE49-F238E27FC236}">
                <a16:creationId xmlns:a16="http://schemas.microsoft.com/office/drawing/2014/main" id="{38BB7755-2F52-D726-0DF4-6ABE4AAAD5A7}"/>
              </a:ext>
            </a:extLst>
          </p:cNvPr>
          <p:cNvSpPr/>
          <p:nvPr/>
        </p:nvSpPr>
        <p:spPr>
          <a:xfrm rot="10800000">
            <a:off x="-384024" y="2883258"/>
            <a:ext cx="1708664" cy="326240"/>
          </a:xfrm>
          <a:prstGeom prst="roundRect">
            <a:avLst>
              <a:gd name="adj" fmla="val 50000"/>
            </a:avLst>
          </a:prstGeom>
          <a:gradFill>
            <a:gsLst>
              <a:gs pos="75000">
                <a:srgbClr val="3C6D74"/>
              </a:gs>
              <a:gs pos="0">
                <a:srgbClr val="C00000"/>
              </a:gs>
              <a:gs pos="51000">
                <a:srgbClr val="273464"/>
              </a:gs>
              <a:gs pos="100000">
                <a:srgbClr val="43817A">
                  <a:lumMod val="50000"/>
                  <a:lumOff val="5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37"/>
          </a:p>
        </p:txBody>
      </p:sp>
      <p:grpSp>
        <p:nvGrpSpPr>
          <p:cNvPr id="1613" name="Agrupar 1612">
            <a:extLst>
              <a:ext uri="{FF2B5EF4-FFF2-40B4-BE49-F238E27FC236}">
                <a16:creationId xmlns:a16="http://schemas.microsoft.com/office/drawing/2014/main" id="{8CA19365-0334-63CA-B747-A93B66F9C910}"/>
              </a:ext>
            </a:extLst>
          </p:cNvPr>
          <p:cNvGrpSpPr/>
          <p:nvPr/>
        </p:nvGrpSpPr>
        <p:grpSpPr>
          <a:xfrm>
            <a:off x="4999498" y="310599"/>
            <a:ext cx="1764381" cy="587768"/>
            <a:chOff x="10193295" y="1136386"/>
            <a:chExt cx="3879460" cy="1292364"/>
          </a:xfrm>
        </p:grpSpPr>
        <p:sp>
          <p:nvSpPr>
            <p:cNvPr id="1614" name="Google Shape;11948;p14">
              <a:extLst>
                <a:ext uri="{FF2B5EF4-FFF2-40B4-BE49-F238E27FC236}">
                  <a16:creationId xmlns:a16="http://schemas.microsoft.com/office/drawing/2014/main" id="{4766A933-D941-74FC-DED2-A7D6882A2CF5}"/>
                </a:ext>
              </a:extLst>
            </p:cNvPr>
            <p:cNvSpPr txBox="1">
              <a:spLocks/>
            </p:cNvSpPr>
            <p:nvPr/>
          </p:nvSpPr>
          <p:spPr>
            <a:xfrm>
              <a:off x="11412495" y="1300328"/>
              <a:ext cx="2660260" cy="100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7504" rIns="0" bIns="0" anchor="t" anchorCtr="0">
              <a:spAutoFit/>
            </a:bodyPr>
            <a:lstStyle>
              <a:lvl1pPr>
                <a:defRPr sz="7150" b="1" i="0">
                  <a:solidFill>
                    <a:srgbClr val="C82026"/>
                  </a:solidFill>
                  <a:latin typeface="Calibri"/>
                  <a:ea typeface="+mj-ea"/>
                  <a:cs typeface="Calibri"/>
                </a:defRPr>
              </a:lvl1pPr>
            </a:lstStyle>
            <a:p>
              <a:pPr algn="l" rtl="0">
                <a:buSzPts val="1400"/>
              </a:pPr>
              <a:r>
                <a:rPr lang="pt-BR" sz="1455" dirty="0">
                  <a:solidFill>
                    <a:srgbClr val="C00000"/>
                  </a:solidFill>
                  <a:latin typeface="Gilroy Bold" panose="00000800000000000000" pitchFamily="50" charset="0"/>
                </a:rPr>
                <a:t>CIM</a:t>
              </a:r>
            </a:p>
            <a:p>
              <a:pPr algn="l" rtl="0">
                <a:buSzPts val="1400"/>
              </a:pPr>
              <a:r>
                <a:rPr lang="pt-BR" sz="1455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ilroy Light" panose="00000400000000000000" pitchFamily="50" charset="0"/>
                  <a:ea typeface="Calibri"/>
                  <a:sym typeface="Calibri"/>
                </a:rPr>
                <a:t>ÁGUA VERDE</a:t>
              </a:r>
              <a:endParaRPr lang="pt-BR" sz="1455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sym typeface="Calibri"/>
              </a:endParaRPr>
            </a:p>
          </p:txBody>
        </p:sp>
        <p:pic>
          <p:nvPicPr>
            <p:cNvPr id="1615" name="Google Shape;10679;p11">
              <a:extLst>
                <a:ext uri="{FF2B5EF4-FFF2-40B4-BE49-F238E27FC236}">
                  <a16:creationId xmlns:a16="http://schemas.microsoft.com/office/drawing/2014/main" id="{2E6877D8-39E9-CE20-57C3-CCF193C3F698}"/>
                </a:ext>
              </a:extLst>
            </p:cNvPr>
            <p:cNvPicPr preferRelativeResize="0"/>
            <p:nvPr/>
          </p:nvPicPr>
          <p:blipFill rotWithShape="1">
            <a:blip r:embed="rId10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93295" y="1136386"/>
              <a:ext cx="1012860" cy="129236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Gráfico 2">
            <a:extLst>
              <a:ext uri="{FF2B5EF4-FFF2-40B4-BE49-F238E27FC236}">
                <a16:creationId xmlns:a16="http://schemas.microsoft.com/office/drawing/2014/main" id="{89DD9A42-1EFE-B672-3EC1-D755073B45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45781" y="1390857"/>
            <a:ext cx="173279" cy="173279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C706C1FA-8918-2312-F46F-A947AE2BAE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45781" y="1941268"/>
            <a:ext cx="173279" cy="173279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C35CD15E-0EE6-CF76-D138-E24202F0D4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45781" y="2284211"/>
            <a:ext cx="173279" cy="173279"/>
          </a:xfrm>
          <a:prstGeom prst="rect">
            <a:avLst/>
          </a:prstGeom>
        </p:spPr>
      </p:pic>
      <p:sp>
        <p:nvSpPr>
          <p:cNvPr id="2" name="Google Shape;11948;p14">
            <a:extLst>
              <a:ext uri="{FF2B5EF4-FFF2-40B4-BE49-F238E27FC236}">
                <a16:creationId xmlns:a16="http://schemas.microsoft.com/office/drawing/2014/main" id="{82B5A0D8-03E7-71CC-9982-D89C6395F5A9}"/>
              </a:ext>
            </a:extLst>
          </p:cNvPr>
          <p:cNvSpPr txBox="1">
            <a:spLocks/>
          </p:cNvSpPr>
          <p:nvPr/>
        </p:nvSpPr>
        <p:spPr>
          <a:xfrm>
            <a:off x="5102885" y="2852227"/>
            <a:ext cx="1679110" cy="832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504" rIns="0" bIns="0" anchor="t" anchorCtr="0">
            <a:spAutoFit/>
          </a:bodyPr>
          <a:lstStyle>
            <a:lvl1pPr>
              <a:defRPr sz="7150" b="1" i="0">
                <a:solidFill>
                  <a:srgbClr val="C82026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>
              <a:lnSpc>
                <a:spcPts val="2456"/>
              </a:lnSpc>
              <a:buSzPts val="1400"/>
            </a:pPr>
            <a:r>
              <a:rPr lang="pt-BR" sz="1092" b="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</a:rPr>
              <a:t>Em média </a:t>
            </a:r>
            <a:r>
              <a:rPr lang="pt-BR" sz="2479" dirty="0">
                <a:solidFill>
                  <a:srgbClr val="C00000"/>
                </a:solidFill>
                <a:latin typeface="Gilroy Bold" panose="00000800000000000000" pitchFamily="50" charset="0"/>
              </a:rPr>
              <a:t>40% </a:t>
            </a:r>
          </a:p>
          <a:p>
            <a:pPr algn="ctr">
              <a:buSzPts val="1400"/>
            </a:pPr>
            <a:r>
              <a:rPr lang="pt-BR" sz="1092" b="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</a:rPr>
              <a:t>de redução de custo no acompanhamento, compra de insumos e aplicação.</a:t>
            </a:r>
          </a:p>
        </p:txBody>
      </p:sp>
      <p:sp>
        <p:nvSpPr>
          <p:cNvPr id="6" name="Google Shape;11948;p14">
            <a:extLst>
              <a:ext uri="{FF2B5EF4-FFF2-40B4-BE49-F238E27FC236}">
                <a16:creationId xmlns:a16="http://schemas.microsoft.com/office/drawing/2014/main" id="{57B5A28C-E2A1-E99E-1A63-795A0FEE54C7}"/>
              </a:ext>
            </a:extLst>
          </p:cNvPr>
          <p:cNvSpPr txBox="1">
            <a:spLocks/>
          </p:cNvSpPr>
          <p:nvPr/>
        </p:nvSpPr>
        <p:spPr>
          <a:xfrm>
            <a:off x="7085130" y="2852227"/>
            <a:ext cx="1679110" cy="100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504" rIns="0" bIns="0" anchor="t" anchorCtr="0">
            <a:spAutoFit/>
          </a:bodyPr>
          <a:lstStyle>
            <a:lvl1pPr>
              <a:defRPr sz="7150" b="1" i="0">
                <a:solidFill>
                  <a:srgbClr val="C82026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>
              <a:lnSpc>
                <a:spcPts val="2456"/>
              </a:lnSpc>
              <a:buSzPts val="1400"/>
            </a:pPr>
            <a:r>
              <a:rPr lang="pt-BR" sz="2479" dirty="0">
                <a:solidFill>
                  <a:srgbClr val="C00000"/>
                </a:solidFill>
                <a:latin typeface="Gilroy Bold" panose="00000800000000000000" pitchFamily="50" charset="0"/>
              </a:rPr>
              <a:t>70% </a:t>
            </a:r>
          </a:p>
          <a:p>
            <a:pPr algn="ctr">
              <a:buSzPts val="1400"/>
            </a:pPr>
            <a:r>
              <a:rPr lang="pt-BR" sz="1092" b="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</a:rPr>
              <a:t>dos pacientes oncológicos da  Paraná Clínicas estão sendo atendidos no Centro de Infusão.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33B6A03-1C07-B0E3-5CCF-E449B7FB98E2}"/>
              </a:ext>
            </a:extLst>
          </p:cNvPr>
          <p:cNvCxnSpPr>
            <a:cxnSpLocks/>
          </p:cNvCxnSpPr>
          <p:nvPr/>
        </p:nvCxnSpPr>
        <p:spPr>
          <a:xfrm>
            <a:off x="5143453" y="1098049"/>
            <a:ext cx="334639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8"/>
          <p:cNvSpPr/>
          <p:nvPr/>
        </p:nvSpPr>
        <p:spPr>
          <a:xfrm>
            <a:off x="-21870" y="4022075"/>
            <a:ext cx="4564625" cy="1121425"/>
          </a:xfrm>
          <a:prstGeom prst="rect">
            <a:avLst/>
          </a:prstGeom>
          <a:solidFill>
            <a:srgbClr val="71727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2" name="Google Shape;282;p8"/>
          <p:cNvGrpSpPr/>
          <p:nvPr/>
        </p:nvGrpSpPr>
        <p:grpSpPr>
          <a:xfrm>
            <a:off x="5320437" y="1429350"/>
            <a:ext cx="2692268" cy="693204"/>
            <a:chOff x="11665924" y="2289594"/>
            <a:chExt cx="5018747" cy="1292225"/>
          </a:xfrm>
        </p:grpSpPr>
        <p:sp>
          <p:nvSpPr>
            <p:cNvPr id="283" name="Google Shape;283;p8"/>
            <p:cNvSpPr/>
            <p:nvPr/>
          </p:nvSpPr>
          <p:spPr>
            <a:xfrm>
              <a:off x="13251943" y="2751219"/>
              <a:ext cx="399415" cy="475615"/>
            </a:xfrm>
            <a:custGeom>
              <a:avLst/>
              <a:gdLst/>
              <a:ahLst/>
              <a:cxnLst/>
              <a:rect l="l" t="t" r="r" b="b"/>
              <a:pathLst>
                <a:path w="399415" h="475614" extrusionOk="0">
                  <a:moveTo>
                    <a:pt x="399390" y="0"/>
                  </a:moveTo>
                  <a:lnTo>
                    <a:pt x="338157" y="0"/>
                  </a:lnTo>
                  <a:lnTo>
                    <a:pt x="338157" y="215323"/>
                  </a:lnTo>
                  <a:lnTo>
                    <a:pt x="131723" y="215323"/>
                  </a:lnTo>
                  <a:lnTo>
                    <a:pt x="131723" y="0"/>
                  </a:lnTo>
                  <a:lnTo>
                    <a:pt x="0" y="16271"/>
                  </a:lnTo>
                  <a:lnTo>
                    <a:pt x="0" y="28250"/>
                  </a:lnTo>
                  <a:lnTo>
                    <a:pt x="31227" y="31952"/>
                  </a:lnTo>
                  <a:lnTo>
                    <a:pt x="53201" y="38244"/>
                  </a:lnTo>
                  <a:lnTo>
                    <a:pt x="66188" y="52602"/>
                  </a:lnTo>
                  <a:lnTo>
                    <a:pt x="70458" y="80500"/>
                  </a:lnTo>
                  <a:lnTo>
                    <a:pt x="70458" y="475095"/>
                  </a:lnTo>
                  <a:lnTo>
                    <a:pt x="131723" y="475095"/>
                  </a:lnTo>
                  <a:lnTo>
                    <a:pt x="131723" y="242861"/>
                  </a:lnTo>
                  <a:lnTo>
                    <a:pt x="338157" y="242861"/>
                  </a:lnTo>
                  <a:lnTo>
                    <a:pt x="338157" y="475095"/>
                  </a:lnTo>
                  <a:lnTo>
                    <a:pt x="399390" y="475095"/>
                  </a:lnTo>
                  <a:lnTo>
                    <a:pt x="399390" y="0"/>
                  </a:lnTo>
                  <a:close/>
                </a:path>
              </a:pathLst>
            </a:custGeom>
            <a:solidFill>
              <a:srgbClr val="56565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3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13747173" y="2890284"/>
              <a:ext cx="294005" cy="344170"/>
            </a:xfrm>
            <a:custGeom>
              <a:avLst/>
              <a:gdLst/>
              <a:ahLst/>
              <a:cxnLst/>
              <a:rect l="l" t="t" r="r" b="b"/>
              <a:pathLst>
                <a:path w="294005" h="344169" extrusionOk="0">
                  <a:moveTo>
                    <a:pt x="145733" y="0"/>
                  </a:moveTo>
                  <a:lnTo>
                    <a:pt x="99250" y="5659"/>
                  </a:lnTo>
                  <a:lnTo>
                    <a:pt x="62269" y="21969"/>
                  </a:lnTo>
                  <a:lnTo>
                    <a:pt x="34323" y="47930"/>
                  </a:lnTo>
                  <a:lnTo>
                    <a:pt x="14942" y="82540"/>
                  </a:lnTo>
                  <a:lnTo>
                    <a:pt x="3657" y="124797"/>
                  </a:lnTo>
                  <a:lnTo>
                    <a:pt x="0" y="173701"/>
                  </a:lnTo>
                  <a:lnTo>
                    <a:pt x="4352" y="221357"/>
                  </a:lnTo>
                  <a:lnTo>
                    <a:pt x="17200" y="262672"/>
                  </a:lnTo>
                  <a:lnTo>
                    <a:pt x="38227" y="296611"/>
                  </a:lnTo>
                  <a:lnTo>
                    <a:pt x="67117" y="322136"/>
                  </a:lnTo>
                  <a:lnTo>
                    <a:pt x="103553" y="338212"/>
                  </a:lnTo>
                  <a:lnTo>
                    <a:pt x="147220" y="343801"/>
                  </a:lnTo>
                  <a:lnTo>
                    <a:pt x="192302" y="338547"/>
                  </a:lnTo>
                  <a:lnTo>
                    <a:pt x="229007" y="323194"/>
                  </a:lnTo>
                  <a:lnTo>
                    <a:pt x="236934" y="316262"/>
                  </a:lnTo>
                  <a:lnTo>
                    <a:pt x="147964" y="316262"/>
                  </a:lnTo>
                  <a:lnTo>
                    <a:pt x="102398" y="301430"/>
                  </a:lnTo>
                  <a:lnTo>
                    <a:pt x="75639" y="264830"/>
                  </a:lnTo>
                  <a:lnTo>
                    <a:pt x="63011" y="218306"/>
                  </a:lnTo>
                  <a:lnTo>
                    <a:pt x="59841" y="173701"/>
                  </a:lnTo>
                  <a:lnTo>
                    <a:pt x="60875" y="136255"/>
                  </a:lnTo>
                  <a:lnTo>
                    <a:pt x="66412" y="97221"/>
                  </a:lnTo>
                  <a:lnTo>
                    <a:pt x="80101" y="62291"/>
                  </a:lnTo>
                  <a:lnTo>
                    <a:pt x="105594" y="37159"/>
                  </a:lnTo>
                  <a:lnTo>
                    <a:pt x="146540" y="27517"/>
                  </a:lnTo>
                  <a:lnTo>
                    <a:pt x="232237" y="27517"/>
                  </a:lnTo>
                  <a:lnTo>
                    <a:pt x="225118" y="21310"/>
                  </a:lnTo>
                  <a:lnTo>
                    <a:pt x="188747" y="5458"/>
                  </a:lnTo>
                  <a:lnTo>
                    <a:pt x="145733" y="0"/>
                  </a:lnTo>
                  <a:close/>
                </a:path>
                <a:path w="294005" h="344169" extrusionOk="0">
                  <a:moveTo>
                    <a:pt x="232237" y="27517"/>
                  </a:moveTo>
                  <a:lnTo>
                    <a:pt x="146540" y="27517"/>
                  </a:lnTo>
                  <a:lnTo>
                    <a:pt x="192257" y="42213"/>
                  </a:lnTo>
                  <a:lnTo>
                    <a:pt x="218685" y="78887"/>
                  </a:lnTo>
                  <a:lnTo>
                    <a:pt x="230855" y="126423"/>
                  </a:lnTo>
                  <a:lnTo>
                    <a:pt x="233793" y="173701"/>
                  </a:lnTo>
                  <a:lnTo>
                    <a:pt x="231666" y="218598"/>
                  </a:lnTo>
                  <a:lnTo>
                    <a:pt x="220968" y="265090"/>
                  </a:lnTo>
                  <a:lnTo>
                    <a:pt x="195225" y="301527"/>
                  </a:lnTo>
                  <a:lnTo>
                    <a:pt x="147964" y="316262"/>
                  </a:lnTo>
                  <a:lnTo>
                    <a:pt x="236934" y="316262"/>
                  </a:lnTo>
                  <a:lnTo>
                    <a:pt x="257416" y="298352"/>
                  </a:lnTo>
                  <a:lnTo>
                    <a:pt x="277608" y="264630"/>
                  </a:lnTo>
                  <a:lnTo>
                    <a:pt x="289665" y="222639"/>
                  </a:lnTo>
                  <a:lnTo>
                    <a:pt x="293666" y="172989"/>
                  </a:lnTo>
                  <a:lnTo>
                    <a:pt x="289119" y="123396"/>
                  </a:lnTo>
                  <a:lnTo>
                    <a:pt x="275829" y="81063"/>
                  </a:lnTo>
                  <a:lnTo>
                    <a:pt x="254320" y="46773"/>
                  </a:lnTo>
                  <a:lnTo>
                    <a:pt x="232237" y="27517"/>
                  </a:lnTo>
                  <a:close/>
                </a:path>
              </a:pathLst>
            </a:custGeom>
            <a:solidFill>
              <a:srgbClr val="56565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3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14102894" y="2743459"/>
              <a:ext cx="713105" cy="633730"/>
            </a:xfrm>
            <a:custGeom>
              <a:avLst/>
              <a:gdLst/>
              <a:ahLst/>
              <a:cxnLst/>
              <a:rect l="l" t="t" r="r" b="b"/>
              <a:pathLst>
                <a:path w="713105" h="633729" extrusionOk="0">
                  <a:moveTo>
                    <a:pt x="216268" y="389724"/>
                  </a:moveTo>
                  <a:lnTo>
                    <a:pt x="207098" y="349097"/>
                  </a:lnTo>
                  <a:lnTo>
                    <a:pt x="183451" y="319849"/>
                  </a:lnTo>
                  <a:lnTo>
                    <a:pt x="151117" y="298437"/>
                  </a:lnTo>
                  <a:lnTo>
                    <a:pt x="115887" y="281266"/>
                  </a:lnTo>
                  <a:lnTo>
                    <a:pt x="83553" y="264782"/>
                  </a:lnTo>
                  <a:lnTo>
                    <a:pt x="59905" y="245402"/>
                  </a:lnTo>
                  <a:lnTo>
                    <a:pt x="50736" y="219557"/>
                  </a:lnTo>
                  <a:lnTo>
                    <a:pt x="55613" y="198208"/>
                  </a:lnTo>
                  <a:lnTo>
                    <a:pt x="68618" y="184251"/>
                  </a:lnTo>
                  <a:lnTo>
                    <a:pt x="87299" y="176657"/>
                  </a:lnTo>
                  <a:lnTo>
                    <a:pt x="109207" y="174358"/>
                  </a:lnTo>
                  <a:lnTo>
                    <a:pt x="137579" y="177761"/>
                  </a:lnTo>
                  <a:lnTo>
                    <a:pt x="162382" y="185674"/>
                  </a:lnTo>
                  <a:lnTo>
                    <a:pt x="181914" y="194640"/>
                  </a:lnTo>
                  <a:lnTo>
                    <a:pt x="194437" y="201206"/>
                  </a:lnTo>
                  <a:lnTo>
                    <a:pt x="194437" y="158864"/>
                  </a:lnTo>
                  <a:lnTo>
                    <a:pt x="182143" y="155790"/>
                  </a:lnTo>
                  <a:lnTo>
                    <a:pt x="164058" y="151777"/>
                  </a:lnTo>
                  <a:lnTo>
                    <a:pt x="141617" y="148310"/>
                  </a:lnTo>
                  <a:lnTo>
                    <a:pt x="116230" y="146824"/>
                  </a:lnTo>
                  <a:lnTo>
                    <a:pt x="63525" y="153631"/>
                  </a:lnTo>
                  <a:lnTo>
                    <a:pt x="27914" y="172694"/>
                  </a:lnTo>
                  <a:lnTo>
                    <a:pt x="7772" y="201955"/>
                  </a:lnTo>
                  <a:lnTo>
                    <a:pt x="1422" y="239356"/>
                  </a:lnTo>
                  <a:lnTo>
                    <a:pt x="10591" y="273989"/>
                  </a:lnTo>
                  <a:lnTo>
                    <a:pt x="34251" y="299961"/>
                  </a:lnTo>
                  <a:lnTo>
                    <a:pt x="66586" y="320243"/>
                  </a:lnTo>
                  <a:lnTo>
                    <a:pt x="101815" y="337756"/>
                  </a:lnTo>
                  <a:lnTo>
                    <a:pt x="134162" y="355447"/>
                  </a:lnTo>
                  <a:lnTo>
                    <a:pt x="157810" y="376250"/>
                  </a:lnTo>
                  <a:lnTo>
                    <a:pt x="166979" y="403123"/>
                  </a:lnTo>
                  <a:lnTo>
                    <a:pt x="161467" y="431253"/>
                  </a:lnTo>
                  <a:lnTo>
                    <a:pt x="146177" y="449783"/>
                  </a:lnTo>
                  <a:lnTo>
                    <a:pt x="122986" y="459968"/>
                  </a:lnTo>
                  <a:lnTo>
                    <a:pt x="93751" y="463092"/>
                  </a:lnTo>
                  <a:lnTo>
                    <a:pt x="61645" y="458736"/>
                  </a:lnTo>
                  <a:lnTo>
                    <a:pt x="33134" y="448906"/>
                  </a:lnTo>
                  <a:lnTo>
                    <a:pt x="11480" y="438404"/>
                  </a:lnTo>
                  <a:lnTo>
                    <a:pt x="0" y="432054"/>
                  </a:lnTo>
                  <a:lnTo>
                    <a:pt x="0" y="476516"/>
                  </a:lnTo>
                  <a:lnTo>
                    <a:pt x="15214" y="481114"/>
                  </a:lnTo>
                  <a:lnTo>
                    <a:pt x="34886" y="485698"/>
                  </a:lnTo>
                  <a:lnTo>
                    <a:pt x="59855" y="489229"/>
                  </a:lnTo>
                  <a:lnTo>
                    <a:pt x="90944" y="490639"/>
                  </a:lnTo>
                  <a:lnTo>
                    <a:pt x="140830" y="484797"/>
                  </a:lnTo>
                  <a:lnTo>
                    <a:pt x="180543" y="466661"/>
                  </a:lnTo>
                  <a:lnTo>
                    <a:pt x="206794" y="435279"/>
                  </a:lnTo>
                  <a:lnTo>
                    <a:pt x="216268" y="389724"/>
                  </a:lnTo>
                  <a:close/>
                </a:path>
                <a:path w="713105" h="633729" extrusionOk="0">
                  <a:moveTo>
                    <a:pt x="553072" y="317715"/>
                  </a:moveTo>
                  <a:lnTo>
                    <a:pt x="548182" y="262255"/>
                  </a:lnTo>
                  <a:lnTo>
                    <a:pt x="533234" y="215163"/>
                  </a:lnTo>
                  <a:lnTo>
                    <a:pt x="507758" y="178714"/>
                  </a:lnTo>
                  <a:lnTo>
                    <a:pt x="493166" y="169291"/>
                  </a:lnTo>
                  <a:lnTo>
                    <a:pt x="493166" y="319125"/>
                  </a:lnTo>
                  <a:lnTo>
                    <a:pt x="490397" y="365150"/>
                  </a:lnTo>
                  <a:lnTo>
                    <a:pt x="479450" y="412026"/>
                  </a:lnTo>
                  <a:lnTo>
                    <a:pt x="456349" y="448437"/>
                  </a:lnTo>
                  <a:lnTo>
                    <a:pt x="417118" y="463092"/>
                  </a:lnTo>
                  <a:lnTo>
                    <a:pt x="378561" y="450126"/>
                  </a:lnTo>
                  <a:lnTo>
                    <a:pt x="366966" y="434886"/>
                  </a:lnTo>
                  <a:lnTo>
                    <a:pt x="354126" y="418020"/>
                  </a:lnTo>
                  <a:lnTo>
                    <a:pt x="341299" y="377050"/>
                  </a:lnTo>
                  <a:lnTo>
                    <a:pt x="337578" y="337439"/>
                  </a:lnTo>
                  <a:lnTo>
                    <a:pt x="337578" y="286626"/>
                  </a:lnTo>
                  <a:lnTo>
                    <a:pt x="342849" y="247040"/>
                  </a:lnTo>
                  <a:lnTo>
                    <a:pt x="358101" y="210896"/>
                  </a:lnTo>
                  <a:lnTo>
                    <a:pt x="415086" y="174345"/>
                  </a:lnTo>
                  <a:lnTo>
                    <a:pt x="454583" y="190017"/>
                  </a:lnTo>
                  <a:lnTo>
                    <a:pt x="478396" y="228206"/>
                  </a:lnTo>
                  <a:lnTo>
                    <a:pt x="490067" y="275653"/>
                  </a:lnTo>
                  <a:lnTo>
                    <a:pt x="493166" y="319125"/>
                  </a:lnTo>
                  <a:lnTo>
                    <a:pt x="493166" y="169291"/>
                  </a:lnTo>
                  <a:lnTo>
                    <a:pt x="471335" y="155181"/>
                  </a:lnTo>
                  <a:lnTo>
                    <a:pt x="423519" y="146837"/>
                  </a:lnTo>
                  <a:lnTo>
                    <a:pt x="391883" y="152336"/>
                  </a:lnTo>
                  <a:lnTo>
                    <a:pt x="366991" y="165989"/>
                  </a:lnTo>
                  <a:lnTo>
                    <a:pt x="349224" y="183476"/>
                  </a:lnTo>
                  <a:lnTo>
                    <a:pt x="339013" y="200507"/>
                  </a:lnTo>
                  <a:lnTo>
                    <a:pt x="337578" y="200507"/>
                  </a:lnTo>
                  <a:lnTo>
                    <a:pt x="337578" y="146837"/>
                  </a:lnTo>
                  <a:lnTo>
                    <a:pt x="227698" y="163068"/>
                  </a:lnTo>
                  <a:lnTo>
                    <a:pt x="227698" y="175094"/>
                  </a:lnTo>
                  <a:lnTo>
                    <a:pt x="245033" y="177139"/>
                  </a:lnTo>
                  <a:lnTo>
                    <a:pt x="263194" y="182880"/>
                  </a:lnTo>
                  <a:lnTo>
                    <a:pt x="277520" y="196545"/>
                  </a:lnTo>
                  <a:lnTo>
                    <a:pt x="283337" y="222364"/>
                  </a:lnTo>
                  <a:lnTo>
                    <a:pt x="283337" y="633260"/>
                  </a:lnTo>
                  <a:lnTo>
                    <a:pt x="337578" y="633260"/>
                  </a:lnTo>
                  <a:lnTo>
                    <a:pt x="337578" y="434886"/>
                  </a:lnTo>
                  <a:lnTo>
                    <a:pt x="339013" y="434886"/>
                  </a:lnTo>
                  <a:lnTo>
                    <a:pt x="349758" y="453415"/>
                  </a:lnTo>
                  <a:lnTo>
                    <a:pt x="368261" y="471487"/>
                  </a:lnTo>
                  <a:lnTo>
                    <a:pt x="394322" y="485203"/>
                  </a:lnTo>
                  <a:lnTo>
                    <a:pt x="427748" y="490639"/>
                  </a:lnTo>
                  <a:lnTo>
                    <a:pt x="475970" y="481457"/>
                  </a:lnTo>
                  <a:lnTo>
                    <a:pt x="501751" y="463092"/>
                  </a:lnTo>
                  <a:lnTo>
                    <a:pt x="511454" y="456184"/>
                  </a:lnTo>
                  <a:lnTo>
                    <a:pt x="535355" y="418223"/>
                  </a:lnTo>
                  <a:lnTo>
                    <a:pt x="548843" y="370928"/>
                  </a:lnTo>
                  <a:lnTo>
                    <a:pt x="553072" y="317715"/>
                  </a:lnTo>
                  <a:close/>
                </a:path>
                <a:path w="713105" h="633729" extrusionOk="0">
                  <a:moveTo>
                    <a:pt x="703097" y="146837"/>
                  </a:moveTo>
                  <a:lnTo>
                    <a:pt x="596087" y="163842"/>
                  </a:lnTo>
                  <a:lnTo>
                    <a:pt x="596087" y="175831"/>
                  </a:lnTo>
                  <a:lnTo>
                    <a:pt x="612686" y="178041"/>
                  </a:lnTo>
                  <a:lnTo>
                    <a:pt x="629932" y="184023"/>
                  </a:lnTo>
                  <a:lnTo>
                    <a:pt x="643470" y="197535"/>
                  </a:lnTo>
                  <a:lnTo>
                    <a:pt x="648944" y="222364"/>
                  </a:lnTo>
                  <a:lnTo>
                    <a:pt x="648944" y="482866"/>
                  </a:lnTo>
                  <a:lnTo>
                    <a:pt x="703097" y="482866"/>
                  </a:lnTo>
                  <a:lnTo>
                    <a:pt x="703097" y="146837"/>
                  </a:lnTo>
                  <a:close/>
                </a:path>
                <a:path w="713105" h="633729" extrusionOk="0">
                  <a:moveTo>
                    <a:pt x="713079" y="39611"/>
                  </a:moveTo>
                  <a:lnTo>
                    <a:pt x="709879" y="24168"/>
                  </a:lnTo>
                  <a:lnTo>
                    <a:pt x="701255" y="11582"/>
                  </a:lnTo>
                  <a:lnTo>
                    <a:pt x="688682" y="3098"/>
                  </a:lnTo>
                  <a:lnTo>
                    <a:pt x="673620" y="0"/>
                  </a:lnTo>
                  <a:lnTo>
                    <a:pt x="657847" y="3098"/>
                  </a:lnTo>
                  <a:lnTo>
                    <a:pt x="645083" y="11582"/>
                  </a:lnTo>
                  <a:lnTo>
                    <a:pt x="636536" y="24168"/>
                  </a:lnTo>
                  <a:lnTo>
                    <a:pt x="633412" y="39611"/>
                  </a:lnTo>
                  <a:lnTo>
                    <a:pt x="636536" y="55003"/>
                  </a:lnTo>
                  <a:lnTo>
                    <a:pt x="645083" y="67551"/>
                  </a:lnTo>
                  <a:lnTo>
                    <a:pt x="657847" y="75996"/>
                  </a:lnTo>
                  <a:lnTo>
                    <a:pt x="673620" y="79082"/>
                  </a:lnTo>
                  <a:lnTo>
                    <a:pt x="688682" y="76187"/>
                  </a:lnTo>
                  <a:lnTo>
                    <a:pt x="701255" y="68072"/>
                  </a:lnTo>
                  <a:lnTo>
                    <a:pt x="709879" y="55587"/>
                  </a:lnTo>
                  <a:lnTo>
                    <a:pt x="713079" y="39611"/>
                  </a:lnTo>
                  <a:close/>
                </a:path>
              </a:pathLst>
            </a:custGeom>
            <a:solidFill>
              <a:srgbClr val="56565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3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14880794" y="2790781"/>
              <a:ext cx="195580" cy="443865"/>
            </a:xfrm>
            <a:custGeom>
              <a:avLst/>
              <a:gdLst/>
              <a:ahLst/>
              <a:cxnLst/>
              <a:rect l="l" t="t" r="r" b="b"/>
              <a:pathLst>
                <a:path w="195580" h="443864" extrusionOk="0">
                  <a:moveTo>
                    <a:pt x="107755" y="0"/>
                  </a:moveTo>
                  <a:lnTo>
                    <a:pt x="54176" y="47328"/>
                  </a:lnTo>
                  <a:lnTo>
                    <a:pt x="54176" y="107316"/>
                  </a:lnTo>
                  <a:lnTo>
                    <a:pt x="0" y="107316"/>
                  </a:lnTo>
                  <a:lnTo>
                    <a:pt x="0" y="131315"/>
                  </a:lnTo>
                  <a:lnTo>
                    <a:pt x="54176" y="131315"/>
                  </a:lnTo>
                  <a:lnTo>
                    <a:pt x="54176" y="343790"/>
                  </a:lnTo>
                  <a:lnTo>
                    <a:pt x="56650" y="387346"/>
                  </a:lnTo>
                  <a:lnTo>
                    <a:pt x="69170" y="418442"/>
                  </a:lnTo>
                  <a:lnTo>
                    <a:pt x="99384" y="437092"/>
                  </a:lnTo>
                  <a:lnTo>
                    <a:pt x="154937" y="443305"/>
                  </a:lnTo>
                  <a:lnTo>
                    <a:pt x="164969" y="443041"/>
                  </a:lnTo>
                  <a:lnTo>
                    <a:pt x="175012" y="442253"/>
                  </a:lnTo>
                  <a:lnTo>
                    <a:pt x="185052" y="440946"/>
                  </a:lnTo>
                  <a:lnTo>
                    <a:pt x="195072" y="439127"/>
                  </a:lnTo>
                  <a:lnTo>
                    <a:pt x="195072" y="413013"/>
                  </a:lnTo>
                  <a:lnTo>
                    <a:pt x="181964" y="414900"/>
                  </a:lnTo>
                  <a:lnTo>
                    <a:pt x="175166" y="415528"/>
                  </a:lnTo>
                  <a:lnTo>
                    <a:pt x="125460" y="405893"/>
                  </a:lnTo>
                  <a:lnTo>
                    <a:pt x="108467" y="364261"/>
                  </a:lnTo>
                  <a:lnTo>
                    <a:pt x="108467" y="131315"/>
                  </a:lnTo>
                  <a:lnTo>
                    <a:pt x="195072" y="131315"/>
                  </a:lnTo>
                  <a:lnTo>
                    <a:pt x="195072" y="107316"/>
                  </a:lnTo>
                  <a:lnTo>
                    <a:pt x="107755" y="107316"/>
                  </a:lnTo>
                  <a:lnTo>
                    <a:pt x="107755" y="0"/>
                  </a:lnTo>
                  <a:close/>
                </a:path>
              </a:pathLst>
            </a:custGeom>
            <a:solidFill>
              <a:srgbClr val="56565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3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15126627" y="2890284"/>
              <a:ext cx="239395" cy="344170"/>
            </a:xfrm>
            <a:custGeom>
              <a:avLst/>
              <a:gdLst/>
              <a:ahLst/>
              <a:cxnLst/>
              <a:rect l="l" t="t" r="r" b="b"/>
              <a:pathLst>
                <a:path w="239394" h="344169" extrusionOk="0">
                  <a:moveTo>
                    <a:pt x="210656" y="27517"/>
                  </a:moveTo>
                  <a:lnTo>
                    <a:pt x="125451" y="27517"/>
                  </a:lnTo>
                  <a:lnTo>
                    <a:pt x="159599" y="36234"/>
                  </a:lnTo>
                  <a:lnTo>
                    <a:pt x="177134" y="59116"/>
                  </a:lnTo>
                  <a:lnTo>
                    <a:pt x="183595" y="91260"/>
                  </a:lnTo>
                  <a:lnTo>
                    <a:pt x="184517" y="127765"/>
                  </a:lnTo>
                  <a:lnTo>
                    <a:pt x="184517" y="155304"/>
                  </a:lnTo>
                  <a:lnTo>
                    <a:pt x="154972" y="156575"/>
                  </a:lnTo>
                  <a:lnTo>
                    <a:pt x="116357" y="160773"/>
                  </a:lnTo>
                  <a:lnTo>
                    <a:pt x="75111" y="170583"/>
                  </a:lnTo>
                  <a:lnTo>
                    <a:pt x="37676" y="188688"/>
                  </a:lnTo>
                  <a:lnTo>
                    <a:pt x="10492" y="217771"/>
                  </a:lnTo>
                  <a:lnTo>
                    <a:pt x="0" y="260515"/>
                  </a:lnTo>
                  <a:lnTo>
                    <a:pt x="6075" y="294069"/>
                  </a:lnTo>
                  <a:lnTo>
                    <a:pt x="23242" y="320416"/>
                  </a:lnTo>
                  <a:lnTo>
                    <a:pt x="49916" y="337634"/>
                  </a:lnTo>
                  <a:lnTo>
                    <a:pt x="84510" y="343801"/>
                  </a:lnTo>
                  <a:lnTo>
                    <a:pt x="121039" y="338209"/>
                  </a:lnTo>
                  <a:lnTo>
                    <a:pt x="149058" y="324478"/>
                  </a:lnTo>
                  <a:lnTo>
                    <a:pt x="167371" y="309205"/>
                  </a:lnTo>
                  <a:lnTo>
                    <a:pt x="113441" y="309205"/>
                  </a:lnTo>
                  <a:lnTo>
                    <a:pt x="88413" y="303634"/>
                  </a:lnTo>
                  <a:lnTo>
                    <a:pt x="71861" y="289529"/>
                  </a:lnTo>
                  <a:lnTo>
                    <a:pt x="62715" y="270795"/>
                  </a:lnTo>
                  <a:lnTo>
                    <a:pt x="59903" y="251343"/>
                  </a:lnTo>
                  <a:lnTo>
                    <a:pt x="75223" y="210674"/>
                  </a:lnTo>
                  <a:lnTo>
                    <a:pt x="111141" y="188602"/>
                  </a:lnTo>
                  <a:lnTo>
                    <a:pt x="152594" y="179373"/>
                  </a:lnTo>
                  <a:lnTo>
                    <a:pt x="184517" y="177230"/>
                  </a:lnTo>
                  <a:lnTo>
                    <a:pt x="238799" y="177230"/>
                  </a:lnTo>
                  <a:lnTo>
                    <a:pt x="238799" y="115095"/>
                  </a:lnTo>
                  <a:lnTo>
                    <a:pt x="234679" y="69702"/>
                  </a:lnTo>
                  <a:lnTo>
                    <a:pt x="218536" y="33183"/>
                  </a:lnTo>
                  <a:lnTo>
                    <a:pt x="210656" y="27517"/>
                  </a:lnTo>
                  <a:close/>
                </a:path>
                <a:path w="239394" h="344169" extrusionOk="0">
                  <a:moveTo>
                    <a:pt x="238799" y="290870"/>
                  </a:moveTo>
                  <a:lnTo>
                    <a:pt x="184517" y="290870"/>
                  </a:lnTo>
                  <a:lnTo>
                    <a:pt x="184517" y="336031"/>
                  </a:lnTo>
                  <a:lnTo>
                    <a:pt x="238799" y="336031"/>
                  </a:lnTo>
                  <a:lnTo>
                    <a:pt x="238799" y="290870"/>
                  </a:lnTo>
                  <a:close/>
                </a:path>
                <a:path w="239394" h="344169" extrusionOk="0">
                  <a:moveTo>
                    <a:pt x="238799" y="177230"/>
                  </a:moveTo>
                  <a:lnTo>
                    <a:pt x="184517" y="177230"/>
                  </a:lnTo>
                  <a:lnTo>
                    <a:pt x="184517" y="218862"/>
                  </a:lnTo>
                  <a:lnTo>
                    <a:pt x="180142" y="247869"/>
                  </a:lnTo>
                  <a:lnTo>
                    <a:pt x="166928" y="277270"/>
                  </a:lnTo>
                  <a:lnTo>
                    <a:pt x="144739" y="300052"/>
                  </a:lnTo>
                  <a:lnTo>
                    <a:pt x="113441" y="309205"/>
                  </a:lnTo>
                  <a:lnTo>
                    <a:pt x="167371" y="309205"/>
                  </a:lnTo>
                  <a:lnTo>
                    <a:pt x="169804" y="307176"/>
                  </a:lnTo>
                  <a:lnTo>
                    <a:pt x="184517" y="290870"/>
                  </a:lnTo>
                  <a:lnTo>
                    <a:pt x="238799" y="290870"/>
                  </a:lnTo>
                  <a:lnTo>
                    <a:pt x="238799" y="177230"/>
                  </a:lnTo>
                  <a:close/>
                </a:path>
                <a:path w="239394" h="344169" extrusionOk="0">
                  <a:moveTo>
                    <a:pt x="127462" y="0"/>
                  </a:moveTo>
                  <a:lnTo>
                    <a:pt x="69384" y="8158"/>
                  </a:lnTo>
                  <a:lnTo>
                    <a:pt x="32030" y="29228"/>
                  </a:lnTo>
                  <a:lnTo>
                    <a:pt x="11599" y="58102"/>
                  </a:lnTo>
                  <a:lnTo>
                    <a:pt x="4293" y="89672"/>
                  </a:lnTo>
                  <a:lnTo>
                    <a:pt x="67003" y="89672"/>
                  </a:lnTo>
                  <a:lnTo>
                    <a:pt x="69172" y="72226"/>
                  </a:lnTo>
                  <a:lnTo>
                    <a:pt x="76637" y="51719"/>
                  </a:lnTo>
                  <a:lnTo>
                    <a:pt x="93897" y="34650"/>
                  </a:lnTo>
                  <a:lnTo>
                    <a:pt x="125451" y="27517"/>
                  </a:lnTo>
                  <a:lnTo>
                    <a:pt x="210656" y="27517"/>
                  </a:lnTo>
                  <a:lnTo>
                    <a:pt x="184690" y="8847"/>
                  </a:lnTo>
                  <a:lnTo>
                    <a:pt x="127462" y="0"/>
                  </a:lnTo>
                  <a:close/>
                </a:path>
              </a:pathLst>
            </a:custGeom>
            <a:solidFill>
              <a:srgbClr val="56565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3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15423906" y="2732165"/>
              <a:ext cx="109220" cy="494665"/>
            </a:xfrm>
            <a:custGeom>
              <a:avLst/>
              <a:gdLst/>
              <a:ahLst/>
              <a:cxnLst/>
              <a:rect l="l" t="t" r="r" b="b"/>
              <a:pathLst>
                <a:path w="109219" h="494664" extrusionOk="0">
                  <a:moveTo>
                    <a:pt x="109117" y="0"/>
                  </a:moveTo>
                  <a:lnTo>
                    <a:pt x="0" y="15570"/>
                  </a:lnTo>
                  <a:lnTo>
                    <a:pt x="0" y="27548"/>
                  </a:lnTo>
                  <a:lnTo>
                    <a:pt x="16865" y="29275"/>
                  </a:lnTo>
                  <a:lnTo>
                    <a:pt x="34827" y="34970"/>
                  </a:lnTo>
                  <a:lnTo>
                    <a:pt x="49108" y="48608"/>
                  </a:lnTo>
                  <a:lnTo>
                    <a:pt x="54930" y="74165"/>
                  </a:lnTo>
                  <a:lnTo>
                    <a:pt x="54930" y="494152"/>
                  </a:lnTo>
                  <a:lnTo>
                    <a:pt x="109117" y="494152"/>
                  </a:lnTo>
                  <a:lnTo>
                    <a:pt x="109117" y="0"/>
                  </a:lnTo>
                  <a:close/>
                </a:path>
              </a:pathLst>
            </a:custGeom>
            <a:solidFill>
              <a:srgbClr val="56565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3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15797210" y="2751219"/>
              <a:ext cx="408305" cy="475615"/>
            </a:xfrm>
            <a:custGeom>
              <a:avLst/>
              <a:gdLst/>
              <a:ahLst/>
              <a:cxnLst/>
              <a:rect l="l" t="t" r="r" b="b"/>
              <a:pathLst>
                <a:path w="408305" h="475614" extrusionOk="0">
                  <a:moveTo>
                    <a:pt x="149314" y="0"/>
                  </a:moveTo>
                  <a:lnTo>
                    <a:pt x="0" y="0"/>
                  </a:lnTo>
                  <a:lnTo>
                    <a:pt x="0" y="12031"/>
                  </a:lnTo>
                  <a:lnTo>
                    <a:pt x="36874" y="20234"/>
                  </a:lnTo>
                  <a:lnTo>
                    <a:pt x="58242" y="30629"/>
                  </a:lnTo>
                  <a:lnTo>
                    <a:pt x="68120" y="48842"/>
                  </a:lnTo>
                  <a:lnTo>
                    <a:pt x="70521" y="80500"/>
                  </a:lnTo>
                  <a:lnTo>
                    <a:pt x="70521" y="475095"/>
                  </a:lnTo>
                  <a:lnTo>
                    <a:pt x="146540" y="475095"/>
                  </a:lnTo>
                  <a:lnTo>
                    <a:pt x="194287" y="473841"/>
                  </a:lnTo>
                  <a:lnTo>
                    <a:pt x="238915" y="469241"/>
                  </a:lnTo>
                  <a:lnTo>
                    <a:pt x="279757" y="460039"/>
                  </a:lnTo>
                  <a:lnTo>
                    <a:pt x="309848" y="447588"/>
                  </a:lnTo>
                  <a:lnTo>
                    <a:pt x="169073" y="447588"/>
                  </a:lnTo>
                  <a:lnTo>
                    <a:pt x="147510" y="444289"/>
                  </a:lnTo>
                  <a:lnTo>
                    <a:pt x="136438" y="434439"/>
                  </a:lnTo>
                  <a:lnTo>
                    <a:pt x="132358" y="418106"/>
                  </a:lnTo>
                  <a:lnTo>
                    <a:pt x="131776" y="395359"/>
                  </a:lnTo>
                  <a:lnTo>
                    <a:pt x="131776" y="80500"/>
                  </a:lnTo>
                  <a:lnTo>
                    <a:pt x="133320" y="52881"/>
                  </a:lnTo>
                  <a:lnTo>
                    <a:pt x="139887" y="36836"/>
                  </a:lnTo>
                  <a:lnTo>
                    <a:pt x="154379" y="29390"/>
                  </a:lnTo>
                  <a:lnTo>
                    <a:pt x="179701" y="27569"/>
                  </a:lnTo>
                  <a:lnTo>
                    <a:pt x="311893" y="27569"/>
                  </a:lnTo>
                  <a:lnTo>
                    <a:pt x="282771" y="15252"/>
                  </a:lnTo>
                  <a:lnTo>
                    <a:pt x="242209" y="5950"/>
                  </a:lnTo>
                  <a:lnTo>
                    <a:pt x="197534" y="1280"/>
                  </a:lnTo>
                  <a:lnTo>
                    <a:pt x="149314" y="0"/>
                  </a:lnTo>
                  <a:close/>
                </a:path>
                <a:path w="408305" h="475614" extrusionOk="0">
                  <a:moveTo>
                    <a:pt x="311893" y="27569"/>
                  </a:moveTo>
                  <a:lnTo>
                    <a:pt x="179701" y="27569"/>
                  </a:lnTo>
                  <a:lnTo>
                    <a:pt x="228180" y="32849"/>
                  </a:lnTo>
                  <a:lnTo>
                    <a:pt x="266335" y="48030"/>
                  </a:lnTo>
                  <a:lnTo>
                    <a:pt x="315850" y="104147"/>
                  </a:lnTo>
                  <a:lnTo>
                    <a:pt x="329300" y="143109"/>
                  </a:lnTo>
                  <a:lnTo>
                    <a:pt x="336603" y="188026"/>
                  </a:lnTo>
                  <a:lnTo>
                    <a:pt x="338806" y="237908"/>
                  </a:lnTo>
                  <a:lnTo>
                    <a:pt x="335354" y="295977"/>
                  </a:lnTo>
                  <a:lnTo>
                    <a:pt x="324989" y="343997"/>
                  </a:lnTo>
                  <a:lnTo>
                    <a:pt x="307701" y="382374"/>
                  </a:lnTo>
                  <a:lnTo>
                    <a:pt x="252305" y="431827"/>
                  </a:lnTo>
                  <a:lnTo>
                    <a:pt x="214174" y="443715"/>
                  </a:lnTo>
                  <a:lnTo>
                    <a:pt x="169073" y="447588"/>
                  </a:lnTo>
                  <a:lnTo>
                    <a:pt x="309848" y="447588"/>
                  </a:lnTo>
                  <a:lnTo>
                    <a:pt x="347415" y="422812"/>
                  </a:lnTo>
                  <a:lnTo>
                    <a:pt x="372896" y="392276"/>
                  </a:lnTo>
                  <a:lnTo>
                    <a:pt x="391923" y="352116"/>
                  </a:lnTo>
                  <a:lnTo>
                    <a:pt x="403828" y="301079"/>
                  </a:lnTo>
                  <a:lnTo>
                    <a:pt x="407945" y="237908"/>
                  </a:lnTo>
                  <a:lnTo>
                    <a:pt x="403995" y="174724"/>
                  </a:lnTo>
                  <a:lnTo>
                    <a:pt x="392522" y="123626"/>
                  </a:lnTo>
                  <a:lnTo>
                    <a:pt x="374095" y="83373"/>
                  </a:lnTo>
                  <a:lnTo>
                    <a:pt x="349282" y="52721"/>
                  </a:lnTo>
                  <a:lnTo>
                    <a:pt x="318651" y="30428"/>
                  </a:lnTo>
                  <a:lnTo>
                    <a:pt x="311893" y="27569"/>
                  </a:lnTo>
                  <a:close/>
                </a:path>
              </a:pathLst>
            </a:custGeom>
            <a:solidFill>
              <a:srgbClr val="56565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3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16252231" y="2743452"/>
              <a:ext cx="117475" cy="483234"/>
            </a:xfrm>
            <a:custGeom>
              <a:avLst/>
              <a:gdLst/>
              <a:ahLst/>
              <a:cxnLst/>
              <a:rect l="l" t="t" r="r" b="b"/>
              <a:pathLst>
                <a:path w="117475" h="483235" extrusionOk="0">
                  <a:moveTo>
                    <a:pt x="107117" y="146833"/>
                  </a:moveTo>
                  <a:lnTo>
                    <a:pt x="0" y="163848"/>
                  </a:lnTo>
                  <a:lnTo>
                    <a:pt x="0" y="175827"/>
                  </a:lnTo>
                  <a:lnTo>
                    <a:pt x="16646" y="178047"/>
                  </a:lnTo>
                  <a:lnTo>
                    <a:pt x="33933" y="184023"/>
                  </a:lnTo>
                  <a:lnTo>
                    <a:pt x="47501" y="197534"/>
                  </a:lnTo>
                  <a:lnTo>
                    <a:pt x="52993" y="222359"/>
                  </a:lnTo>
                  <a:lnTo>
                    <a:pt x="52993" y="482864"/>
                  </a:lnTo>
                  <a:lnTo>
                    <a:pt x="107117" y="482864"/>
                  </a:lnTo>
                  <a:lnTo>
                    <a:pt x="107117" y="146833"/>
                  </a:lnTo>
                  <a:close/>
                </a:path>
                <a:path w="117475" h="483235" extrusionOk="0">
                  <a:moveTo>
                    <a:pt x="77474" y="0"/>
                  </a:moveTo>
                  <a:lnTo>
                    <a:pt x="61727" y="3105"/>
                  </a:lnTo>
                  <a:lnTo>
                    <a:pt x="49002" y="11583"/>
                  </a:lnTo>
                  <a:lnTo>
                    <a:pt x="40493" y="24172"/>
                  </a:lnTo>
                  <a:lnTo>
                    <a:pt x="37391" y="39611"/>
                  </a:lnTo>
                  <a:lnTo>
                    <a:pt x="40493" y="55002"/>
                  </a:lnTo>
                  <a:lnTo>
                    <a:pt x="49002" y="67547"/>
                  </a:lnTo>
                  <a:lnTo>
                    <a:pt x="61727" y="75993"/>
                  </a:lnTo>
                  <a:lnTo>
                    <a:pt x="77474" y="79086"/>
                  </a:lnTo>
                  <a:lnTo>
                    <a:pt x="92593" y="76190"/>
                  </a:lnTo>
                  <a:lnTo>
                    <a:pt x="105172" y="68073"/>
                  </a:lnTo>
                  <a:lnTo>
                    <a:pt x="113773" y="55594"/>
                  </a:lnTo>
                  <a:lnTo>
                    <a:pt x="116959" y="39611"/>
                  </a:lnTo>
                  <a:lnTo>
                    <a:pt x="113773" y="24172"/>
                  </a:lnTo>
                  <a:lnTo>
                    <a:pt x="105172" y="11583"/>
                  </a:lnTo>
                  <a:lnTo>
                    <a:pt x="92593" y="3105"/>
                  </a:lnTo>
                  <a:lnTo>
                    <a:pt x="77474" y="0"/>
                  </a:lnTo>
                  <a:close/>
                </a:path>
              </a:pathLst>
            </a:custGeom>
            <a:solidFill>
              <a:srgbClr val="56565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3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16445276" y="2890284"/>
              <a:ext cx="239395" cy="344170"/>
            </a:xfrm>
            <a:custGeom>
              <a:avLst/>
              <a:gdLst/>
              <a:ahLst/>
              <a:cxnLst/>
              <a:rect l="l" t="t" r="r" b="b"/>
              <a:pathLst>
                <a:path w="239394" h="344169" extrusionOk="0">
                  <a:moveTo>
                    <a:pt x="210710" y="27517"/>
                  </a:moveTo>
                  <a:lnTo>
                    <a:pt x="125420" y="27517"/>
                  </a:lnTo>
                  <a:lnTo>
                    <a:pt x="159622" y="36234"/>
                  </a:lnTo>
                  <a:lnTo>
                    <a:pt x="177185" y="59116"/>
                  </a:lnTo>
                  <a:lnTo>
                    <a:pt x="183656" y="91260"/>
                  </a:lnTo>
                  <a:lnTo>
                    <a:pt x="184580" y="127765"/>
                  </a:lnTo>
                  <a:lnTo>
                    <a:pt x="184580" y="155304"/>
                  </a:lnTo>
                  <a:lnTo>
                    <a:pt x="155030" y="156575"/>
                  </a:lnTo>
                  <a:lnTo>
                    <a:pt x="116403" y="160773"/>
                  </a:lnTo>
                  <a:lnTo>
                    <a:pt x="75142" y="170583"/>
                  </a:lnTo>
                  <a:lnTo>
                    <a:pt x="37692" y="188688"/>
                  </a:lnTo>
                  <a:lnTo>
                    <a:pt x="10497" y="217771"/>
                  </a:lnTo>
                  <a:lnTo>
                    <a:pt x="0" y="260515"/>
                  </a:lnTo>
                  <a:lnTo>
                    <a:pt x="6085" y="294069"/>
                  </a:lnTo>
                  <a:lnTo>
                    <a:pt x="23278" y="320416"/>
                  </a:lnTo>
                  <a:lnTo>
                    <a:pt x="49982" y="337634"/>
                  </a:lnTo>
                  <a:lnTo>
                    <a:pt x="84604" y="343801"/>
                  </a:lnTo>
                  <a:lnTo>
                    <a:pt x="121111" y="338209"/>
                  </a:lnTo>
                  <a:lnTo>
                    <a:pt x="149113" y="324478"/>
                  </a:lnTo>
                  <a:lnTo>
                    <a:pt x="167422" y="309205"/>
                  </a:lnTo>
                  <a:lnTo>
                    <a:pt x="113472" y="309205"/>
                  </a:lnTo>
                  <a:lnTo>
                    <a:pt x="88433" y="303634"/>
                  </a:lnTo>
                  <a:lnTo>
                    <a:pt x="71856" y="289529"/>
                  </a:lnTo>
                  <a:lnTo>
                    <a:pt x="62684" y="270795"/>
                  </a:lnTo>
                  <a:lnTo>
                    <a:pt x="59862" y="251343"/>
                  </a:lnTo>
                  <a:lnTo>
                    <a:pt x="75194" y="210674"/>
                  </a:lnTo>
                  <a:lnTo>
                    <a:pt x="111140" y="188602"/>
                  </a:lnTo>
                  <a:lnTo>
                    <a:pt x="152627" y="179373"/>
                  </a:lnTo>
                  <a:lnTo>
                    <a:pt x="184580" y="177230"/>
                  </a:lnTo>
                  <a:lnTo>
                    <a:pt x="238830" y="177230"/>
                  </a:lnTo>
                  <a:lnTo>
                    <a:pt x="238830" y="115095"/>
                  </a:lnTo>
                  <a:lnTo>
                    <a:pt x="234719" y="69702"/>
                  </a:lnTo>
                  <a:lnTo>
                    <a:pt x="218590" y="33183"/>
                  </a:lnTo>
                  <a:lnTo>
                    <a:pt x="210710" y="27517"/>
                  </a:lnTo>
                  <a:close/>
                </a:path>
                <a:path w="239394" h="344169" extrusionOk="0">
                  <a:moveTo>
                    <a:pt x="238830" y="290870"/>
                  </a:moveTo>
                  <a:lnTo>
                    <a:pt x="184580" y="290870"/>
                  </a:lnTo>
                  <a:lnTo>
                    <a:pt x="184580" y="336031"/>
                  </a:lnTo>
                  <a:lnTo>
                    <a:pt x="238830" y="336031"/>
                  </a:lnTo>
                  <a:lnTo>
                    <a:pt x="238830" y="290870"/>
                  </a:lnTo>
                  <a:close/>
                </a:path>
                <a:path w="239394" h="344169" extrusionOk="0">
                  <a:moveTo>
                    <a:pt x="238830" y="177230"/>
                  </a:moveTo>
                  <a:lnTo>
                    <a:pt x="184580" y="177230"/>
                  </a:lnTo>
                  <a:lnTo>
                    <a:pt x="184580" y="218862"/>
                  </a:lnTo>
                  <a:lnTo>
                    <a:pt x="180209" y="247869"/>
                  </a:lnTo>
                  <a:lnTo>
                    <a:pt x="166998" y="277270"/>
                  </a:lnTo>
                  <a:lnTo>
                    <a:pt x="144802" y="300052"/>
                  </a:lnTo>
                  <a:lnTo>
                    <a:pt x="113472" y="309205"/>
                  </a:lnTo>
                  <a:lnTo>
                    <a:pt x="167422" y="309205"/>
                  </a:lnTo>
                  <a:lnTo>
                    <a:pt x="169854" y="307176"/>
                  </a:lnTo>
                  <a:lnTo>
                    <a:pt x="184580" y="290870"/>
                  </a:lnTo>
                  <a:lnTo>
                    <a:pt x="238830" y="290870"/>
                  </a:lnTo>
                  <a:lnTo>
                    <a:pt x="238830" y="177230"/>
                  </a:lnTo>
                  <a:close/>
                </a:path>
                <a:path w="239394" h="344169" extrusionOk="0">
                  <a:moveTo>
                    <a:pt x="127483" y="0"/>
                  </a:moveTo>
                  <a:lnTo>
                    <a:pt x="69428" y="8158"/>
                  </a:lnTo>
                  <a:lnTo>
                    <a:pt x="32076" y="29228"/>
                  </a:lnTo>
                  <a:lnTo>
                    <a:pt x="11621" y="58102"/>
                  </a:lnTo>
                  <a:lnTo>
                    <a:pt x="4261" y="89672"/>
                  </a:lnTo>
                  <a:lnTo>
                    <a:pt x="67034" y="89672"/>
                  </a:lnTo>
                  <a:lnTo>
                    <a:pt x="69207" y="72226"/>
                  </a:lnTo>
                  <a:lnTo>
                    <a:pt x="76673" y="51719"/>
                  </a:lnTo>
                  <a:lnTo>
                    <a:pt x="93915" y="34650"/>
                  </a:lnTo>
                  <a:lnTo>
                    <a:pt x="125420" y="27517"/>
                  </a:lnTo>
                  <a:lnTo>
                    <a:pt x="210710" y="27517"/>
                  </a:lnTo>
                  <a:lnTo>
                    <a:pt x="184743" y="8847"/>
                  </a:lnTo>
                  <a:lnTo>
                    <a:pt x="127483" y="0"/>
                  </a:lnTo>
                  <a:close/>
                </a:path>
              </a:pathLst>
            </a:custGeom>
            <a:solidFill>
              <a:srgbClr val="56565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3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11665924" y="2289594"/>
              <a:ext cx="1282065" cy="1292225"/>
            </a:xfrm>
            <a:custGeom>
              <a:avLst/>
              <a:gdLst/>
              <a:ahLst/>
              <a:cxnLst/>
              <a:rect l="l" t="t" r="r" b="b"/>
              <a:pathLst>
                <a:path w="1282065" h="1292225" extrusionOk="0">
                  <a:moveTo>
                    <a:pt x="865695" y="933577"/>
                  </a:moveTo>
                  <a:lnTo>
                    <a:pt x="823861" y="878751"/>
                  </a:lnTo>
                  <a:lnTo>
                    <a:pt x="777011" y="829627"/>
                  </a:lnTo>
                  <a:lnTo>
                    <a:pt x="738009" y="796302"/>
                  </a:lnTo>
                  <a:lnTo>
                    <a:pt x="697598" y="765771"/>
                  </a:lnTo>
                  <a:lnTo>
                    <a:pt x="655916" y="738060"/>
                  </a:lnTo>
                  <a:lnTo>
                    <a:pt x="613054" y="713143"/>
                  </a:lnTo>
                  <a:lnTo>
                    <a:pt x="569137" y="691019"/>
                  </a:lnTo>
                  <a:lnTo>
                    <a:pt x="524268" y="671690"/>
                  </a:lnTo>
                  <a:lnTo>
                    <a:pt x="478561" y="655142"/>
                  </a:lnTo>
                  <a:lnTo>
                    <a:pt x="432130" y="641388"/>
                  </a:lnTo>
                  <a:lnTo>
                    <a:pt x="385076" y="630415"/>
                  </a:lnTo>
                  <a:lnTo>
                    <a:pt x="337527" y="622211"/>
                  </a:lnTo>
                  <a:lnTo>
                    <a:pt x="289598" y="616788"/>
                  </a:lnTo>
                  <a:lnTo>
                    <a:pt x="241388" y="614133"/>
                  </a:lnTo>
                  <a:lnTo>
                    <a:pt x="193014" y="614248"/>
                  </a:lnTo>
                  <a:lnTo>
                    <a:pt x="144576" y="617118"/>
                  </a:lnTo>
                  <a:lnTo>
                    <a:pt x="96215" y="622744"/>
                  </a:lnTo>
                  <a:lnTo>
                    <a:pt x="48018" y="631139"/>
                  </a:lnTo>
                  <a:lnTo>
                    <a:pt x="101" y="642277"/>
                  </a:lnTo>
                  <a:lnTo>
                    <a:pt x="0" y="645795"/>
                  </a:lnTo>
                  <a:lnTo>
                    <a:pt x="241" y="663181"/>
                  </a:lnTo>
                  <a:lnTo>
                    <a:pt x="952" y="680440"/>
                  </a:lnTo>
                  <a:lnTo>
                    <a:pt x="2120" y="697572"/>
                  </a:lnTo>
                  <a:lnTo>
                    <a:pt x="3721" y="714578"/>
                  </a:lnTo>
                  <a:lnTo>
                    <a:pt x="53797" y="705319"/>
                  </a:lnTo>
                  <a:lnTo>
                    <a:pt x="104063" y="698550"/>
                  </a:lnTo>
                  <a:lnTo>
                    <a:pt x="154457" y="694309"/>
                  </a:lnTo>
                  <a:lnTo>
                    <a:pt x="204927" y="692594"/>
                  </a:lnTo>
                  <a:lnTo>
                    <a:pt x="255371" y="693458"/>
                  </a:lnTo>
                  <a:lnTo>
                    <a:pt x="305765" y="696925"/>
                  </a:lnTo>
                  <a:lnTo>
                    <a:pt x="356006" y="703008"/>
                  </a:lnTo>
                  <a:lnTo>
                    <a:pt x="406044" y="711733"/>
                  </a:lnTo>
                  <a:lnTo>
                    <a:pt x="455815" y="723150"/>
                  </a:lnTo>
                  <a:lnTo>
                    <a:pt x="505244" y="737260"/>
                  </a:lnTo>
                  <a:lnTo>
                    <a:pt x="554278" y="754100"/>
                  </a:lnTo>
                  <a:lnTo>
                    <a:pt x="602830" y="773696"/>
                  </a:lnTo>
                  <a:lnTo>
                    <a:pt x="649478" y="795375"/>
                  </a:lnTo>
                  <a:lnTo>
                    <a:pt x="694448" y="818972"/>
                  </a:lnTo>
                  <a:lnTo>
                    <a:pt x="738174" y="844524"/>
                  </a:lnTo>
                  <a:lnTo>
                    <a:pt x="781024" y="872109"/>
                  </a:lnTo>
                  <a:lnTo>
                    <a:pt x="823391" y="901763"/>
                  </a:lnTo>
                  <a:lnTo>
                    <a:pt x="865695" y="933577"/>
                  </a:lnTo>
                  <a:close/>
                </a:path>
                <a:path w="1282065" h="1292225" extrusionOk="0">
                  <a:moveTo>
                    <a:pt x="952741" y="78651"/>
                  </a:moveTo>
                  <a:lnTo>
                    <a:pt x="905891" y="55435"/>
                  </a:lnTo>
                  <a:lnTo>
                    <a:pt x="856970" y="36004"/>
                  </a:lnTo>
                  <a:lnTo>
                    <a:pt x="806157" y="20548"/>
                  </a:lnTo>
                  <a:lnTo>
                    <a:pt x="753668" y="9271"/>
                  </a:lnTo>
                  <a:lnTo>
                    <a:pt x="699681" y="2349"/>
                  </a:lnTo>
                  <a:lnTo>
                    <a:pt x="644385" y="0"/>
                  </a:lnTo>
                  <a:lnTo>
                    <a:pt x="591464" y="2146"/>
                  </a:lnTo>
                  <a:lnTo>
                    <a:pt x="539724" y="8483"/>
                  </a:lnTo>
                  <a:lnTo>
                    <a:pt x="489331" y="18846"/>
                  </a:lnTo>
                  <a:lnTo>
                    <a:pt x="440448" y="33058"/>
                  </a:lnTo>
                  <a:lnTo>
                    <a:pt x="393242" y="50952"/>
                  </a:lnTo>
                  <a:lnTo>
                    <a:pt x="347891" y="72364"/>
                  </a:lnTo>
                  <a:lnTo>
                    <a:pt x="304546" y="97116"/>
                  </a:lnTo>
                  <a:lnTo>
                    <a:pt x="263385" y="125069"/>
                  </a:lnTo>
                  <a:lnTo>
                    <a:pt x="224574" y="156019"/>
                  </a:lnTo>
                  <a:lnTo>
                    <a:pt x="188264" y="189814"/>
                  </a:lnTo>
                  <a:lnTo>
                    <a:pt x="154647" y="226288"/>
                  </a:lnTo>
                  <a:lnTo>
                    <a:pt x="123875" y="265277"/>
                  </a:lnTo>
                  <a:lnTo>
                    <a:pt x="168833" y="242785"/>
                  </a:lnTo>
                  <a:lnTo>
                    <a:pt x="214515" y="221716"/>
                  </a:lnTo>
                  <a:lnTo>
                    <a:pt x="260870" y="202069"/>
                  </a:lnTo>
                  <a:lnTo>
                    <a:pt x="307848" y="183870"/>
                  </a:lnTo>
                  <a:lnTo>
                    <a:pt x="355396" y="167093"/>
                  </a:lnTo>
                  <a:lnTo>
                    <a:pt x="403479" y="151765"/>
                  </a:lnTo>
                  <a:lnTo>
                    <a:pt x="452031" y="137871"/>
                  </a:lnTo>
                  <a:lnTo>
                    <a:pt x="501015" y="125425"/>
                  </a:lnTo>
                  <a:lnTo>
                    <a:pt x="550367" y="114414"/>
                  </a:lnTo>
                  <a:lnTo>
                    <a:pt x="600036" y="104851"/>
                  </a:lnTo>
                  <a:lnTo>
                    <a:pt x="649998" y="96748"/>
                  </a:lnTo>
                  <a:lnTo>
                    <a:pt x="700176" y="90081"/>
                  </a:lnTo>
                  <a:lnTo>
                    <a:pt x="750544" y="84886"/>
                  </a:lnTo>
                  <a:lnTo>
                    <a:pt x="801027" y="81127"/>
                  </a:lnTo>
                  <a:lnTo>
                    <a:pt x="851585" y="78841"/>
                  </a:lnTo>
                  <a:lnTo>
                    <a:pt x="902182" y="78016"/>
                  </a:lnTo>
                  <a:lnTo>
                    <a:pt x="952741" y="78651"/>
                  </a:lnTo>
                  <a:close/>
                </a:path>
                <a:path w="1282065" h="1292225" extrusionOk="0">
                  <a:moveTo>
                    <a:pt x="990079" y="1190713"/>
                  </a:moveTo>
                  <a:lnTo>
                    <a:pt x="970864" y="1189647"/>
                  </a:lnTo>
                  <a:lnTo>
                    <a:pt x="947674" y="1141704"/>
                  </a:lnTo>
                  <a:lnTo>
                    <a:pt x="921931" y="1097356"/>
                  </a:lnTo>
                  <a:lnTo>
                    <a:pt x="893711" y="1056360"/>
                  </a:lnTo>
                  <a:lnTo>
                    <a:pt x="863053" y="1018463"/>
                  </a:lnTo>
                  <a:lnTo>
                    <a:pt x="830021" y="983449"/>
                  </a:lnTo>
                  <a:lnTo>
                    <a:pt x="794689" y="951052"/>
                  </a:lnTo>
                  <a:lnTo>
                    <a:pt x="757123" y="921067"/>
                  </a:lnTo>
                  <a:lnTo>
                    <a:pt x="717372" y="893229"/>
                  </a:lnTo>
                  <a:lnTo>
                    <a:pt x="675487" y="867295"/>
                  </a:lnTo>
                  <a:lnTo>
                    <a:pt x="631558" y="843051"/>
                  </a:lnTo>
                  <a:lnTo>
                    <a:pt x="585622" y="820242"/>
                  </a:lnTo>
                  <a:lnTo>
                    <a:pt x="539356" y="799858"/>
                  </a:lnTo>
                  <a:lnTo>
                    <a:pt x="492569" y="782142"/>
                  </a:lnTo>
                  <a:lnTo>
                    <a:pt x="445287" y="767067"/>
                  </a:lnTo>
                  <a:lnTo>
                    <a:pt x="397586" y="754570"/>
                  </a:lnTo>
                  <a:lnTo>
                    <a:pt x="349529" y="744639"/>
                  </a:lnTo>
                  <a:lnTo>
                    <a:pt x="301142" y="737222"/>
                  </a:lnTo>
                  <a:lnTo>
                    <a:pt x="252501" y="732269"/>
                  </a:lnTo>
                  <a:lnTo>
                    <a:pt x="203657" y="729767"/>
                  </a:lnTo>
                  <a:lnTo>
                    <a:pt x="154673" y="729665"/>
                  </a:lnTo>
                  <a:lnTo>
                    <a:pt x="105587" y="731913"/>
                  </a:lnTo>
                  <a:lnTo>
                    <a:pt x="56464" y="736498"/>
                  </a:lnTo>
                  <a:lnTo>
                    <a:pt x="7366" y="743356"/>
                  </a:lnTo>
                  <a:lnTo>
                    <a:pt x="16027" y="789355"/>
                  </a:lnTo>
                  <a:lnTo>
                    <a:pt x="27876" y="834123"/>
                  </a:lnTo>
                  <a:lnTo>
                    <a:pt x="42773" y="877570"/>
                  </a:lnTo>
                  <a:lnTo>
                    <a:pt x="60617" y="919556"/>
                  </a:lnTo>
                  <a:lnTo>
                    <a:pt x="81267" y="959954"/>
                  </a:lnTo>
                  <a:lnTo>
                    <a:pt x="104609" y="998651"/>
                  </a:lnTo>
                  <a:lnTo>
                    <a:pt x="130517" y="1035519"/>
                  </a:lnTo>
                  <a:lnTo>
                    <a:pt x="158864" y="1070432"/>
                  </a:lnTo>
                  <a:lnTo>
                    <a:pt x="189534" y="1103261"/>
                  </a:lnTo>
                  <a:lnTo>
                    <a:pt x="222389" y="1133881"/>
                  </a:lnTo>
                  <a:lnTo>
                    <a:pt x="257314" y="1162189"/>
                  </a:lnTo>
                  <a:lnTo>
                    <a:pt x="294195" y="1188034"/>
                  </a:lnTo>
                  <a:lnTo>
                    <a:pt x="332892" y="1211300"/>
                  </a:lnTo>
                  <a:lnTo>
                    <a:pt x="373291" y="1231874"/>
                  </a:lnTo>
                  <a:lnTo>
                    <a:pt x="415251" y="1249616"/>
                  </a:lnTo>
                  <a:lnTo>
                    <a:pt x="458673" y="1264424"/>
                  </a:lnTo>
                  <a:lnTo>
                    <a:pt x="503428" y="1276146"/>
                  </a:lnTo>
                  <a:lnTo>
                    <a:pt x="549376" y="1284681"/>
                  </a:lnTo>
                  <a:lnTo>
                    <a:pt x="596404" y="1289888"/>
                  </a:lnTo>
                  <a:lnTo>
                    <a:pt x="644398" y="1291653"/>
                  </a:lnTo>
                  <a:lnTo>
                    <a:pt x="698360" y="1289405"/>
                  </a:lnTo>
                  <a:lnTo>
                    <a:pt x="751078" y="1282801"/>
                  </a:lnTo>
                  <a:lnTo>
                    <a:pt x="802386" y="1272006"/>
                  </a:lnTo>
                  <a:lnTo>
                    <a:pt x="852106" y="1257223"/>
                  </a:lnTo>
                  <a:lnTo>
                    <a:pt x="900087" y="1238631"/>
                  </a:lnTo>
                  <a:lnTo>
                    <a:pt x="946124" y="1216393"/>
                  </a:lnTo>
                  <a:lnTo>
                    <a:pt x="990079" y="1190713"/>
                  </a:lnTo>
                  <a:close/>
                </a:path>
                <a:path w="1282065" h="1292225" extrusionOk="0">
                  <a:moveTo>
                    <a:pt x="1220254" y="356146"/>
                  </a:moveTo>
                  <a:lnTo>
                    <a:pt x="1197356" y="314350"/>
                  </a:lnTo>
                  <a:lnTo>
                    <a:pt x="1171562" y="274497"/>
                  </a:lnTo>
                  <a:lnTo>
                    <a:pt x="1142974" y="236740"/>
                  </a:lnTo>
                  <a:lnTo>
                    <a:pt x="1111770" y="201231"/>
                  </a:lnTo>
                  <a:lnTo>
                    <a:pt x="1078077" y="168122"/>
                  </a:lnTo>
                  <a:lnTo>
                    <a:pt x="1031113" y="161734"/>
                  </a:lnTo>
                  <a:lnTo>
                    <a:pt x="983716" y="156667"/>
                  </a:lnTo>
                  <a:lnTo>
                    <a:pt x="934275" y="152895"/>
                  </a:lnTo>
                  <a:lnTo>
                    <a:pt x="884910" y="150647"/>
                  </a:lnTo>
                  <a:lnTo>
                    <a:pt x="835672" y="149898"/>
                  </a:lnTo>
                  <a:lnTo>
                    <a:pt x="786549" y="150660"/>
                  </a:lnTo>
                  <a:lnTo>
                    <a:pt x="737590" y="152920"/>
                  </a:lnTo>
                  <a:lnTo>
                    <a:pt x="688784" y="156667"/>
                  </a:lnTo>
                  <a:lnTo>
                    <a:pt x="640168" y="161886"/>
                  </a:lnTo>
                  <a:lnTo>
                    <a:pt x="591756" y="168592"/>
                  </a:lnTo>
                  <a:lnTo>
                    <a:pt x="543560" y="176771"/>
                  </a:lnTo>
                  <a:lnTo>
                    <a:pt x="495604" y="186397"/>
                  </a:lnTo>
                  <a:lnTo>
                    <a:pt x="447916" y="197485"/>
                  </a:lnTo>
                  <a:lnTo>
                    <a:pt x="400494" y="210032"/>
                  </a:lnTo>
                  <a:lnTo>
                    <a:pt x="353364" y="224015"/>
                  </a:lnTo>
                  <a:lnTo>
                    <a:pt x="306565" y="239420"/>
                  </a:lnTo>
                  <a:lnTo>
                    <a:pt x="260083" y="256260"/>
                  </a:lnTo>
                  <a:lnTo>
                    <a:pt x="213956" y="274523"/>
                  </a:lnTo>
                  <a:lnTo>
                    <a:pt x="168198" y="294208"/>
                  </a:lnTo>
                  <a:lnTo>
                    <a:pt x="122821" y="315290"/>
                  </a:lnTo>
                  <a:lnTo>
                    <a:pt x="77863" y="337769"/>
                  </a:lnTo>
                  <a:lnTo>
                    <a:pt x="70142" y="352869"/>
                  </a:lnTo>
                  <a:lnTo>
                    <a:pt x="113982" y="333743"/>
                  </a:lnTo>
                  <a:lnTo>
                    <a:pt x="158191" y="316141"/>
                  </a:lnTo>
                  <a:lnTo>
                    <a:pt x="202819" y="300126"/>
                  </a:lnTo>
                  <a:lnTo>
                    <a:pt x="247929" y="285826"/>
                  </a:lnTo>
                  <a:lnTo>
                    <a:pt x="293573" y="273304"/>
                  </a:lnTo>
                  <a:lnTo>
                    <a:pt x="342379" y="261937"/>
                  </a:lnTo>
                  <a:lnTo>
                    <a:pt x="391528" y="252361"/>
                  </a:lnTo>
                  <a:lnTo>
                    <a:pt x="440944" y="244602"/>
                  </a:lnTo>
                  <a:lnTo>
                    <a:pt x="490575" y="238607"/>
                  </a:lnTo>
                  <a:lnTo>
                    <a:pt x="540359" y="234403"/>
                  </a:lnTo>
                  <a:lnTo>
                    <a:pt x="590232" y="231965"/>
                  </a:lnTo>
                  <a:lnTo>
                    <a:pt x="640143" y="231267"/>
                  </a:lnTo>
                  <a:lnTo>
                    <a:pt x="690029" y="232321"/>
                  </a:lnTo>
                  <a:lnTo>
                    <a:pt x="739838" y="235115"/>
                  </a:lnTo>
                  <a:lnTo>
                    <a:pt x="789495" y="239636"/>
                  </a:lnTo>
                  <a:lnTo>
                    <a:pt x="838962" y="245859"/>
                  </a:lnTo>
                  <a:lnTo>
                    <a:pt x="888161" y="253796"/>
                  </a:lnTo>
                  <a:lnTo>
                    <a:pt x="937031" y="263410"/>
                  </a:lnTo>
                  <a:lnTo>
                    <a:pt x="985532" y="274726"/>
                  </a:lnTo>
                  <a:lnTo>
                    <a:pt x="1033589" y="287705"/>
                  </a:lnTo>
                  <a:lnTo>
                    <a:pt x="1081151" y="302348"/>
                  </a:lnTo>
                  <a:lnTo>
                    <a:pt x="1128153" y="318643"/>
                  </a:lnTo>
                  <a:lnTo>
                    <a:pt x="1174546" y="336588"/>
                  </a:lnTo>
                  <a:lnTo>
                    <a:pt x="1220254" y="356146"/>
                  </a:lnTo>
                  <a:close/>
                </a:path>
                <a:path w="1282065" h="1292225" extrusionOk="0">
                  <a:moveTo>
                    <a:pt x="1254137" y="567537"/>
                  </a:moveTo>
                  <a:lnTo>
                    <a:pt x="1211326" y="537959"/>
                  </a:lnTo>
                  <a:lnTo>
                    <a:pt x="1167968" y="510095"/>
                  </a:lnTo>
                  <a:lnTo>
                    <a:pt x="1124102" y="483958"/>
                  </a:lnTo>
                  <a:lnTo>
                    <a:pt x="1079754" y="459574"/>
                  </a:lnTo>
                  <a:lnTo>
                    <a:pt x="1034923" y="436968"/>
                  </a:lnTo>
                  <a:lnTo>
                    <a:pt x="989660" y="416179"/>
                  </a:lnTo>
                  <a:lnTo>
                    <a:pt x="943991" y="397230"/>
                  </a:lnTo>
                  <a:lnTo>
                    <a:pt x="897928" y="380149"/>
                  </a:lnTo>
                  <a:lnTo>
                    <a:pt x="851496" y="364959"/>
                  </a:lnTo>
                  <a:lnTo>
                    <a:pt x="804735" y="351688"/>
                  </a:lnTo>
                  <a:lnTo>
                    <a:pt x="757656" y="340360"/>
                  </a:lnTo>
                  <a:lnTo>
                    <a:pt x="710285" y="331012"/>
                  </a:lnTo>
                  <a:lnTo>
                    <a:pt x="662660" y="323672"/>
                  </a:lnTo>
                  <a:lnTo>
                    <a:pt x="614807" y="318350"/>
                  </a:lnTo>
                  <a:lnTo>
                    <a:pt x="566737" y="315087"/>
                  </a:lnTo>
                  <a:lnTo>
                    <a:pt x="518477" y="313918"/>
                  </a:lnTo>
                  <a:lnTo>
                    <a:pt x="470065" y="314858"/>
                  </a:lnTo>
                  <a:lnTo>
                    <a:pt x="421513" y="317931"/>
                  </a:lnTo>
                  <a:lnTo>
                    <a:pt x="372859" y="323176"/>
                  </a:lnTo>
                  <a:lnTo>
                    <a:pt x="324116" y="330606"/>
                  </a:lnTo>
                  <a:lnTo>
                    <a:pt x="275323" y="340258"/>
                  </a:lnTo>
                  <a:lnTo>
                    <a:pt x="226072" y="352310"/>
                  </a:lnTo>
                  <a:lnTo>
                    <a:pt x="177965" y="366356"/>
                  </a:lnTo>
                  <a:lnTo>
                    <a:pt x="131013" y="382384"/>
                  </a:lnTo>
                  <a:lnTo>
                    <a:pt x="85217" y="400342"/>
                  </a:lnTo>
                  <a:lnTo>
                    <a:pt x="40563" y="420204"/>
                  </a:lnTo>
                  <a:lnTo>
                    <a:pt x="24777" y="468109"/>
                  </a:lnTo>
                  <a:lnTo>
                    <a:pt x="12788" y="517512"/>
                  </a:lnTo>
                  <a:lnTo>
                    <a:pt x="57721" y="497509"/>
                  </a:lnTo>
                  <a:lnTo>
                    <a:pt x="103301" y="479183"/>
                  </a:lnTo>
                  <a:lnTo>
                    <a:pt x="149504" y="462534"/>
                  </a:lnTo>
                  <a:lnTo>
                    <a:pt x="196265" y="447586"/>
                  </a:lnTo>
                  <a:lnTo>
                    <a:pt x="243509" y="434327"/>
                  </a:lnTo>
                  <a:lnTo>
                    <a:pt x="291185" y="422783"/>
                  </a:lnTo>
                  <a:lnTo>
                    <a:pt x="339255" y="412940"/>
                  </a:lnTo>
                  <a:lnTo>
                    <a:pt x="387642" y="404825"/>
                  </a:lnTo>
                  <a:lnTo>
                    <a:pt x="436295" y="398437"/>
                  </a:lnTo>
                  <a:lnTo>
                    <a:pt x="485152" y="393776"/>
                  </a:lnTo>
                  <a:lnTo>
                    <a:pt x="534162" y="390855"/>
                  </a:lnTo>
                  <a:lnTo>
                    <a:pt x="583272" y="389686"/>
                  </a:lnTo>
                  <a:lnTo>
                    <a:pt x="632421" y="390258"/>
                  </a:lnTo>
                  <a:lnTo>
                    <a:pt x="681558" y="392607"/>
                  </a:lnTo>
                  <a:lnTo>
                    <a:pt x="730605" y="396722"/>
                  </a:lnTo>
                  <a:lnTo>
                    <a:pt x="779526" y="402602"/>
                  </a:lnTo>
                  <a:lnTo>
                    <a:pt x="828255" y="410273"/>
                  </a:lnTo>
                  <a:lnTo>
                    <a:pt x="876731" y="419735"/>
                  </a:lnTo>
                  <a:lnTo>
                    <a:pt x="924915" y="430987"/>
                  </a:lnTo>
                  <a:lnTo>
                    <a:pt x="972731" y="444042"/>
                  </a:lnTo>
                  <a:lnTo>
                    <a:pt x="1020127" y="458914"/>
                  </a:lnTo>
                  <a:lnTo>
                    <a:pt x="1067054" y="475602"/>
                  </a:lnTo>
                  <a:lnTo>
                    <a:pt x="1113447" y="494106"/>
                  </a:lnTo>
                  <a:lnTo>
                    <a:pt x="1159256" y="514451"/>
                  </a:lnTo>
                  <a:lnTo>
                    <a:pt x="1207020" y="539292"/>
                  </a:lnTo>
                  <a:lnTo>
                    <a:pt x="1230731" y="553161"/>
                  </a:lnTo>
                  <a:lnTo>
                    <a:pt x="1254137" y="567537"/>
                  </a:lnTo>
                  <a:close/>
                </a:path>
                <a:path w="1282065" h="1292225" extrusionOk="0">
                  <a:moveTo>
                    <a:pt x="1282001" y="740016"/>
                  </a:moveTo>
                  <a:lnTo>
                    <a:pt x="1240955" y="704151"/>
                  </a:lnTo>
                  <a:lnTo>
                    <a:pt x="1197508" y="670674"/>
                  </a:lnTo>
                  <a:lnTo>
                    <a:pt x="1151737" y="639584"/>
                  </a:lnTo>
                  <a:lnTo>
                    <a:pt x="1103744" y="610920"/>
                  </a:lnTo>
                  <a:lnTo>
                    <a:pt x="1059434" y="587502"/>
                  </a:lnTo>
                  <a:lnTo>
                    <a:pt x="1014310" y="566343"/>
                  </a:lnTo>
                  <a:lnTo>
                    <a:pt x="968425" y="547395"/>
                  </a:lnTo>
                  <a:lnTo>
                    <a:pt x="921829" y="530644"/>
                  </a:lnTo>
                  <a:lnTo>
                    <a:pt x="874585" y="516026"/>
                  </a:lnTo>
                  <a:lnTo>
                    <a:pt x="826731" y="503529"/>
                  </a:lnTo>
                  <a:lnTo>
                    <a:pt x="778319" y="493090"/>
                  </a:lnTo>
                  <a:lnTo>
                    <a:pt x="729411" y="484682"/>
                  </a:lnTo>
                  <a:lnTo>
                    <a:pt x="680046" y="478269"/>
                  </a:lnTo>
                  <a:lnTo>
                    <a:pt x="630288" y="473811"/>
                  </a:lnTo>
                  <a:lnTo>
                    <a:pt x="580174" y="471271"/>
                  </a:lnTo>
                  <a:lnTo>
                    <a:pt x="529755" y="470611"/>
                  </a:lnTo>
                  <a:lnTo>
                    <a:pt x="479094" y="471779"/>
                  </a:lnTo>
                  <a:lnTo>
                    <a:pt x="428231" y="474764"/>
                  </a:lnTo>
                  <a:lnTo>
                    <a:pt x="377228" y="479501"/>
                  </a:lnTo>
                  <a:lnTo>
                    <a:pt x="326123" y="485965"/>
                  </a:lnTo>
                  <a:lnTo>
                    <a:pt x="274980" y="494118"/>
                  </a:lnTo>
                  <a:lnTo>
                    <a:pt x="223837" y="503923"/>
                  </a:lnTo>
                  <a:lnTo>
                    <a:pt x="172758" y="515340"/>
                  </a:lnTo>
                  <a:lnTo>
                    <a:pt x="121780" y="528332"/>
                  </a:lnTo>
                  <a:lnTo>
                    <a:pt x="171856" y="519315"/>
                  </a:lnTo>
                  <a:lnTo>
                    <a:pt x="221208" y="513257"/>
                  </a:lnTo>
                  <a:lnTo>
                    <a:pt x="269786" y="510082"/>
                  </a:lnTo>
                  <a:lnTo>
                    <a:pt x="317538" y="509714"/>
                  </a:lnTo>
                  <a:lnTo>
                    <a:pt x="364439" y="512089"/>
                  </a:lnTo>
                  <a:lnTo>
                    <a:pt x="410413" y="517131"/>
                  </a:lnTo>
                  <a:lnTo>
                    <a:pt x="455447" y="524776"/>
                  </a:lnTo>
                  <a:lnTo>
                    <a:pt x="499478" y="534936"/>
                  </a:lnTo>
                  <a:lnTo>
                    <a:pt x="542467" y="547573"/>
                  </a:lnTo>
                  <a:lnTo>
                    <a:pt x="584365" y="562584"/>
                  </a:lnTo>
                  <a:lnTo>
                    <a:pt x="625132" y="579920"/>
                  </a:lnTo>
                  <a:lnTo>
                    <a:pt x="664718" y="599516"/>
                  </a:lnTo>
                  <a:lnTo>
                    <a:pt x="703072" y="621271"/>
                  </a:lnTo>
                  <a:lnTo>
                    <a:pt x="740168" y="645147"/>
                  </a:lnTo>
                  <a:lnTo>
                    <a:pt x="775957" y="671055"/>
                  </a:lnTo>
                  <a:lnTo>
                    <a:pt x="810374" y="698944"/>
                  </a:lnTo>
                  <a:lnTo>
                    <a:pt x="843394" y="728713"/>
                  </a:lnTo>
                  <a:lnTo>
                    <a:pt x="874966" y="760323"/>
                  </a:lnTo>
                  <a:lnTo>
                    <a:pt x="905040" y="793686"/>
                  </a:lnTo>
                  <a:lnTo>
                    <a:pt x="933577" y="828738"/>
                  </a:lnTo>
                  <a:lnTo>
                    <a:pt x="960539" y="865403"/>
                  </a:lnTo>
                  <a:lnTo>
                    <a:pt x="985862" y="903630"/>
                  </a:lnTo>
                  <a:lnTo>
                    <a:pt x="1009510" y="943317"/>
                  </a:lnTo>
                  <a:lnTo>
                    <a:pt x="1031455" y="984427"/>
                  </a:lnTo>
                  <a:lnTo>
                    <a:pt x="1051623" y="1026858"/>
                  </a:lnTo>
                  <a:lnTo>
                    <a:pt x="1069987" y="1070571"/>
                  </a:lnTo>
                  <a:lnTo>
                    <a:pt x="1086497" y="1115466"/>
                  </a:lnTo>
                  <a:lnTo>
                    <a:pt x="1119619" y="1081786"/>
                  </a:lnTo>
                  <a:lnTo>
                    <a:pt x="1150226" y="1045768"/>
                  </a:lnTo>
                  <a:lnTo>
                    <a:pt x="1178179" y="1007554"/>
                  </a:lnTo>
                  <a:lnTo>
                    <a:pt x="1203325" y="967270"/>
                  </a:lnTo>
                  <a:lnTo>
                    <a:pt x="1225524" y="925080"/>
                  </a:lnTo>
                  <a:lnTo>
                    <a:pt x="1244638" y="881126"/>
                  </a:lnTo>
                  <a:lnTo>
                    <a:pt x="1260513" y="835533"/>
                  </a:lnTo>
                  <a:lnTo>
                    <a:pt x="1273022" y="788454"/>
                  </a:lnTo>
                  <a:lnTo>
                    <a:pt x="1282001" y="740016"/>
                  </a:lnTo>
                  <a:close/>
                </a:path>
              </a:pathLst>
            </a:custGeom>
            <a:solidFill>
              <a:srgbClr val="CE171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3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3" name="Google Shape;293;p8"/>
          <p:cNvSpPr txBox="1">
            <a:spLocks noGrp="1"/>
          </p:cNvSpPr>
          <p:nvPr>
            <p:ph type="title"/>
          </p:nvPr>
        </p:nvSpPr>
        <p:spPr>
          <a:xfrm>
            <a:off x="5203841" y="2238105"/>
            <a:ext cx="3612719" cy="570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3875" rIns="0" bIns="0" anchor="t" anchorCtr="0">
            <a:spAutoFit/>
          </a:bodyPr>
          <a:lstStyle/>
          <a:p>
            <a:pPr marL="5776" marR="2310" lvl="0" indent="7798" algn="ctr" rtl="0">
              <a:lnSpc>
                <a:spcPct val="171611"/>
              </a:lnSpc>
              <a:spcBef>
                <a:spcPts val="346"/>
              </a:spcBef>
              <a:spcAft>
                <a:spcPts val="0"/>
              </a:spcAft>
              <a:buSzPts val="600"/>
              <a:buNone/>
            </a:pPr>
            <a:r>
              <a:rPr lang="pt-BR" sz="1092" b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Estrutura completa para cirurgias </a:t>
            </a:r>
            <a:br>
              <a:rPr lang="pt-BR" sz="1092" b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092" b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de pequena e média complexidade.</a:t>
            </a:r>
            <a:endParaRPr sz="1092" b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8"/>
          <p:cNvSpPr txBox="1"/>
          <p:nvPr/>
        </p:nvSpPr>
        <p:spPr>
          <a:xfrm>
            <a:off x="4871021" y="3371569"/>
            <a:ext cx="1006245" cy="331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25" rIns="0" bIns="0" anchor="t" anchorCtr="0">
            <a:spAutoFit/>
          </a:bodyPr>
          <a:lstStyle/>
          <a:p>
            <a:pPr marL="5776" marR="0" lvl="0" indent="0" algn="ctr" rtl="0">
              <a:lnSpc>
                <a:spcPct val="99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79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15 MIL</a:t>
            </a:r>
            <a:endParaRPr/>
          </a:p>
        </p:txBody>
      </p:sp>
      <p:sp>
        <p:nvSpPr>
          <p:cNvPr id="295" name="Google Shape;295;p8"/>
          <p:cNvSpPr txBox="1"/>
          <p:nvPr/>
        </p:nvSpPr>
        <p:spPr>
          <a:xfrm>
            <a:off x="5963819" y="3834123"/>
            <a:ext cx="879969" cy="418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25" rIns="0" bIns="0" anchor="t" anchorCtr="0">
            <a:spAutoFit/>
          </a:bodyPr>
          <a:lstStyle/>
          <a:p>
            <a:pPr marL="577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64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exames endoscópicos</a:t>
            </a:r>
            <a:endParaRPr sz="864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76" marR="0" lvl="0" indent="0" algn="l" rtl="0">
              <a:lnSpc>
                <a:spcPct val="100000"/>
              </a:lnSpc>
              <a:spcBef>
                <a:spcPts val="52"/>
              </a:spcBef>
              <a:spcAft>
                <a:spcPts val="0"/>
              </a:spcAft>
              <a:buNone/>
            </a:pPr>
            <a:r>
              <a:rPr lang="pt-BR" sz="864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por ano</a:t>
            </a:r>
            <a:endParaRPr sz="864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4826733" y="3920624"/>
            <a:ext cx="1082550" cy="331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25" rIns="0" bIns="0" anchor="t" anchorCtr="0">
            <a:spAutoFit/>
          </a:bodyPr>
          <a:lstStyle/>
          <a:p>
            <a:pPr marL="5776" marR="0" lvl="0" indent="0" algn="ctr" rtl="0">
              <a:lnSpc>
                <a:spcPct val="99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79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5,7 MIL</a:t>
            </a:r>
            <a:endParaRPr/>
          </a:p>
        </p:txBody>
      </p:sp>
      <p:sp>
        <p:nvSpPr>
          <p:cNvPr id="297" name="Google Shape;297;p8"/>
          <p:cNvSpPr txBox="1"/>
          <p:nvPr/>
        </p:nvSpPr>
        <p:spPr>
          <a:xfrm>
            <a:off x="7669133" y="4229330"/>
            <a:ext cx="1348552" cy="285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25" rIns="0" bIns="0" anchor="t" anchorCtr="0">
            <a:spAutoFit/>
          </a:bodyPr>
          <a:lstStyle/>
          <a:p>
            <a:pPr marL="577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64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de recuperação</a:t>
            </a:r>
            <a:endParaRPr sz="864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76" marR="0" lvl="0" indent="0" algn="l" rtl="0">
              <a:lnSpc>
                <a:spcPct val="100000"/>
              </a:lnSpc>
              <a:spcBef>
                <a:spcPts val="52"/>
              </a:spcBef>
              <a:spcAft>
                <a:spcPts val="0"/>
              </a:spcAft>
              <a:buNone/>
            </a:pPr>
            <a:r>
              <a:rPr lang="pt-BR" sz="864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pós-cirúrgica</a:t>
            </a:r>
            <a:endParaRPr sz="864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8"/>
          <p:cNvSpPr txBox="1"/>
          <p:nvPr/>
        </p:nvSpPr>
        <p:spPr>
          <a:xfrm>
            <a:off x="7345439" y="3919428"/>
            <a:ext cx="1496036" cy="331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25" rIns="0" bIns="0" anchor="t" anchorCtr="0">
            <a:spAutoFit/>
          </a:bodyPr>
          <a:lstStyle/>
          <a:p>
            <a:pPr marL="5776" marR="0" lvl="0" indent="0" algn="ctr" rtl="0">
              <a:lnSpc>
                <a:spcPct val="99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79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19 LEITOS</a:t>
            </a:r>
            <a:endParaRPr/>
          </a:p>
        </p:txBody>
      </p:sp>
      <p:sp>
        <p:nvSpPr>
          <p:cNvPr id="299" name="Google Shape;299;p8"/>
          <p:cNvSpPr txBox="1"/>
          <p:nvPr/>
        </p:nvSpPr>
        <p:spPr>
          <a:xfrm>
            <a:off x="7135377" y="3263944"/>
            <a:ext cx="1706098" cy="343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25" rIns="0" bIns="0" anchor="t" anchorCtr="0">
            <a:spAutoFit/>
          </a:bodyPr>
          <a:lstStyle/>
          <a:p>
            <a:pPr marL="17328" marR="0" lvl="0" indent="0" algn="ctr" rtl="0">
              <a:lnSpc>
                <a:spcPct val="99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79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4 SALAS</a:t>
            </a:r>
            <a:endParaRPr sz="2479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8"/>
          <p:cNvSpPr txBox="1"/>
          <p:nvPr/>
        </p:nvSpPr>
        <p:spPr>
          <a:xfrm>
            <a:off x="5959575" y="3351311"/>
            <a:ext cx="1201859" cy="282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7825" rIns="0" bIns="0" anchor="t" anchorCtr="0">
            <a:spAutoFit/>
          </a:bodyPr>
          <a:lstStyle/>
          <a:p>
            <a:pPr marL="5776" marR="2310" lvl="0" indent="0" algn="l" rtl="0">
              <a:lnSpc>
                <a:spcPct val="76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64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procedimentos</a:t>
            </a:r>
            <a:endParaRPr/>
          </a:p>
          <a:p>
            <a:pPr marL="5776" marR="2310" lvl="0" indent="0" algn="l" rtl="0">
              <a:lnSpc>
                <a:spcPct val="76400"/>
              </a:lnSpc>
              <a:spcBef>
                <a:spcPts val="298"/>
              </a:spcBef>
              <a:spcAft>
                <a:spcPts val="0"/>
              </a:spcAft>
              <a:buNone/>
            </a:pPr>
            <a:r>
              <a:rPr lang="pt-BR" sz="864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por ano</a:t>
            </a:r>
            <a:endParaRPr/>
          </a:p>
        </p:txBody>
      </p:sp>
      <p:sp>
        <p:nvSpPr>
          <p:cNvPr id="301" name="Google Shape;301;p8"/>
          <p:cNvSpPr/>
          <p:nvPr/>
        </p:nvSpPr>
        <p:spPr>
          <a:xfrm flipH="1">
            <a:off x="7061254" y="2964249"/>
            <a:ext cx="72000" cy="1728000"/>
          </a:xfrm>
          <a:custGeom>
            <a:avLst/>
            <a:gdLst/>
            <a:ahLst/>
            <a:cxnLst/>
            <a:rect l="l" t="t" r="r" b="b"/>
            <a:pathLst>
              <a:path w="120000" h="3305809" extrusionOk="0">
                <a:moveTo>
                  <a:pt x="0" y="0"/>
                </a:moveTo>
                <a:lnTo>
                  <a:pt x="0" y="3305459"/>
                </a:lnTo>
              </a:path>
            </a:pathLst>
          </a:custGeom>
          <a:noFill/>
          <a:ln w="110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8"/>
          <p:cNvSpPr txBox="1"/>
          <p:nvPr/>
        </p:nvSpPr>
        <p:spPr>
          <a:xfrm>
            <a:off x="2582176" y="4372081"/>
            <a:ext cx="1331364" cy="383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spAutoFit/>
          </a:bodyPr>
          <a:lstStyle/>
          <a:p>
            <a:pPr marL="577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Horário de atendimento</a:t>
            </a: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76" marR="2310" lvl="0" indent="0" algn="l" rtl="0">
              <a:lnSpc>
                <a:spcPct val="100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 segunda a sexta-feira, das 7h às 19h.</a:t>
            </a: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Google Shape;30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0270" y="4420554"/>
            <a:ext cx="297951" cy="2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8"/>
          <p:cNvSpPr txBox="1"/>
          <p:nvPr/>
        </p:nvSpPr>
        <p:spPr>
          <a:xfrm>
            <a:off x="725204" y="4372081"/>
            <a:ext cx="172301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Av. República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Argentina, 650, 7º andar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Curitiba – PR</a:t>
            </a:r>
            <a:endParaRPr/>
          </a:p>
        </p:txBody>
      </p:sp>
      <p:pic>
        <p:nvPicPr>
          <p:cNvPr id="305" name="Google Shape;305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3668" y="4420554"/>
            <a:ext cx="297952" cy="297952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8"/>
          <p:cNvSpPr/>
          <p:nvPr/>
        </p:nvSpPr>
        <p:spPr>
          <a:xfrm>
            <a:off x="-21870" y="0"/>
            <a:ext cx="4564533" cy="4074610"/>
          </a:xfrm>
          <a:custGeom>
            <a:avLst/>
            <a:gdLst/>
            <a:ahLst/>
            <a:cxnLst/>
            <a:rect l="l" t="t" r="r" b="b"/>
            <a:pathLst>
              <a:path w="10036338" h="8959112" extrusionOk="0">
                <a:moveTo>
                  <a:pt x="0" y="0"/>
                </a:moveTo>
                <a:lnTo>
                  <a:pt x="8739564" y="0"/>
                </a:lnTo>
                <a:lnTo>
                  <a:pt x="8844631" y="16035"/>
                </a:lnTo>
                <a:cubicBezTo>
                  <a:pt x="9524737" y="155205"/>
                  <a:pt x="10036338" y="756963"/>
                  <a:pt x="10036338" y="1478210"/>
                </a:cubicBezTo>
                <a:lnTo>
                  <a:pt x="10036338" y="8959112"/>
                </a:lnTo>
                <a:lnTo>
                  <a:pt x="0" y="8959112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8"/>
          <p:cNvSpPr txBox="1"/>
          <p:nvPr/>
        </p:nvSpPr>
        <p:spPr>
          <a:xfrm>
            <a:off x="7780175" y="3606961"/>
            <a:ext cx="876313" cy="139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25" rIns="0" bIns="0" anchor="t" anchorCtr="0">
            <a:spAutoFit/>
          </a:bodyPr>
          <a:lstStyle/>
          <a:p>
            <a:pPr marL="577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64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cirúrgicas</a:t>
            </a:r>
            <a:endParaRPr sz="864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8"/>
          <p:cNvSpPr/>
          <p:nvPr/>
        </p:nvSpPr>
        <p:spPr>
          <a:xfrm rot="5400000">
            <a:off x="3343497" y="4364407"/>
            <a:ext cx="2381390" cy="20411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00000"/>
              </a:gs>
              <a:gs pos="51000">
                <a:srgbClr val="273464"/>
              </a:gs>
              <a:gs pos="75000">
                <a:srgbClr val="3C6D74"/>
              </a:gs>
              <a:gs pos="100000">
                <a:srgbClr val="96C9C4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8"/>
          <p:cNvSpPr/>
          <p:nvPr/>
        </p:nvSpPr>
        <p:spPr>
          <a:xfrm>
            <a:off x="6781995" y="921679"/>
            <a:ext cx="34656" cy="34656"/>
          </a:xfrm>
          <a:custGeom>
            <a:avLst/>
            <a:gdLst/>
            <a:ahLst/>
            <a:cxnLst/>
            <a:rect l="l" t="t" r="r" b="b"/>
            <a:pathLst>
              <a:path w="76200" h="76200" extrusionOk="0">
                <a:moveTo>
                  <a:pt x="75603" y="33655"/>
                </a:moveTo>
                <a:lnTo>
                  <a:pt x="41948" y="33655"/>
                </a:lnTo>
                <a:lnTo>
                  <a:pt x="41948" y="0"/>
                </a:lnTo>
                <a:lnTo>
                  <a:pt x="33667" y="0"/>
                </a:lnTo>
                <a:lnTo>
                  <a:pt x="33667" y="33655"/>
                </a:lnTo>
                <a:lnTo>
                  <a:pt x="0" y="33655"/>
                </a:lnTo>
                <a:lnTo>
                  <a:pt x="0" y="41935"/>
                </a:lnTo>
                <a:lnTo>
                  <a:pt x="33667" y="41935"/>
                </a:lnTo>
                <a:lnTo>
                  <a:pt x="33667" y="75603"/>
                </a:lnTo>
                <a:lnTo>
                  <a:pt x="41948" y="75603"/>
                </a:lnTo>
                <a:lnTo>
                  <a:pt x="41948" y="41935"/>
                </a:lnTo>
                <a:lnTo>
                  <a:pt x="75603" y="41935"/>
                </a:lnTo>
                <a:lnTo>
                  <a:pt x="75603" y="33655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0" name="Google Shape;310;p8"/>
          <p:cNvCxnSpPr/>
          <p:nvPr/>
        </p:nvCxnSpPr>
        <p:spPr>
          <a:xfrm>
            <a:off x="5932451" y="1152031"/>
            <a:ext cx="1661819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11" name="Google Shape;311;p8"/>
          <p:cNvGrpSpPr/>
          <p:nvPr/>
        </p:nvGrpSpPr>
        <p:grpSpPr>
          <a:xfrm>
            <a:off x="5850764" y="451251"/>
            <a:ext cx="1764381" cy="587768"/>
            <a:chOff x="10193295" y="1136386"/>
            <a:chExt cx="3879460" cy="1292364"/>
          </a:xfrm>
        </p:grpSpPr>
        <p:sp>
          <p:nvSpPr>
            <p:cNvPr id="312" name="Google Shape;312;p8"/>
            <p:cNvSpPr txBox="1"/>
            <p:nvPr/>
          </p:nvSpPr>
          <p:spPr>
            <a:xfrm>
              <a:off x="11412495" y="1300328"/>
              <a:ext cx="2660260" cy="100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750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455" b="1" i="0" u="none" strike="noStrike" cap="none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CIM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455" b="0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ÁGUA VERDE</a:t>
              </a:r>
              <a:endParaRPr sz="1455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13" name="Google Shape;313;p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193295" y="1136386"/>
              <a:ext cx="1012860" cy="129236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17211;p20">
            <a:extLst>
              <a:ext uri="{FF2B5EF4-FFF2-40B4-BE49-F238E27FC236}">
                <a16:creationId xmlns:a16="http://schemas.microsoft.com/office/drawing/2014/main" id="{EA310E3F-E978-99E8-20CC-366155D35AA6}"/>
              </a:ext>
            </a:extLst>
          </p:cNvPr>
          <p:cNvSpPr txBox="1"/>
          <p:nvPr/>
        </p:nvSpPr>
        <p:spPr>
          <a:xfrm>
            <a:off x="3860214" y="1320870"/>
            <a:ext cx="1491016" cy="326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80" rIns="0" bIns="0" anchor="t" anchorCtr="0">
            <a:spAutoFit/>
          </a:bodyPr>
          <a:lstStyle/>
          <a:p>
            <a:pPr marL="5776" algn="r">
              <a:lnSpc>
                <a:spcPts val="2456"/>
              </a:lnSpc>
              <a:buSzPts val="1400"/>
            </a:pPr>
            <a:r>
              <a:rPr lang="pt-BR" sz="4800" b="1" dirty="0">
                <a:solidFill>
                  <a:srgbClr val="C00000"/>
                </a:solidFill>
                <a:latin typeface="Gilroy Bold" panose="00000800000000000000" pitchFamily="50" charset="0"/>
                <a:ea typeface="+mj-ea"/>
                <a:cs typeface="Calibri"/>
                <a:sym typeface="Calibri"/>
              </a:rPr>
              <a:t>45%</a:t>
            </a:r>
            <a:endParaRPr sz="4800" b="1" dirty="0">
              <a:solidFill>
                <a:srgbClr val="C00000"/>
              </a:solidFill>
              <a:latin typeface="Gilroy Bold" panose="00000800000000000000" pitchFamily="50" charset="0"/>
              <a:ea typeface="+mj-ea"/>
              <a:cs typeface="Calibri"/>
              <a:sym typeface="Calibri"/>
            </a:endParaRPr>
          </a:p>
        </p:txBody>
      </p:sp>
      <p:sp>
        <p:nvSpPr>
          <p:cNvPr id="932" name="Google Shape;17212;p20">
            <a:extLst>
              <a:ext uri="{FF2B5EF4-FFF2-40B4-BE49-F238E27FC236}">
                <a16:creationId xmlns:a16="http://schemas.microsoft.com/office/drawing/2014/main" id="{DEC5E4D0-CB00-35C9-C0E1-1F34E6CAC666}"/>
              </a:ext>
            </a:extLst>
          </p:cNvPr>
          <p:cNvSpPr txBox="1"/>
          <p:nvPr/>
        </p:nvSpPr>
        <p:spPr>
          <a:xfrm>
            <a:off x="3860215" y="1697881"/>
            <a:ext cx="1491015" cy="391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924" rIns="0" bIns="0" anchor="t" anchorCtr="0">
            <a:spAutoFit/>
          </a:bodyPr>
          <a:lstStyle/>
          <a:p>
            <a:pPr algn="r">
              <a:lnSpc>
                <a:spcPts val="1455"/>
              </a:lnSpc>
              <a:buSzPts val="3700"/>
            </a:pPr>
            <a:r>
              <a:rPr lang="pt-BR" sz="1455" b="1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ea typeface="Calibri"/>
                <a:cs typeface="Calibri"/>
                <a:sym typeface="Calibri"/>
              </a:rPr>
              <a:t>de redução de</a:t>
            </a:r>
          </a:p>
          <a:p>
            <a:pPr algn="r">
              <a:lnSpc>
                <a:spcPts val="1455"/>
              </a:lnSpc>
              <a:buSzPts val="3700"/>
            </a:pPr>
            <a:r>
              <a:rPr lang="pt-BR" sz="1455" b="1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ea typeface="Calibri"/>
                <a:cs typeface="Calibri"/>
                <a:sym typeface="Calibri"/>
              </a:rPr>
              <a:t>custo de cirurgia</a:t>
            </a:r>
            <a:endParaRPr sz="1455" b="1" dirty="0">
              <a:solidFill>
                <a:schemeClr val="tx1">
                  <a:lumMod val="75000"/>
                  <a:lumOff val="25000"/>
                </a:schemeClr>
              </a:solidFill>
              <a:latin typeface="Gilroy Bold" panose="000008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17219;p20">
            <a:extLst>
              <a:ext uri="{FF2B5EF4-FFF2-40B4-BE49-F238E27FC236}">
                <a16:creationId xmlns:a16="http://schemas.microsoft.com/office/drawing/2014/main" id="{72AE94DD-7018-B3C6-40A4-D1088F693377}"/>
              </a:ext>
            </a:extLst>
          </p:cNvPr>
          <p:cNvSpPr txBox="1"/>
          <p:nvPr/>
        </p:nvSpPr>
        <p:spPr>
          <a:xfrm>
            <a:off x="6249992" y="874785"/>
            <a:ext cx="2318938" cy="201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3996" rIns="0" bIns="0" anchor="t" anchorCtr="0">
            <a:spAutoFit/>
          </a:bodyPr>
          <a:lstStyle/>
          <a:p>
            <a:pPr marL="5776">
              <a:buSzPts val="2100"/>
            </a:pPr>
            <a:r>
              <a:rPr lang="pt-BR" sz="955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PRINCIPAIS CIRURGIAS REALIZADAS:</a:t>
            </a:r>
            <a:endParaRPr sz="955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53" name="Google Shape;16975;p20">
            <a:extLst>
              <a:ext uri="{FF2B5EF4-FFF2-40B4-BE49-F238E27FC236}">
                <a16:creationId xmlns:a16="http://schemas.microsoft.com/office/drawing/2014/main" id="{30B737CE-CB17-81B1-6347-6628CCF92D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1393" y="749059"/>
            <a:ext cx="3821963" cy="1545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924" rIns="0" bIns="0" anchor="t" anchorCtr="0">
            <a:spAutoFit/>
          </a:bodyPr>
          <a:lstStyle/>
          <a:p>
            <a:pPr marR="283888">
              <a:lnSpc>
                <a:spcPts val="3002"/>
              </a:lnSpc>
              <a:buSzPts val="1400"/>
            </a:pPr>
            <a:r>
              <a:rPr lang="pt-BR" sz="3002" b="0" dirty="0">
                <a:solidFill>
                  <a:srgbClr val="CE171E"/>
                </a:solidFill>
                <a:latin typeface="Gilroy Light" panose="00000400000000000000" pitchFamily="50" charset="0"/>
              </a:rPr>
              <a:t>HOSPITAL DIA</a:t>
            </a:r>
            <a:br>
              <a:rPr lang="pt-BR" sz="3002" b="0" dirty="0">
                <a:solidFill>
                  <a:srgbClr val="717271"/>
                </a:solidFill>
                <a:latin typeface="Gilroy Light" panose="00000400000000000000" pitchFamily="50" charset="0"/>
              </a:rPr>
            </a:br>
            <a:r>
              <a:rPr lang="pt-BR" sz="3002" b="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QUALIDADE</a:t>
            </a:r>
            <a:endParaRPr sz="3002" b="0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</a:endParaRPr>
          </a:p>
          <a:p>
            <a:pPr>
              <a:lnSpc>
                <a:spcPts val="3002"/>
              </a:lnSpc>
              <a:buSzPts val="1400"/>
            </a:pPr>
            <a:r>
              <a:rPr lang="pt-BR" sz="3002" b="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DO ATENDIMENTO</a:t>
            </a:r>
            <a:br>
              <a:rPr lang="pt-BR" sz="3002" b="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</a:br>
            <a:r>
              <a:rPr lang="pt-BR" sz="3002" b="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</a:rPr>
              <a:t>COMPROVADA</a:t>
            </a:r>
            <a:endParaRPr sz="3002" b="0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</a:endParaRPr>
          </a:p>
        </p:txBody>
      </p:sp>
      <p:sp>
        <p:nvSpPr>
          <p:cNvPr id="955" name="CaixaDeTexto 954">
            <a:extLst>
              <a:ext uri="{FF2B5EF4-FFF2-40B4-BE49-F238E27FC236}">
                <a16:creationId xmlns:a16="http://schemas.microsoft.com/office/drawing/2014/main" id="{009BA688-24EB-7C5A-FB85-A9EAC697B276}"/>
              </a:ext>
            </a:extLst>
          </p:cNvPr>
          <p:cNvSpPr txBox="1"/>
          <p:nvPr/>
        </p:nvSpPr>
        <p:spPr>
          <a:xfrm>
            <a:off x="6179345" y="1164594"/>
            <a:ext cx="3119023" cy="773930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91260" indent="-85773">
              <a:spcBef>
                <a:spcPts val="100"/>
              </a:spcBef>
              <a:buClr>
                <a:srgbClr val="C00000"/>
              </a:buClr>
              <a:buSzPct val="100000"/>
              <a:buFont typeface="Calibri"/>
              <a:buChar char="•"/>
            </a:pPr>
            <a:r>
              <a:rPr lang="pt-BR" sz="819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Vasectomia</a:t>
            </a:r>
          </a:p>
          <a:p>
            <a:pPr marL="91260" indent="-85773">
              <a:spcBef>
                <a:spcPts val="100"/>
              </a:spcBef>
              <a:buClr>
                <a:srgbClr val="C00000"/>
              </a:buClr>
              <a:buSzPct val="100000"/>
              <a:buFont typeface="Calibri"/>
              <a:buChar char="•"/>
            </a:pPr>
            <a:r>
              <a:rPr lang="pt-BR" sz="819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Colecistectomia</a:t>
            </a:r>
            <a:endParaRPr lang="pt-BR" sz="546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</a:endParaRPr>
          </a:p>
          <a:p>
            <a:pPr marL="91260" indent="-85773">
              <a:spcBef>
                <a:spcPts val="100"/>
              </a:spcBef>
              <a:buClr>
                <a:srgbClr val="C00000"/>
              </a:buClr>
              <a:buSzPct val="100000"/>
              <a:buFont typeface="Calibri"/>
              <a:buChar char="•"/>
            </a:pPr>
            <a:r>
              <a:rPr lang="pt-BR" sz="819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Varizes</a:t>
            </a:r>
          </a:p>
          <a:p>
            <a:pPr marL="91260" indent="-85773">
              <a:spcBef>
                <a:spcPts val="100"/>
              </a:spcBef>
              <a:buClr>
                <a:srgbClr val="C00000"/>
              </a:buClr>
              <a:buSzPct val="100000"/>
              <a:buFont typeface="Calibri"/>
              <a:buChar char="•"/>
            </a:pPr>
            <a:r>
              <a:rPr lang="pt-BR" sz="819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Hérnia inguinal/umbilical</a:t>
            </a:r>
          </a:p>
          <a:p>
            <a:pPr marL="91260" indent="-85773">
              <a:spcBef>
                <a:spcPts val="100"/>
              </a:spcBef>
              <a:buClr>
                <a:srgbClr val="C00000"/>
              </a:buClr>
              <a:buSzPct val="100000"/>
              <a:buFont typeface="Calibri"/>
              <a:buChar char="•"/>
            </a:pPr>
            <a:r>
              <a:rPr lang="pt-BR" sz="819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Hemorroidectomia</a:t>
            </a:r>
          </a:p>
          <a:p>
            <a:pPr marL="91260" indent="-85773">
              <a:spcBef>
                <a:spcPts val="102"/>
              </a:spcBef>
              <a:buClr>
                <a:srgbClr val="C00000"/>
              </a:buClr>
              <a:buSzPct val="100000"/>
              <a:buFont typeface="Calibri"/>
              <a:buChar char="•"/>
            </a:pPr>
            <a:r>
              <a:rPr lang="pt-BR" sz="819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Postectomia</a:t>
            </a:r>
          </a:p>
          <a:p>
            <a:pPr marL="91260" indent="-85773">
              <a:spcBef>
                <a:spcPts val="100"/>
              </a:spcBef>
              <a:buClr>
                <a:srgbClr val="C00000"/>
              </a:buClr>
              <a:buSzPct val="100000"/>
              <a:buFont typeface="Calibri"/>
              <a:buChar char="•"/>
            </a:pPr>
            <a:r>
              <a:rPr lang="pt-BR" sz="819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Septoplastia</a:t>
            </a:r>
            <a:endParaRPr lang="pt-BR" sz="819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  <a:ea typeface="Calibri"/>
              <a:cs typeface="Calibri"/>
              <a:sym typeface="Calibri"/>
            </a:endParaRPr>
          </a:p>
          <a:p>
            <a:pPr marL="91260" indent="-85773">
              <a:spcBef>
                <a:spcPts val="100"/>
              </a:spcBef>
              <a:buClr>
                <a:srgbClr val="C00000"/>
              </a:buClr>
              <a:buSzPct val="100000"/>
              <a:buFont typeface="Calibri"/>
              <a:buChar char="•"/>
            </a:pPr>
            <a:r>
              <a:rPr lang="pt-BR" sz="819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Histerectomia</a:t>
            </a:r>
            <a:endParaRPr lang="pt-BR" sz="546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</a:endParaRPr>
          </a:p>
          <a:p>
            <a:pPr marL="91260" indent="-85773">
              <a:spcBef>
                <a:spcPts val="100"/>
              </a:spcBef>
              <a:buClr>
                <a:srgbClr val="C00000"/>
              </a:buClr>
              <a:buSzPct val="100000"/>
              <a:buFont typeface="Calibri"/>
              <a:buChar char="•"/>
            </a:pPr>
            <a:r>
              <a:rPr lang="pt-BR" sz="819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Amigdalectomia</a:t>
            </a:r>
            <a:endParaRPr lang="pt-BR" sz="546" dirty="0">
              <a:solidFill>
                <a:schemeClr val="tx1">
                  <a:lumMod val="75000"/>
                  <a:lumOff val="25000"/>
                </a:schemeClr>
              </a:solidFill>
              <a:latin typeface="Gilroy Light" panose="00000400000000000000" pitchFamily="50" charset="0"/>
            </a:endParaRPr>
          </a:p>
          <a:p>
            <a:pPr marL="91260" indent="-85773">
              <a:spcBef>
                <a:spcPts val="100"/>
              </a:spcBef>
              <a:buClr>
                <a:srgbClr val="C00000"/>
              </a:buClr>
              <a:buSzPct val="100000"/>
              <a:buFont typeface="Calibri"/>
              <a:buChar char="•"/>
            </a:pPr>
            <a:r>
              <a:rPr lang="pt-BR" sz="819" dirty="0">
                <a:solidFill>
                  <a:schemeClr val="tx1">
                    <a:lumMod val="75000"/>
                    <a:lumOff val="25000"/>
                  </a:schemeClr>
                </a:solidFill>
                <a:latin typeface="Gilroy Light" panose="00000400000000000000" pitchFamily="50" charset="0"/>
                <a:ea typeface="Calibri"/>
                <a:cs typeface="Calibri"/>
                <a:sym typeface="Calibri"/>
              </a:rPr>
              <a:t>Artroscopia</a:t>
            </a:r>
          </a:p>
        </p:txBody>
      </p:sp>
      <p:pic>
        <p:nvPicPr>
          <p:cNvPr id="960" name="Imagem 959">
            <a:extLst>
              <a:ext uri="{FF2B5EF4-FFF2-40B4-BE49-F238E27FC236}">
                <a16:creationId xmlns:a16="http://schemas.microsoft.com/office/drawing/2014/main" id="{AE693532-6143-019F-D3C9-CF3BA49C7D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" t="31447" r="1" b="28517"/>
          <a:stretch/>
        </p:blipFill>
        <p:spPr>
          <a:xfrm>
            <a:off x="-2567" y="2848997"/>
            <a:ext cx="9160765" cy="2469077"/>
          </a:xfrm>
          <a:custGeom>
            <a:avLst/>
            <a:gdLst>
              <a:gd name="connsiteX0" fmla="*/ 0 w 20142374"/>
              <a:gd name="connsiteY0" fmla="*/ 0 h 5428921"/>
              <a:gd name="connsiteX1" fmla="*/ 18846950 w 20142374"/>
              <a:gd name="connsiteY1" fmla="*/ 0 h 5428921"/>
              <a:gd name="connsiteX2" fmla="*/ 20142374 w 20142374"/>
              <a:gd name="connsiteY2" fmla="*/ 1295426 h 5428921"/>
              <a:gd name="connsiteX3" fmla="*/ 20142374 w 20142374"/>
              <a:gd name="connsiteY3" fmla="*/ 5428921 h 5428921"/>
              <a:gd name="connsiteX4" fmla="*/ 0 w 20142374"/>
              <a:gd name="connsiteY4" fmla="*/ 5428921 h 542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42374" h="5428921">
                <a:moveTo>
                  <a:pt x="0" y="0"/>
                </a:moveTo>
                <a:lnTo>
                  <a:pt x="18846950" y="0"/>
                </a:lnTo>
                <a:cubicBezTo>
                  <a:pt x="19562394" y="0"/>
                  <a:pt x="20142374" y="579982"/>
                  <a:pt x="20142374" y="1295426"/>
                </a:cubicBezTo>
                <a:lnTo>
                  <a:pt x="20142374" y="5428921"/>
                </a:lnTo>
                <a:lnTo>
                  <a:pt x="0" y="5428921"/>
                </a:lnTo>
                <a:close/>
              </a:path>
            </a:pathLst>
          </a:custGeom>
        </p:spPr>
      </p:pic>
      <p:sp>
        <p:nvSpPr>
          <p:cNvPr id="963" name="Retângulo: Cantos Arredondados 962">
            <a:extLst>
              <a:ext uri="{FF2B5EF4-FFF2-40B4-BE49-F238E27FC236}">
                <a16:creationId xmlns:a16="http://schemas.microsoft.com/office/drawing/2014/main" id="{AC71C635-036B-3A85-C582-628EA3103BC1}"/>
              </a:ext>
            </a:extLst>
          </p:cNvPr>
          <p:cNvSpPr/>
          <p:nvPr/>
        </p:nvSpPr>
        <p:spPr>
          <a:xfrm>
            <a:off x="-159450" y="2743693"/>
            <a:ext cx="1281687" cy="187611"/>
          </a:xfrm>
          <a:prstGeom prst="roundRect">
            <a:avLst>
              <a:gd name="adj" fmla="val 50000"/>
            </a:avLst>
          </a:prstGeom>
          <a:gradFill>
            <a:gsLst>
              <a:gs pos="75000">
                <a:srgbClr val="3C6D74"/>
              </a:gs>
              <a:gs pos="0">
                <a:srgbClr val="C00000"/>
              </a:gs>
              <a:gs pos="51000">
                <a:srgbClr val="273464"/>
              </a:gs>
              <a:gs pos="100000">
                <a:srgbClr val="43817A">
                  <a:lumMod val="50000"/>
                  <a:lumOff val="5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37"/>
          </a:p>
        </p:txBody>
      </p:sp>
      <p:sp>
        <p:nvSpPr>
          <p:cNvPr id="2" name="Google Shape;17212;p20">
            <a:extLst>
              <a:ext uri="{FF2B5EF4-FFF2-40B4-BE49-F238E27FC236}">
                <a16:creationId xmlns:a16="http://schemas.microsoft.com/office/drawing/2014/main" id="{0042457E-3F74-AF7D-DCC2-D11E9BB0DFB4}"/>
              </a:ext>
            </a:extLst>
          </p:cNvPr>
          <p:cNvSpPr txBox="1"/>
          <p:nvPr/>
        </p:nvSpPr>
        <p:spPr>
          <a:xfrm>
            <a:off x="3860215" y="874785"/>
            <a:ext cx="1491016" cy="199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924" rIns="0" bIns="0" anchor="t" anchorCtr="0">
            <a:spAutoFit/>
          </a:bodyPr>
          <a:lstStyle/>
          <a:p>
            <a:pPr algn="r">
              <a:lnSpc>
                <a:spcPts val="1455"/>
              </a:lnSpc>
              <a:buSzPts val="3700"/>
            </a:pPr>
            <a:r>
              <a:rPr lang="pt-BR" sz="1455" b="1" dirty="0">
                <a:solidFill>
                  <a:schemeClr val="tx1">
                    <a:lumMod val="75000"/>
                    <a:lumOff val="25000"/>
                  </a:schemeClr>
                </a:solidFill>
                <a:latin typeface="Gilroy Bold" panose="00000800000000000000" pitchFamily="50" charset="0"/>
                <a:ea typeface="Calibri"/>
                <a:cs typeface="Calibri"/>
                <a:sym typeface="Calibri"/>
              </a:rPr>
              <a:t>Em média</a:t>
            </a:r>
            <a:endParaRPr sz="1455" b="1" dirty="0">
              <a:solidFill>
                <a:schemeClr val="tx1">
                  <a:lumMod val="75000"/>
                  <a:lumOff val="25000"/>
                </a:schemeClr>
              </a:solidFill>
              <a:latin typeface="Gilroy Bold" panose="000008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object 493">
            <a:extLst>
              <a:ext uri="{FF2B5EF4-FFF2-40B4-BE49-F238E27FC236}">
                <a16:creationId xmlns:a16="http://schemas.microsoft.com/office/drawing/2014/main" id="{F809F613-7A1C-CA7F-118D-5AF9CC690D59}"/>
              </a:ext>
            </a:extLst>
          </p:cNvPr>
          <p:cNvSpPr/>
          <p:nvPr/>
        </p:nvSpPr>
        <p:spPr>
          <a:xfrm flipH="1">
            <a:off x="5786478" y="543072"/>
            <a:ext cx="72000" cy="1728000"/>
          </a:xfrm>
          <a:custGeom>
            <a:avLst/>
            <a:gdLst/>
            <a:ahLst/>
            <a:cxnLst/>
            <a:rect l="l" t="t" r="r" b="b"/>
            <a:pathLst>
              <a:path h="3305809">
                <a:moveTo>
                  <a:pt x="0" y="0"/>
                </a:moveTo>
                <a:lnTo>
                  <a:pt x="0" y="3305459"/>
                </a:lnTo>
              </a:path>
            </a:pathLst>
          </a:custGeom>
          <a:ln w="11036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endParaRPr sz="637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2785</Words>
  <Application>Microsoft Office PowerPoint</Application>
  <PresentationFormat>Apresentação na tela (16:9)</PresentationFormat>
  <Paragraphs>711</Paragraphs>
  <Slides>42</Slides>
  <Notes>30</Notes>
  <HiddenSlides>1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42</vt:i4>
      </vt:variant>
    </vt:vector>
  </HeadingPairs>
  <TitlesOfParts>
    <vt:vector size="53" baseType="lpstr">
      <vt:lpstr>Arial</vt:lpstr>
      <vt:lpstr>Gilroy</vt:lpstr>
      <vt:lpstr>Lucida Sans Unicode</vt:lpstr>
      <vt:lpstr>Lucida Sans</vt:lpstr>
      <vt:lpstr>Gilroy Bold</vt:lpstr>
      <vt:lpstr>Gilroy Light</vt:lpstr>
      <vt:lpstr>Calibri</vt:lpstr>
      <vt:lpstr>Noto Sans Symbols</vt:lpstr>
      <vt:lpstr>Office Theme</vt:lpstr>
      <vt:lpstr>1_Office Theme</vt:lpstr>
      <vt:lpstr>Office Theme</vt:lpstr>
      <vt:lpstr>Apresentação do PowerPoint</vt:lpstr>
      <vt:lpstr>Apresentação do PowerPoint</vt:lpstr>
      <vt:lpstr>758</vt:lpstr>
      <vt:lpstr>Apresentação do PowerPoint</vt:lpstr>
      <vt:lpstr>Apresentação do PowerPoint</vt:lpstr>
      <vt:lpstr>Apresentação do PowerPoint</vt:lpstr>
      <vt:lpstr>Apresentação do PowerPoint</vt:lpstr>
      <vt:lpstr>Estrutura completa para cirurgias  de pequena e média complexidade.</vt:lpstr>
      <vt:lpstr>HOSPITAL DIA QUALIDADE DO ATENDIMENTO COMPROVADA</vt:lpstr>
      <vt:lpstr>Apresentação do PowerPoint</vt:lpstr>
      <vt:lpstr>Especialidades para atendimento eletivo e serviços:</vt:lpstr>
      <vt:lpstr>Apresentação do PowerPoint</vt:lpstr>
      <vt:lpstr>Apresentação do PowerPoint</vt:lpstr>
      <vt:lpstr>Apresentação do PowerPoint</vt:lpstr>
      <vt:lpstr>MATERNIDADE E UTI NEONATAL: TECNOLOGIA E ATENDIMENTO HUMANIZADO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PROGRAMAS  DE SAÚDE</vt:lpstr>
      <vt:lpstr>Apresentação do PowerPoint</vt:lpstr>
      <vt:lpstr>PORTAL E APP PARANÁ CLÍNICAS: FERRAMENTAS PARA O DIA A DIA</vt:lpstr>
      <vt:lpstr>Apresentação do PowerPoint</vt:lpstr>
      <vt:lpstr>Apresentação do PowerPoint</vt:lpstr>
      <vt:lpstr>Apresentação do PowerPoint</vt:lpstr>
      <vt:lpstr>Apresentação do PowerPoint</vt:lpstr>
      <vt:lpstr>Tabela de Redução de Carências</vt:lpstr>
      <vt:lpstr>Apresentação do PowerPoint</vt:lpstr>
      <vt:lpstr>Apresentação do PowerPoint</vt:lpstr>
      <vt:lpstr>Documentos Implantação – PME (03 a 29 vidas)</vt:lpstr>
      <vt:lpstr>Documentos Implantação – PME (03 a 29 vidas)</vt:lpstr>
      <vt:lpstr>Vigência e Vencimentos</vt:lpstr>
      <vt:lpstr>Apresentação do PowerPoint</vt:lpstr>
      <vt:lpstr>Apresentação do PowerPoint</vt:lpstr>
      <vt:lpstr>paranaclinicas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Danielle Maximo Garcia Dias</dc:creator>
  <cp:lastModifiedBy>Eliziane Alves</cp:lastModifiedBy>
  <cp:revision>3</cp:revision>
  <dcterms:modified xsi:type="dcterms:W3CDTF">2024-06-06T14:21:56Z</dcterms:modified>
</cp:coreProperties>
</file>