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258" r:id="rId4"/>
    <p:sldId id="347" r:id="rId5"/>
    <p:sldId id="259" r:id="rId6"/>
    <p:sldId id="261" r:id="rId7"/>
    <p:sldId id="262" r:id="rId8"/>
    <p:sldId id="263" r:id="rId9"/>
    <p:sldId id="345" r:id="rId10"/>
    <p:sldId id="264" r:id="rId11"/>
    <p:sldId id="265" r:id="rId12"/>
    <p:sldId id="266" r:id="rId13"/>
    <p:sldId id="267" r:id="rId14"/>
    <p:sldId id="268" r:id="rId15"/>
    <p:sldId id="346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320" r:id="rId24"/>
    <p:sldId id="321" r:id="rId25"/>
    <p:sldId id="279" r:id="rId26"/>
    <p:sldId id="280" r:id="rId27"/>
    <p:sldId id="281" r:id="rId28"/>
    <p:sldId id="283" r:id="rId29"/>
    <p:sldId id="282" r:id="rId30"/>
    <p:sldId id="284" r:id="rId31"/>
    <p:sldId id="285" r:id="rId32"/>
    <p:sldId id="286" r:id="rId33"/>
    <p:sldId id="318" r:id="rId34"/>
    <p:sldId id="287" r:id="rId35"/>
    <p:sldId id="344" r:id="rId36"/>
    <p:sldId id="288" r:id="rId37"/>
    <p:sldId id="289" r:id="rId38"/>
    <p:sldId id="299" r:id="rId39"/>
    <p:sldId id="298" r:id="rId40"/>
    <p:sldId id="291" r:id="rId41"/>
    <p:sldId id="292" r:id="rId42"/>
    <p:sldId id="293" r:id="rId43"/>
    <p:sldId id="294" r:id="rId44"/>
    <p:sldId id="297" r:id="rId45"/>
    <p:sldId id="295" r:id="rId46"/>
    <p:sldId id="317" r:id="rId47"/>
    <p:sldId id="296" r:id="rId48"/>
    <p:sldId id="300" r:id="rId49"/>
    <p:sldId id="301" r:id="rId50"/>
    <p:sldId id="309" r:id="rId51"/>
    <p:sldId id="302" r:id="rId52"/>
    <p:sldId id="310" r:id="rId53"/>
    <p:sldId id="303" r:id="rId54"/>
    <p:sldId id="311" r:id="rId55"/>
    <p:sldId id="304" r:id="rId56"/>
    <p:sldId id="312" r:id="rId57"/>
    <p:sldId id="305" r:id="rId58"/>
    <p:sldId id="313" r:id="rId59"/>
    <p:sldId id="306" r:id="rId60"/>
    <p:sldId id="314" r:id="rId61"/>
    <p:sldId id="307" r:id="rId62"/>
    <p:sldId id="315" r:id="rId63"/>
    <p:sldId id="308" r:id="rId64"/>
    <p:sldId id="316" r:id="rId65"/>
    <p:sldId id="260" r:id="rId66"/>
  </p:sldIdLst>
  <p:sldSz cx="12192000" cy="6858000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sultor08@equatorial.intranet" initials="c" lastIdx="1" clrIdx="0">
    <p:extLst>
      <p:ext uri="{19B8F6BF-5375-455C-9EA6-DF929625EA0E}">
        <p15:presenceInfo xmlns:p15="http://schemas.microsoft.com/office/powerpoint/2012/main" userId="S-1-5-21-1858972882-3857158213-1142374596-11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147"/>
    <a:srgbClr val="B1D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4712"/>
  </p:normalViewPr>
  <p:slideViewPr>
    <p:cSldViewPr snapToGrid="0">
      <p:cViewPr varScale="1">
        <p:scale>
          <a:sx n="65" d="100"/>
          <a:sy n="65" d="100"/>
        </p:scale>
        <p:origin x="10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27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B3C692A-3C75-9394-8DC3-67BDFFB310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430FF54-B4D4-53D7-5520-8440795113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0843C1CD-8FBC-40ED-A9C2-06142CCFF79B}" type="datetimeFigureOut">
              <a:rPr lang="pt-BR" smtClean="0"/>
              <a:t>07/06/2024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DD6A028-76B8-844B-4236-BC1379D66A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089A74C-EE88-11B0-CFEA-8A5E02D310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56E9A670-E424-43BA-9C55-B3474EB8A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5943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4622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709599" y="4925838"/>
            <a:ext cx="5680103" cy="4029040"/>
          </a:xfrm>
          <a:prstGeom prst="rect">
            <a:avLst/>
          </a:prstGeom>
        </p:spPr>
        <p:txBody>
          <a:bodyPr lIns="94759" tIns="47380" rIns="94759" bIns="47380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528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594AB1B-AFA1-CBE3-B1E6-C1BE3FB0B3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ço Reservado para Texto 13">
            <a:extLst>
              <a:ext uri="{FF2B5EF4-FFF2-40B4-BE49-F238E27FC236}">
                <a16:creationId xmlns:a16="http://schemas.microsoft.com/office/drawing/2014/main" id="{FE61C95B-D61B-76C1-F03B-70BC14AE2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39" y="2390503"/>
            <a:ext cx="7027862" cy="1190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Título da capa, tamanho 44 </a:t>
            </a:r>
            <a:r>
              <a:rPr lang="pt-BR" dirty="0" err="1"/>
              <a:t>calibri</a:t>
            </a:r>
            <a:r>
              <a:rPr lang="pt-BR" dirty="0"/>
              <a:t> ou </a:t>
            </a:r>
            <a:r>
              <a:rPr lang="pt-BR" dirty="0" err="1"/>
              <a:t>Trebuchet</a:t>
            </a:r>
            <a:r>
              <a:rPr lang="pt-BR" dirty="0"/>
              <a:t> </a:t>
            </a:r>
          </a:p>
        </p:txBody>
      </p:sp>
      <p:sp>
        <p:nvSpPr>
          <p:cNvPr id="10" name="Espaço Reservado para Texto 13">
            <a:extLst>
              <a:ext uri="{FF2B5EF4-FFF2-40B4-BE49-F238E27FC236}">
                <a16:creationId xmlns:a16="http://schemas.microsoft.com/office/drawing/2014/main" id="{6835AD87-0429-4DF7-703C-D16E451F1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339" y="3589867"/>
            <a:ext cx="7027862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Subtítulo, tamanho 32 </a:t>
            </a:r>
            <a:r>
              <a:rPr lang="pt-BR" dirty="0" err="1"/>
              <a:t>calibri</a:t>
            </a:r>
            <a:r>
              <a:rPr lang="pt-BR" dirty="0"/>
              <a:t> ou </a:t>
            </a:r>
            <a:r>
              <a:rPr lang="pt-BR" dirty="0" err="1"/>
              <a:t>Trebuchet</a:t>
            </a:r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CA52D8C-4384-4B33-AB74-BD0B4A6F5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337" y="626534"/>
            <a:ext cx="1572721" cy="40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02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39C4DE19-54D7-4E12-B046-444DBC29EF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0126" y="617988"/>
            <a:ext cx="1572721" cy="4028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A2166D3-C056-C5EE-5407-6643B0F78B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ço Reservado para Texto 13">
            <a:extLst>
              <a:ext uri="{FF2B5EF4-FFF2-40B4-BE49-F238E27FC236}">
                <a16:creationId xmlns:a16="http://schemas.microsoft.com/office/drawing/2014/main" id="{D60631E0-2341-626A-19D9-BF499CB30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8671" y="2416629"/>
            <a:ext cx="8771511" cy="12071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x-none" dirty="0"/>
              <a:t>Título</a:t>
            </a:r>
            <a:r>
              <a:rPr lang="pt-BR" dirty="0"/>
              <a:t> da capa da seção, tamanho 44, fonte </a:t>
            </a:r>
            <a:r>
              <a:rPr lang="pt-BR" dirty="0" err="1"/>
              <a:t>Calibri</a:t>
            </a:r>
            <a:r>
              <a:rPr lang="pt-BR" dirty="0"/>
              <a:t> ou </a:t>
            </a:r>
            <a:r>
              <a:rPr lang="pt-BR" dirty="0" err="1"/>
              <a:t>Trebuchet</a:t>
            </a:r>
            <a:endParaRPr lang="pt-BR" dirty="0"/>
          </a:p>
        </p:txBody>
      </p:sp>
      <p:sp>
        <p:nvSpPr>
          <p:cNvPr id="10" name="Espaço Reservado para Texto 13">
            <a:extLst>
              <a:ext uri="{FF2B5EF4-FFF2-40B4-BE49-F238E27FC236}">
                <a16:creationId xmlns:a16="http://schemas.microsoft.com/office/drawing/2014/main" id="{EFF32ADE-34D3-F885-C17E-F8FA617238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8672" y="3632201"/>
            <a:ext cx="7027862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Subtítulo, tamanho 32 </a:t>
            </a:r>
            <a:r>
              <a:rPr lang="pt-BR" dirty="0" err="1"/>
              <a:t>calibri</a:t>
            </a:r>
            <a:r>
              <a:rPr lang="pt-BR" dirty="0"/>
              <a:t> ou </a:t>
            </a:r>
            <a:r>
              <a:rPr lang="pt-BR" dirty="0" err="1"/>
              <a:t>Trebuchet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916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FB082BC-B4FC-5953-8E24-EAB48158C1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ço Reservado para Texto 9">
            <a:extLst>
              <a:ext uri="{FF2B5EF4-FFF2-40B4-BE49-F238E27FC236}">
                <a16:creationId xmlns:a16="http://schemas.microsoft.com/office/drawing/2014/main" id="{9C9289D0-8B6D-8038-E9CE-62059B3D3B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0871" y="397403"/>
            <a:ext cx="10185400" cy="525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Título, tamanho 36, fonte </a:t>
            </a:r>
            <a:r>
              <a:rPr lang="pt-BR" dirty="0" err="1"/>
              <a:t>Calibri</a:t>
            </a:r>
            <a:r>
              <a:rPr lang="pt-BR" dirty="0"/>
              <a:t> ou </a:t>
            </a:r>
            <a:r>
              <a:rPr lang="pt-BR" dirty="0" err="1"/>
              <a:t>Trebuchet</a:t>
            </a:r>
            <a:endParaRPr lang="pt-BR" dirty="0"/>
          </a:p>
        </p:txBody>
      </p:sp>
      <p:sp>
        <p:nvSpPr>
          <p:cNvPr id="10" name="Espaço Reservado para Texto 11">
            <a:extLst>
              <a:ext uri="{FF2B5EF4-FFF2-40B4-BE49-F238E27FC236}">
                <a16:creationId xmlns:a16="http://schemas.microsoft.com/office/drawing/2014/main" id="{8C21460C-2A07-C88E-30C6-989A3269B7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1405996"/>
            <a:ext cx="10185400" cy="485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69995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C634542-7E33-3D62-29FB-D459AC31C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ço Reservado para Texto 9">
            <a:extLst>
              <a:ext uri="{FF2B5EF4-FFF2-40B4-BE49-F238E27FC236}">
                <a16:creationId xmlns:a16="http://schemas.microsoft.com/office/drawing/2014/main" id="{D68DF935-9833-2638-412A-77C534BDA7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228070"/>
            <a:ext cx="10287000" cy="525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Título, tamanho 36, fonte </a:t>
            </a:r>
            <a:r>
              <a:rPr lang="pt-BR" dirty="0" err="1"/>
              <a:t>Calibri</a:t>
            </a:r>
            <a:r>
              <a:rPr lang="pt-BR" dirty="0"/>
              <a:t> ou </a:t>
            </a:r>
            <a:r>
              <a:rPr lang="pt-BR" dirty="0" err="1"/>
              <a:t>Trebuchet</a:t>
            </a:r>
            <a:endParaRPr lang="pt-BR" dirty="0"/>
          </a:p>
        </p:txBody>
      </p:sp>
      <p:sp>
        <p:nvSpPr>
          <p:cNvPr id="10" name="Espaço Reservado para Texto 11">
            <a:extLst>
              <a:ext uri="{FF2B5EF4-FFF2-40B4-BE49-F238E27FC236}">
                <a16:creationId xmlns:a16="http://schemas.microsoft.com/office/drawing/2014/main" id="{3EFE3532-91BA-ECCA-76C1-417B055667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1236663"/>
            <a:ext cx="10718800" cy="485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32711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1F0644F9-DB9A-1170-A49F-4183C543B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Espaço Reservado para Texto 13">
            <a:extLst>
              <a:ext uri="{FF2B5EF4-FFF2-40B4-BE49-F238E27FC236}">
                <a16:creationId xmlns:a16="http://schemas.microsoft.com/office/drawing/2014/main" id="{E05A09D9-AB32-81D0-0B3C-C8FD68ACD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39" y="2819400"/>
            <a:ext cx="7027862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Obrigado(a)</a:t>
            </a:r>
          </a:p>
        </p:txBody>
      </p:sp>
      <p:sp>
        <p:nvSpPr>
          <p:cNvPr id="12" name="Espaço Reservado para Texto 13">
            <a:extLst>
              <a:ext uri="{FF2B5EF4-FFF2-40B4-BE49-F238E27FC236}">
                <a16:creationId xmlns:a16="http://schemas.microsoft.com/office/drawing/2014/main" id="{4B224F45-7AC8-7276-3FD3-7F109A3D7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339" y="3437467"/>
            <a:ext cx="7027862" cy="389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Nome do Palestrante</a:t>
            </a:r>
          </a:p>
        </p:txBody>
      </p:sp>
      <p:sp>
        <p:nvSpPr>
          <p:cNvPr id="13" name="Espaço Reservado para Texto 13">
            <a:extLst>
              <a:ext uri="{FF2B5EF4-FFF2-40B4-BE49-F238E27FC236}">
                <a16:creationId xmlns:a16="http://schemas.microsoft.com/office/drawing/2014/main" id="{0E2D1014-55B7-9603-54AE-7AD93EEAA1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339" y="3835400"/>
            <a:ext cx="7027862" cy="389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Área e E-mail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0037493-6BD8-FE0C-A685-B457FB11E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339" y="5359400"/>
            <a:ext cx="7027862" cy="389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Nome do Diretor</a:t>
            </a:r>
          </a:p>
        </p:txBody>
      </p:sp>
      <p:sp>
        <p:nvSpPr>
          <p:cNvPr id="15" name="Espaço Reservado para Texto 13">
            <a:extLst>
              <a:ext uri="{FF2B5EF4-FFF2-40B4-BE49-F238E27FC236}">
                <a16:creationId xmlns:a16="http://schemas.microsoft.com/office/drawing/2014/main" id="{12DCF622-B10E-A8CC-2882-9DDA7FB1C5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8339" y="5757333"/>
            <a:ext cx="7027862" cy="3894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Nome da Diretoria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F9221243-9DE7-4005-8E7C-7EED7A3CFC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337" y="626534"/>
            <a:ext cx="1572721" cy="40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8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to Direit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C195DA1-7C8E-3B42-A937-ABD910BA62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00075" y="-675084"/>
            <a:ext cx="7296150" cy="8208168"/>
          </a:xfrm>
          <a:prstGeom prst="rect">
            <a:avLst/>
          </a:prstGeom>
          <a:pattFill prst="pct25">
            <a:fgClr>
              <a:schemeClr val="accent3"/>
            </a:fgClr>
            <a:bgClr>
              <a:schemeClr val="bg1"/>
            </a:bgClr>
          </a:pattFill>
          <a:effectLst>
            <a:softEdge rad="419100"/>
          </a:effec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3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2578 0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4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4.png"/><Relationship Id="rId4" Type="http://schemas.openxmlformats.org/officeDocument/2006/relationships/image" Target="../media/image39.jp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../../Maternidade%20.mp4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6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../../52%20anos%20-%20UC.mp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98.jpeg"/><Relationship Id="rId18" Type="http://schemas.openxmlformats.org/officeDocument/2006/relationships/image" Target="../media/image101.png"/><Relationship Id="rId3" Type="http://schemas.openxmlformats.org/officeDocument/2006/relationships/image" Target="../media/image92.png"/><Relationship Id="rId21" Type="http://schemas.openxmlformats.org/officeDocument/2006/relationships/image" Target="../media/image103.jpeg"/><Relationship Id="rId7" Type="http://schemas.openxmlformats.org/officeDocument/2006/relationships/image" Target="../media/image95.jpeg"/><Relationship Id="rId12" Type="http://schemas.openxmlformats.org/officeDocument/2006/relationships/image" Target="../media/image73.png"/><Relationship Id="rId17" Type="http://schemas.openxmlformats.org/officeDocument/2006/relationships/image" Target="../media/image100.jpeg"/><Relationship Id="rId2" Type="http://schemas.openxmlformats.org/officeDocument/2006/relationships/image" Target="../media/image49.png"/><Relationship Id="rId16" Type="http://schemas.openxmlformats.org/officeDocument/2006/relationships/image" Target="../media/image99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openxmlformats.org/officeDocument/2006/relationships/image" Target="../media/image71.png"/><Relationship Id="rId5" Type="http://schemas.openxmlformats.org/officeDocument/2006/relationships/image" Target="../media/image93.jpeg"/><Relationship Id="rId15" Type="http://schemas.openxmlformats.org/officeDocument/2006/relationships/image" Target="../media/image60.png"/><Relationship Id="rId23" Type="http://schemas.openxmlformats.org/officeDocument/2006/relationships/image" Target="../media/image105.png"/><Relationship Id="rId10" Type="http://schemas.openxmlformats.org/officeDocument/2006/relationships/image" Target="../media/image97.png"/><Relationship Id="rId19" Type="http://schemas.openxmlformats.org/officeDocument/2006/relationships/image" Target="../media/image102.png"/><Relationship Id="rId4" Type="http://schemas.openxmlformats.org/officeDocument/2006/relationships/image" Target="../media/image64.png"/><Relationship Id="rId9" Type="http://schemas.openxmlformats.org/officeDocument/2006/relationships/image" Target="../media/image75.jpeg"/><Relationship Id="rId14" Type="http://schemas.openxmlformats.org/officeDocument/2006/relationships/image" Target="../media/image61.png"/><Relationship Id="rId22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tiff"/><Relationship Id="rId5" Type="http://schemas.openxmlformats.org/officeDocument/2006/relationships/image" Target="../media/image109.tiff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97AAA20-4D84-4E06-5271-3ACFB3532F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SEJAM BEM VINDOS!</a:t>
            </a:r>
          </a:p>
        </p:txBody>
      </p:sp>
    </p:spTree>
    <p:extLst>
      <p:ext uri="{BB962C8B-B14F-4D97-AF65-F5344CB8AC3E}">
        <p14:creationId xmlns:p14="http://schemas.microsoft.com/office/powerpoint/2010/main" val="1850096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dirty="0"/>
              <a:t>DIFERENCIAIS / BENEFÍCIOS – PROGRAMAS UNIMED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213E3C-B4B0-2087-04B8-323D973A1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00" y="1341453"/>
            <a:ext cx="2359679" cy="16378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BD11FD1-E20D-3D0B-2EC4-319B139AC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682" y="1418253"/>
            <a:ext cx="2721299" cy="17357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85C4548-8165-CE8E-5B00-136D8AD0E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425" y="1421201"/>
            <a:ext cx="2323231" cy="173574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48A92B4-A77A-D3B6-F77D-6CF43A27E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068" y="1418253"/>
            <a:ext cx="2435418" cy="18197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FB21EA9-14AD-F9C1-39C1-499832E49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" y="3567268"/>
            <a:ext cx="2467672" cy="19600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C25C66C-0F32-F18B-58B6-99C17C484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429" y="3746931"/>
            <a:ext cx="2506552" cy="198031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C0653A7-1488-3133-CD9C-3A5A9AA1C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6425" y="3891789"/>
            <a:ext cx="2323231" cy="19584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6A98B0F-3C49-6193-BFD0-1C36D66BD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068" y="3573198"/>
            <a:ext cx="2688932" cy="22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4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dirty="0"/>
              <a:t>DIFERENCIAIS / BENEFÍCIOS – 21 UNIDADES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C558032-71CC-4CD0-B736-FE96993D5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56" y="958417"/>
            <a:ext cx="4812384" cy="320303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A045E01-39BF-E452-AE6C-D57A8377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6711"/>
            <a:ext cx="4812088" cy="320303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D2CA42F-85FA-EDC0-AE21-C8A76220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16" y="848913"/>
            <a:ext cx="2759052" cy="126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8F8866-BF6E-A7C5-D69B-2C3BBA955EA1}"/>
              </a:ext>
            </a:extLst>
          </p:cNvPr>
          <p:cNvSpPr txBox="1"/>
          <p:nvPr/>
        </p:nvSpPr>
        <p:spPr>
          <a:xfrm>
            <a:off x="326629" y="4446073"/>
            <a:ext cx="576937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chemeClr val="tx2"/>
                </a:solidFill>
              </a:rPr>
              <a:t> 2,3 mil tipos de exames;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chemeClr val="tx2"/>
                </a:solidFill>
              </a:rPr>
              <a:t> Centro de Processamento de Exames (CPE) próprio, um dos mais modernos no Sul do Brasil.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141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dirty="0"/>
              <a:t>DIFERENCIAIS / BENEFÍCIOS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81D707D-DE45-E7AE-94D1-6B685411FABB}"/>
              </a:ext>
            </a:extLst>
          </p:cNvPr>
          <p:cNvGrpSpPr/>
          <p:nvPr/>
        </p:nvGrpSpPr>
        <p:grpSpPr>
          <a:xfrm>
            <a:off x="610637" y="1063690"/>
            <a:ext cx="5155681" cy="4814595"/>
            <a:chOff x="0" y="0"/>
            <a:chExt cx="7659756" cy="6858000"/>
          </a:xfrm>
        </p:grpSpPr>
        <p:pic>
          <p:nvPicPr>
            <p:cNvPr id="5" name="Imagem 4" descr="Interface gráfica do usuário&#10;&#10;Descrição gerada automaticamente com confiança baixa">
              <a:extLst>
                <a:ext uri="{FF2B5EF4-FFF2-40B4-BE49-F238E27FC236}">
                  <a16:creationId xmlns:a16="http://schemas.microsoft.com/office/drawing/2014/main" id="{D451EF7A-BDBE-12DB-B872-A01004089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r="10320"/>
            <a:stretch/>
          </p:blipFill>
          <p:spPr>
            <a:xfrm>
              <a:off x="0" y="0"/>
              <a:ext cx="3829878" cy="6858000"/>
            </a:xfrm>
            <a:prstGeom prst="rect">
              <a:avLst/>
            </a:prstGeom>
          </p:spPr>
        </p:pic>
        <p:pic>
          <p:nvPicPr>
            <p:cNvPr id="6" name="Imagem 5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A8862814-AE09-CBBE-0B4A-D4FE48C33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9" r="10394"/>
            <a:stretch/>
          </p:blipFill>
          <p:spPr>
            <a:xfrm>
              <a:off x="3829878" y="0"/>
              <a:ext cx="3829878" cy="6858000"/>
            </a:xfrm>
            <a:prstGeom prst="rect">
              <a:avLst/>
            </a:prstGeom>
          </p:spPr>
        </p:pic>
      </p:grpSp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36A1E2D-A377-7A06-2885-2733128B9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2" t="8928" r="10991" b="70377"/>
          <a:stretch/>
        </p:blipFill>
        <p:spPr>
          <a:xfrm>
            <a:off x="8055994" y="997161"/>
            <a:ext cx="2467523" cy="914400"/>
          </a:xfrm>
          <a:prstGeom prst="rect">
            <a:avLst/>
          </a:prstGeom>
        </p:spPr>
      </p:pic>
      <p:pic>
        <p:nvPicPr>
          <p:cNvPr id="8" name="Imagem 7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55F21296-738A-3CDB-08F9-F89541EAA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t="10435" r="10991" b="71401"/>
          <a:stretch/>
        </p:blipFill>
        <p:spPr>
          <a:xfrm>
            <a:off x="8050084" y="2514600"/>
            <a:ext cx="2790386" cy="914400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82004CF-2488-BA60-102C-C02A0511A9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10821" r="16409" b="71401"/>
          <a:stretch/>
        </p:blipFill>
        <p:spPr>
          <a:xfrm>
            <a:off x="8050084" y="4032039"/>
            <a:ext cx="2473433" cy="9144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CE7A38E-66B9-F587-6A51-E6D8B81BB71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9997" y="4032039"/>
            <a:ext cx="876301" cy="876301"/>
          </a:xfrm>
          <a:prstGeom prst="rect">
            <a:avLst/>
          </a:prstGeom>
          <a:solidFill>
            <a:schemeClr val="bg1"/>
          </a:solidFill>
          <a:ln>
            <a:solidFill>
              <a:srgbClr val="26734D">
                <a:alpha val="0"/>
              </a:srgbClr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F1D6C87-47E0-6133-CAEF-F4FC9513A1E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91898" y="2533650"/>
            <a:ext cx="914400" cy="9144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7A05711-414F-7C0B-1EA8-D8FD358DD4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9972" y="997161"/>
            <a:ext cx="11144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6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dirty="0"/>
              <a:t>DIFERENCIAIS / BENEFÍCIOS – CANAIS DIGITAIS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53460C6-82A8-6AB7-4B95-BDDFE8F1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47707"/>
            <a:ext cx="3756090" cy="19674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03CD117-059E-CEA1-D3D4-4D8A929DB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78" y="2804475"/>
            <a:ext cx="4870581" cy="293204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A6A91DB-85F8-860C-C352-C23A97ABD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368" y="1284451"/>
            <a:ext cx="6112030" cy="44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00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NOSSOS PLANOS</a:t>
            </a:r>
          </a:p>
        </p:txBody>
      </p:sp>
      <p:pic>
        <p:nvPicPr>
          <p:cNvPr id="4" name="Imagem 15">
            <a:extLst>
              <a:ext uri="{FF2B5EF4-FFF2-40B4-BE49-F238E27FC236}">
                <a16:creationId xmlns:a16="http://schemas.microsoft.com/office/drawing/2014/main" id="{DBB285F5-9170-00A2-1167-5147DEBD9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5" y="2052734"/>
            <a:ext cx="3567015" cy="249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97C3D27-EBEE-D2F8-A5D3-FA789E776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096" y="949133"/>
            <a:ext cx="1439986" cy="109537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BA2B5AE-9C80-98AD-71B2-55961C732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002" y="1968115"/>
            <a:ext cx="1265082" cy="989690"/>
          </a:xfrm>
          <a:prstGeom prst="rect">
            <a:avLst/>
          </a:prstGeom>
        </p:spPr>
      </p:pic>
      <p:pic>
        <p:nvPicPr>
          <p:cNvPr id="7" name="Imagem 2">
            <a:extLst>
              <a:ext uri="{FF2B5EF4-FFF2-40B4-BE49-F238E27FC236}">
                <a16:creationId xmlns:a16="http://schemas.microsoft.com/office/drawing/2014/main" id="{31139FF9-F997-A43C-7041-D2D9159C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362" y="3367511"/>
            <a:ext cx="148045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CC24E1A-47BC-57D9-81C2-D61708ACE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826" y="4321039"/>
            <a:ext cx="1659781" cy="855039"/>
          </a:xfrm>
          <a:prstGeom prst="rect">
            <a:avLst/>
          </a:prstGeom>
        </p:spPr>
      </p:pic>
      <p:sp>
        <p:nvSpPr>
          <p:cNvPr id="9" name="Chave Esquerda 8">
            <a:extLst>
              <a:ext uri="{FF2B5EF4-FFF2-40B4-BE49-F238E27FC236}">
                <a16:creationId xmlns:a16="http://schemas.microsoft.com/office/drawing/2014/main" id="{EF8594C5-6FA8-F5E5-389C-2315FA4BD79D}"/>
              </a:ext>
            </a:extLst>
          </p:cNvPr>
          <p:cNvSpPr/>
          <p:nvPr/>
        </p:nvSpPr>
        <p:spPr>
          <a:xfrm>
            <a:off x="8546841" y="1063690"/>
            <a:ext cx="125163" cy="1894115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4E395EF6-5C4B-E4CB-E6D2-9EAB803CA39C}"/>
              </a:ext>
            </a:extLst>
          </p:cNvPr>
          <p:cNvSpPr/>
          <p:nvPr/>
        </p:nvSpPr>
        <p:spPr>
          <a:xfrm>
            <a:off x="8573076" y="3110205"/>
            <a:ext cx="125163" cy="1894115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064FE01-AC82-5FCE-331C-595546B96612}"/>
              </a:ext>
            </a:extLst>
          </p:cNvPr>
          <p:cNvSpPr/>
          <p:nvPr/>
        </p:nvSpPr>
        <p:spPr>
          <a:xfrm>
            <a:off x="7337550" y="3872596"/>
            <a:ext cx="10919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Nacionais</a:t>
            </a:r>
            <a:endParaRPr lang="pt-B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CFE27DF-99F4-B737-9FB7-A0A94EB59D90}"/>
              </a:ext>
            </a:extLst>
          </p:cNvPr>
          <p:cNvSpPr/>
          <p:nvPr/>
        </p:nvSpPr>
        <p:spPr>
          <a:xfrm>
            <a:off x="7349583" y="1935849"/>
            <a:ext cx="10799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Regionais</a:t>
            </a:r>
            <a:endParaRPr lang="pt-B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47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812" y="162111"/>
            <a:ext cx="10287000" cy="525462"/>
          </a:xfrm>
        </p:spPr>
        <p:txBody>
          <a:bodyPr/>
          <a:lstStyle/>
          <a:p>
            <a:r>
              <a:rPr lang="pt-BR" u="sng" dirty="0"/>
              <a:t>ATENÇÃO – ATUALIZAÇÃO DE INFORMAÇÃO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B8DB0DE-470C-1209-2131-D254556CF75B}"/>
              </a:ext>
            </a:extLst>
          </p:cNvPr>
          <p:cNvSpPr txBox="1"/>
          <p:nvPr/>
        </p:nvSpPr>
        <p:spPr>
          <a:xfrm>
            <a:off x="646233" y="943281"/>
            <a:ext cx="115589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partir de 01.06.2024, os valores de CONSULTA ELETIVA e CONSULTA EMERGENCIAL serão reajustadas em 8,70%.</a:t>
            </a:r>
          </a:p>
          <a:p>
            <a:r>
              <a:rPr lang="pt-BR" sz="16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pt-BR" sz="16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Então, a partir de data acima, os valores seguirão conforme abaixo:</a:t>
            </a:r>
          </a:p>
          <a:p>
            <a:r>
              <a:rPr lang="pt-BR" sz="16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Blip>
                <a:blip r:embed="rId2"/>
              </a:buBlip>
            </a:pPr>
            <a:r>
              <a:rPr lang="pt-BR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Consulta em Consultório: R$ 125,00 (cento e vinte e cinco reais);</a:t>
            </a:r>
            <a:endParaRPr lang="pt-BR" sz="16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Blip>
                <a:blip r:embed="rId2"/>
              </a:buBlip>
            </a:pPr>
            <a:r>
              <a:rPr lang="pt-BR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Consulta de Emergência: R$ 91,25 (noventa e um reais e vinte e cinco centavos).</a:t>
            </a:r>
            <a:endParaRPr lang="pt-BR" sz="16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AE0388-F8B4-D563-3E15-0248D71FC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02" y="2759163"/>
            <a:ext cx="10099012" cy="162706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15344E5-CE07-8724-5E46-C0DBE6050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209" y="4575045"/>
            <a:ext cx="10373879" cy="1683372"/>
          </a:xfrm>
          <a:prstGeom prst="rect">
            <a:avLst/>
          </a:prstGeom>
        </p:spPr>
      </p:pic>
      <p:sp>
        <p:nvSpPr>
          <p:cNvPr id="20" name="Ondulado Duplo 19">
            <a:extLst>
              <a:ext uri="{FF2B5EF4-FFF2-40B4-BE49-F238E27FC236}">
                <a16:creationId xmlns:a16="http://schemas.microsoft.com/office/drawing/2014/main" id="{4C7FA87F-A2DF-8DC6-F64A-E11CBD49A9A6}"/>
              </a:ext>
            </a:extLst>
          </p:cNvPr>
          <p:cNvSpPr/>
          <p:nvPr/>
        </p:nvSpPr>
        <p:spPr>
          <a:xfrm>
            <a:off x="180870" y="5064369"/>
            <a:ext cx="924449" cy="532563"/>
          </a:xfrm>
          <a:prstGeom prst="doubleWav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8D5E5BC-36A8-0381-9400-C3464AC2A59A}"/>
              </a:ext>
            </a:extLst>
          </p:cNvPr>
          <p:cNvSpPr txBox="1"/>
          <p:nvPr/>
        </p:nvSpPr>
        <p:spPr>
          <a:xfrm>
            <a:off x="180870" y="5131192"/>
            <a:ext cx="9244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b="1" u="sng" dirty="0"/>
              <a:t>A partir de 01.06</a:t>
            </a:r>
          </a:p>
        </p:txBody>
      </p:sp>
    </p:spTree>
    <p:extLst>
      <p:ext uri="{BB962C8B-B14F-4D97-AF65-F5344CB8AC3E}">
        <p14:creationId xmlns:p14="http://schemas.microsoft.com/office/powerpoint/2010/main" val="997152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PLANO FLEX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06E19BE-E9E0-287D-C3F7-EBFB790A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172" y="0"/>
            <a:ext cx="1400175" cy="109537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91DD95B-5F70-5C72-ADF0-D2F8E46572A7}"/>
              </a:ext>
            </a:extLst>
          </p:cNvPr>
          <p:cNvSpPr txBox="1"/>
          <p:nvPr/>
        </p:nvSpPr>
        <p:spPr>
          <a:xfrm>
            <a:off x="669470" y="1095375"/>
            <a:ext cx="10452619" cy="5035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D8139"/>
              </a:buClr>
              <a:buFont typeface="Arial" panose="020B0604020202020204" pitchFamily="34" charset="0"/>
              <a:buNone/>
              <a:defRPr/>
            </a:pPr>
            <a:r>
              <a:rPr lang="pt-BR" altLang="pt-B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  <a:cs typeface="Times New Roman" pitchFamily="18" charset="0"/>
              </a:rPr>
              <a:t>Flex 01: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1800" dirty="0">
                <a:latin typeface="Unimed Sans"/>
                <a:cs typeface="Times New Roman" pitchFamily="18" charset="0"/>
              </a:rPr>
              <a:t>Atendimento eletivo em Curitiba e mais 24 cidades; 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1800" dirty="0">
                <a:latin typeface="Unimed Sans"/>
                <a:cs typeface="Times New Roman" pitchFamily="18" charset="0"/>
              </a:rPr>
              <a:t>Coparticipação: 20%, 30%, 40% e 50% em consultas, exames, terapias, atendimentos ambulatoriais eletivos e emergenciais com limitação financeira de R$ </a:t>
            </a:r>
            <a:r>
              <a:rPr lang="pt-BR" altLang="pt-BR" sz="1800" b="1" u="sng" dirty="0">
                <a:latin typeface="Unimed Sans"/>
                <a:cs typeface="Times New Roman" pitchFamily="18" charset="0"/>
              </a:rPr>
              <a:t>90,00</a:t>
            </a:r>
            <a:r>
              <a:rPr lang="pt-BR" altLang="pt-BR" sz="1800" dirty="0">
                <a:latin typeface="Unimed Sans"/>
                <a:cs typeface="Times New Roman" pitchFamily="18" charset="0"/>
              </a:rPr>
              <a:t> por procedimento; 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1800" dirty="0">
                <a:latin typeface="Unimed Sans"/>
                <a:cs typeface="Times New Roman" pitchFamily="18" charset="0"/>
              </a:rPr>
              <a:t>Isento de coparticipação em todos os internamentos; 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1800" dirty="0">
                <a:solidFill>
                  <a:srgbClr val="FF0000"/>
                </a:solidFill>
                <a:latin typeface="Unimed Sans"/>
                <a:cs typeface="Times New Roman" pitchFamily="18" charset="0"/>
              </a:rPr>
              <a:t>Permitido mesclar acomodação dentro do mesmo grupo familiar.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 dirty="0">
              <a:latin typeface="Unimed Sans"/>
              <a:cs typeface="Times New Roman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 dirty="0">
              <a:latin typeface="Unimed Sans"/>
              <a:cs typeface="Times New Roman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1800" dirty="0">
              <a:latin typeface="Unimed Sans"/>
              <a:cs typeface="Times New Roman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  <a:cs typeface="Times New Roman" pitchFamily="18" charset="0"/>
              </a:rPr>
              <a:t>Flex 02: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pt-BR" sz="1800" dirty="0">
                <a:latin typeface="Unimed Sans"/>
                <a:cs typeface="Times New Roman" pitchFamily="18" charset="0"/>
              </a:rPr>
              <a:t>Coparticipação: 50% somente em consultas – </a:t>
            </a:r>
            <a:r>
              <a:rPr lang="en-GB" altLang="pt-BR" sz="1800" dirty="0">
                <a:solidFill>
                  <a:srgbClr val="FF0000"/>
                </a:solidFill>
                <a:latin typeface="Unimed Sans"/>
                <a:cs typeface="Times New Roman" pitchFamily="18" charset="0"/>
              </a:rPr>
              <a:t>Produto disponível somente a partir de 10 beneficiários </a:t>
            </a:r>
            <a:r>
              <a:rPr lang="pt-BR" altLang="pt-BR" sz="1800" dirty="0">
                <a:latin typeface="Unimed Sans"/>
                <a:cs typeface="Times New Roman" pitchFamily="18" charset="0"/>
              </a:rPr>
              <a:t>podendo mesclar entre os planos desde que tenha no mínimo 03 vidas em cada produto.</a:t>
            </a:r>
            <a:endParaRPr lang="pt-BR" altLang="pt-BR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med Sans"/>
              <a:cs typeface="Times New Roman" pitchFamily="18" charset="0"/>
            </a:endParaRPr>
          </a:p>
        </p:txBody>
      </p:sp>
      <p:pic>
        <p:nvPicPr>
          <p:cNvPr id="16" name="Imagem 6">
            <a:extLst>
              <a:ext uri="{FF2B5EF4-FFF2-40B4-BE49-F238E27FC236}">
                <a16:creationId xmlns:a16="http://schemas.microsoft.com/office/drawing/2014/main" id="{C437E667-DA10-D72F-8E5D-674A8504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205" y="2649865"/>
            <a:ext cx="1409090" cy="128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429BCF5-0FC3-462A-5C55-7E8E0CC33CE6}"/>
              </a:ext>
            </a:extLst>
          </p:cNvPr>
          <p:cNvSpPr txBox="1"/>
          <p:nvPr/>
        </p:nvSpPr>
        <p:spPr>
          <a:xfrm>
            <a:off x="8832105" y="3842482"/>
            <a:ext cx="3571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D8139"/>
              </a:buClr>
            </a:pPr>
            <a:r>
              <a:rPr lang="pt-BR" altLang="pt-BR" b="1" dirty="0">
                <a:solidFill>
                  <a:srgbClr val="008E40"/>
                </a:solidFill>
                <a:latin typeface="Unimed Sans"/>
              </a:rPr>
              <a:t>Atendimento nacional para urgência e emergência pelo SISTEMA UNIMED. </a:t>
            </a:r>
          </a:p>
        </p:txBody>
      </p:sp>
    </p:spTree>
    <p:extLst>
      <p:ext uri="{BB962C8B-B14F-4D97-AF65-F5344CB8AC3E}">
        <p14:creationId xmlns:p14="http://schemas.microsoft.com/office/powerpoint/2010/main" val="1223945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PLANO FLEX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06E19BE-E9E0-287D-C3F7-EBFB790A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172" y="0"/>
            <a:ext cx="1400175" cy="1095375"/>
          </a:xfrm>
          <a:prstGeom prst="rect">
            <a:avLst/>
          </a:prstGeom>
        </p:spPr>
      </p:pic>
      <p:pic>
        <p:nvPicPr>
          <p:cNvPr id="4" name="Imagem 3">
            <a:hlinkClick r:id="rId3" action="ppaction://hlinkfile"/>
            <a:extLst>
              <a:ext uri="{FF2B5EF4-FFF2-40B4-BE49-F238E27FC236}">
                <a16:creationId xmlns:a16="http://schemas.microsoft.com/office/drawing/2014/main" id="{EA15F507-7AC6-4830-A8DC-94D36960B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624109"/>
            <a:ext cx="3609975" cy="31432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3BD48E2-AE45-1786-7466-2F087EC8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055" y="309977"/>
            <a:ext cx="3884079" cy="57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36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PLANO FLEX – 54 HOSPITAIS – segue exemplos: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06E19BE-E9E0-287D-C3F7-EBFB790A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172" y="0"/>
            <a:ext cx="1400175" cy="1095375"/>
          </a:xfrm>
          <a:prstGeom prst="rect">
            <a:avLst/>
          </a:prstGeom>
        </p:spPr>
      </p:pic>
      <p:pic>
        <p:nvPicPr>
          <p:cNvPr id="6" name="Imagem 20">
            <a:extLst>
              <a:ext uri="{FF2B5EF4-FFF2-40B4-BE49-F238E27FC236}">
                <a16:creationId xmlns:a16="http://schemas.microsoft.com/office/drawing/2014/main" id="{7BC9A081-3421-AD9F-D58E-2111EF463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0" y="1235918"/>
            <a:ext cx="3579487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0">
            <a:extLst>
              <a:ext uri="{FF2B5EF4-FFF2-40B4-BE49-F238E27FC236}">
                <a16:creationId xmlns:a16="http://schemas.microsoft.com/office/drawing/2014/main" id="{050C6F60-C516-289C-F0F7-56DBAF9BE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69" y="1001582"/>
            <a:ext cx="3790839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29">
            <a:extLst>
              <a:ext uri="{FF2B5EF4-FFF2-40B4-BE49-F238E27FC236}">
                <a16:creationId xmlns:a16="http://schemas.microsoft.com/office/drawing/2014/main" id="{343C88D3-D79A-B23E-878D-B9A216C3D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75" y="1505141"/>
            <a:ext cx="317965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7">
            <a:extLst>
              <a:ext uri="{FF2B5EF4-FFF2-40B4-BE49-F238E27FC236}">
                <a16:creationId xmlns:a16="http://schemas.microsoft.com/office/drawing/2014/main" id="{A1A66ACB-55AF-1F1A-19E6-28FD6D51C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5" y="2288659"/>
            <a:ext cx="2137946" cy="11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24">
            <a:extLst>
              <a:ext uri="{FF2B5EF4-FFF2-40B4-BE49-F238E27FC236}">
                <a16:creationId xmlns:a16="http://schemas.microsoft.com/office/drawing/2014/main" id="{4332B76B-AF1F-F3B6-657E-BA36D0C5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79" y="2288659"/>
            <a:ext cx="1449618" cy="125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spaço Reservado para Conteúdo 3">
            <a:extLst>
              <a:ext uri="{FF2B5EF4-FFF2-40B4-BE49-F238E27FC236}">
                <a16:creationId xmlns:a16="http://schemas.microsoft.com/office/drawing/2014/main" id="{099BC17B-EE4B-9EF1-90FF-0016FC43B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13" y="2566640"/>
            <a:ext cx="2337574" cy="70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EF89F5C-8E84-904E-4B4A-E383F5EF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08" y="2566640"/>
            <a:ext cx="1285762" cy="12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9">
            <a:extLst>
              <a:ext uri="{FF2B5EF4-FFF2-40B4-BE49-F238E27FC236}">
                <a16:creationId xmlns:a16="http://schemas.microsoft.com/office/drawing/2014/main" id="{888E82A1-3039-DA01-255E-18E619138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463" y="2320048"/>
            <a:ext cx="1791470" cy="11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2">
            <a:extLst>
              <a:ext uri="{FF2B5EF4-FFF2-40B4-BE49-F238E27FC236}">
                <a16:creationId xmlns:a16="http://schemas.microsoft.com/office/drawing/2014/main" id="{28D70749-B17E-1DA7-E7D1-68BE6F301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5" y="3754532"/>
            <a:ext cx="1452683" cy="151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6">
            <a:extLst>
              <a:ext uri="{FF2B5EF4-FFF2-40B4-BE49-F238E27FC236}">
                <a16:creationId xmlns:a16="http://schemas.microsoft.com/office/drawing/2014/main" id="{A2F6D386-B4DA-32A5-0D83-80EEE6A3B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21" y="3887805"/>
            <a:ext cx="1202070" cy="103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5">
            <a:extLst>
              <a:ext uri="{FF2B5EF4-FFF2-40B4-BE49-F238E27FC236}">
                <a16:creationId xmlns:a16="http://schemas.microsoft.com/office/drawing/2014/main" id="{A8257594-E480-E743-A906-43EE225DA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35" y="3632540"/>
            <a:ext cx="1375572" cy="137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21">
            <a:extLst>
              <a:ext uri="{FF2B5EF4-FFF2-40B4-BE49-F238E27FC236}">
                <a16:creationId xmlns:a16="http://schemas.microsoft.com/office/drawing/2014/main" id="{9C1F7E3A-D027-D27B-B9A5-9D746A704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38" y="5131609"/>
            <a:ext cx="1072016" cy="107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5">
            <a:extLst>
              <a:ext uri="{FF2B5EF4-FFF2-40B4-BE49-F238E27FC236}">
                <a16:creationId xmlns:a16="http://schemas.microsoft.com/office/drawing/2014/main" id="{D65B350F-0753-A7C9-D9D7-14E041CF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674" y="3705812"/>
            <a:ext cx="1375572" cy="113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23">
            <a:extLst>
              <a:ext uri="{FF2B5EF4-FFF2-40B4-BE49-F238E27FC236}">
                <a16:creationId xmlns:a16="http://schemas.microsoft.com/office/drawing/2014/main" id="{2D9E5549-55E8-FDC6-3A7A-36CB8689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16" y="3705811"/>
            <a:ext cx="1705550" cy="113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8">
            <a:extLst>
              <a:ext uri="{FF2B5EF4-FFF2-40B4-BE49-F238E27FC236}">
                <a16:creationId xmlns:a16="http://schemas.microsoft.com/office/drawing/2014/main" id="{6A7C8B23-D3D7-8AC5-D054-CB3F54FBA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513" y="5080698"/>
            <a:ext cx="1788092" cy="84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22">
            <a:extLst>
              <a:ext uri="{FF2B5EF4-FFF2-40B4-BE49-F238E27FC236}">
                <a16:creationId xmlns:a16="http://schemas.microsoft.com/office/drawing/2014/main" id="{F14082AF-CD6D-00A9-B5FA-948345433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69" y="5266642"/>
            <a:ext cx="2035956" cy="77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39">
            <a:extLst>
              <a:ext uri="{FF2B5EF4-FFF2-40B4-BE49-F238E27FC236}">
                <a16:creationId xmlns:a16="http://schemas.microsoft.com/office/drawing/2014/main" id="{D3D6BB47-45BA-9D4A-4BD0-F24FB10D2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005" y="5361563"/>
            <a:ext cx="1684338" cy="78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770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MAIS DE 5.000 MÉDICOS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06E19BE-E9E0-287D-C3F7-EBFB790A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172" y="0"/>
            <a:ext cx="1400175" cy="1095375"/>
          </a:xfrm>
          <a:prstGeom prst="rect">
            <a:avLst/>
          </a:prstGeom>
        </p:spPr>
      </p:pic>
      <p:pic>
        <p:nvPicPr>
          <p:cNvPr id="4" name="Imagem 1">
            <a:extLst>
              <a:ext uri="{FF2B5EF4-FFF2-40B4-BE49-F238E27FC236}">
                <a16:creationId xmlns:a16="http://schemas.microsoft.com/office/drawing/2014/main" id="{C9CA0665-C7DB-AD96-4314-12561B6F8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25" y="1070217"/>
            <a:ext cx="5898427" cy="466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89DB33E-5306-F23F-8E9D-115AFB58A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318" y="2156347"/>
            <a:ext cx="3482082" cy="21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2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>
            <a:hlinkClick r:id="rId2" action="ppaction://hlinkfile"/>
            <a:extLst>
              <a:ext uri="{FF2B5EF4-FFF2-40B4-BE49-F238E27FC236}">
                <a16:creationId xmlns:a16="http://schemas.microsoft.com/office/drawing/2014/main" id="{221FBE43-F969-A162-148A-8B57C0CB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46" y="1018842"/>
            <a:ext cx="8082542" cy="547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PLANO AMIGO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C1986E-D275-115E-CDB5-665856D44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904" y="44405"/>
            <a:ext cx="1733550" cy="9429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9A55974-A7CC-C5F7-04B9-7081993577E7}"/>
              </a:ext>
            </a:extLst>
          </p:cNvPr>
          <p:cNvSpPr txBox="1"/>
          <p:nvPr/>
        </p:nvSpPr>
        <p:spPr>
          <a:xfrm>
            <a:off x="576166" y="923254"/>
            <a:ext cx="10443288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latin typeface="Unimed Sans"/>
                <a:cs typeface="Times New Roman" pitchFamily="18" charset="0"/>
              </a:rPr>
              <a:t>Atendimento eletivo Nacional; 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latin typeface="Unimed Sans"/>
                <a:cs typeface="Times New Roman" pitchFamily="18" charset="0"/>
              </a:rPr>
              <a:t>Coparticipação: 25% ou 50% </a:t>
            </a:r>
            <a:r>
              <a:rPr lang="pt-BR" altLang="pt-BR" dirty="0">
                <a:solidFill>
                  <a:schemeClr val="tx2"/>
                </a:solidFill>
                <a:latin typeface="Unimed Sans"/>
                <a:cs typeface="Times New Roman" pitchFamily="18" charset="0"/>
              </a:rPr>
              <a:t>em consultas, exames, terapias, atendimento ambulatoriais eletivos e emergenciais com limitação financeira de R$ </a:t>
            </a:r>
            <a:r>
              <a:rPr lang="pt-BR" altLang="pt-BR" b="1" u="sng" dirty="0">
                <a:solidFill>
                  <a:schemeClr val="tx2"/>
                </a:solidFill>
                <a:latin typeface="Unimed Sans"/>
                <a:cs typeface="Times New Roman" pitchFamily="18" charset="0"/>
              </a:rPr>
              <a:t>220,00</a:t>
            </a:r>
            <a:r>
              <a:rPr lang="pt-BR" altLang="pt-BR" dirty="0">
                <a:solidFill>
                  <a:schemeClr val="tx2"/>
                </a:solidFill>
                <a:latin typeface="Unimed Sans"/>
                <a:cs typeface="Times New Roman" pitchFamily="18" charset="0"/>
              </a:rPr>
              <a:t> por procedimento; 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latin typeface="Unimed Sans"/>
                <a:cs typeface="Times New Roman" pitchFamily="18" charset="0"/>
              </a:rPr>
              <a:t>Isento de coparticipação em todos os internamentos; </a:t>
            </a:r>
            <a:endParaRPr lang="pt-BR" altLang="pt-BR" b="1" dirty="0">
              <a:solidFill>
                <a:schemeClr val="accent1"/>
              </a:solidFill>
              <a:latin typeface="Unimed Sans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solidFill>
                  <a:srgbClr val="FF0000"/>
                </a:solidFill>
                <a:latin typeface="Unimed Sans"/>
                <a:cs typeface="Times New Roman" pitchFamily="18" charset="0"/>
              </a:rPr>
              <a:t>Permitido mesclar acomodação dentro do mesmo grupo familiar.</a:t>
            </a:r>
          </a:p>
        </p:txBody>
      </p:sp>
      <p:sp>
        <p:nvSpPr>
          <p:cNvPr id="10" name="Espaço Reservado para Texto 1">
            <a:extLst>
              <a:ext uri="{FF2B5EF4-FFF2-40B4-BE49-F238E27FC236}">
                <a16:creationId xmlns:a16="http://schemas.microsoft.com/office/drawing/2014/main" id="{4C8CBD5E-4423-1CBD-584F-D0FB917402C7}"/>
              </a:ext>
            </a:extLst>
          </p:cNvPr>
          <p:cNvSpPr txBox="1">
            <a:spLocks/>
          </p:cNvSpPr>
          <p:nvPr/>
        </p:nvSpPr>
        <p:spPr>
          <a:xfrm>
            <a:off x="576166" y="3429000"/>
            <a:ext cx="10287000" cy="5254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u="sng" dirty="0"/>
              <a:t>PLANO UNIPLAN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489D90D-CB9A-4279-F2D5-D09D7001B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9984" y="3309768"/>
            <a:ext cx="2185849" cy="111804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187F62-32F1-E63E-6A05-D3620C9F5D07}"/>
              </a:ext>
            </a:extLst>
          </p:cNvPr>
          <p:cNvSpPr txBox="1"/>
          <p:nvPr/>
        </p:nvSpPr>
        <p:spPr>
          <a:xfrm>
            <a:off x="576166" y="4093338"/>
            <a:ext cx="10505878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1800" dirty="0">
                <a:latin typeface="Unimed Sans"/>
                <a:cs typeface="Times New Roman" pitchFamily="18" charset="0"/>
              </a:rPr>
              <a:t>Plano com abrangência Nacional; 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1800" dirty="0">
                <a:latin typeface="Unimed Sans"/>
                <a:cs typeface="Times New Roman" pitchFamily="18" charset="0"/>
              </a:rPr>
              <a:t>Sem coparticipação;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altLang="pt-BR" sz="1800" dirty="0">
                <a:solidFill>
                  <a:srgbClr val="FF0000"/>
                </a:solidFill>
                <a:latin typeface="Unimed Sans"/>
                <a:cs typeface="Times New Roman" pitchFamily="18" charset="0"/>
              </a:rPr>
              <a:t>Contratação no mínimo 10 beneficiários</a:t>
            </a:r>
            <a:r>
              <a:rPr lang="pt-BR" altLang="pt-BR" sz="1800" dirty="0">
                <a:latin typeface="Unimed Sans"/>
                <a:cs typeface="Times New Roman" pitchFamily="18" charset="0"/>
              </a:rPr>
              <a:t>, podendo mesclar entre os planos desde que tenha no mínimo 03 vidas em cada produto;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solidFill>
                  <a:srgbClr val="FF0000"/>
                </a:solidFill>
                <a:latin typeface="Unimed Sans"/>
                <a:cs typeface="Times New Roman" pitchFamily="18" charset="0"/>
              </a:rPr>
              <a:t>Permitido mesclar acomodação dentro do mesmo grupo familiar.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pt-BR" altLang="pt-BR" sz="1800" dirty="0">
              <a:latin typeface="Unimed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03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CFC1B97A-9F7B-99FC-0F3F-7D988FE2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0516" y="781471"/>
            <a:ext cx="4500563" cy="43529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556DC99-62F3-7495-8227-177957518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590" y="2171052"/>
            <a:ext cx="3021013" cy="18653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3579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CONCEITO DA ATENÇÃO PRIMÁRIA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9068C8-66C4-391E-39DE-2AE4812F8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039974"/>
            <a:ext cx="3962400" cy="3905250"/>
          </a:xfrm>
          <a:prstGeom prst="rect">
            <a:avLst/>
          </a:prstGeom>
        </p:spPr>
      </p:pic>
      <p:sp>
        <p:nvSpPr>
          <p:cNvPr id="8" name="!!folha3">
            <a:extLst>
              <a:ext uri="{FF2B5EF4-FFF2-40B4-BE49-F238E27FC236}">
                <a16:creationId xmlns:a16="http://schemas.microsoft.com/office/drawing/2014/main" id="{2F76C655-7DD8-196D-0113-48F8A84E2492}"/>
              </a:ext>
            </a:extLst>
          </p:cNvPr>
          <p:cNvSpPr/>
          <p:nvPr/>
        </p:nvSpPr>
        <p:spPr>
          <a:xfrm flipH="1">
            <a:off x="5428328" y="1457808"/>
            <a:ext cx="6524186" cy="3416924"/>
          </a:xfrm>
          <a:prstGeom prst="round2DiagRect">
            <a:avLst>
              <a:gd name="adj1" fmla="val 45247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254000" dist="2540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pt-BR" sz="1800" dirty="0">
                <a:solidFill>
                  <a:schemeClr val="bg1"/>
                </a:solidFill>
                <a:latin typeface="Montserrat Medium" pitchFamily="2" charset="77"/>
                <a:ea typeface="Open Sans Light" panose="020B0306030504020204" pitchFamily="34" charset="0"/>
                <a:cs typeface="Open Sans Light" panose="020B0306030504020204" pitchFamily="34" charset="0"/>
              </a:rPr>
              <a:t>É o conjunto de ações de saúde individuais, familiares e coletivas que envolvem promoção, prevenção, proteção, diagnóstico, tratamento, reabilitação, redução de danos, cuidados paliativos e vigilância em saúde, desenvolvida por meio de práticas de cuidado integrado e gestão qualificada.</a:t>
            </a:r>
          </a:p>
        </p:txBody>
      </p:sp>
      <p:sp>
        <p:nvSpPr>
          <p:cNvPr id="9" name="Gráfico 19">
            <a:extLst>
              <a:ext uri="{FF2B5EF4-FFF2-40B4-BE49-F238E27FC236}">
                <a16:creationId xmlns:a16="http://schemas.microsoft.com/office/drawing/2014/main" id="{7A869BFB-4129-7FA8-B531-1A0B00B7948C}"/>
              </a:ext>
            </a:extLst>
          </p:cNvPr>
          <p:cNvSpPr/>
          <p:nvPr/>
        </p:nvSpPr>
        <p:spPr>
          <a:xfrm rot="10800000">
            <a:off x="5512303" y="1457808"/>
            <a:ext cx="667672" cy="525461"/>
          </a:xfrm>
          <a:custGeom>
            <a:avLst/>
            <a:gdLst>
              <a:gd name="connsiteX0" fmla="*/ 1143000 w 4876800"/>
              <a:gd name="connsiteY0" fmla="*/ 0 h 3396073"/>
              <a:gd name="connsiteX1" fmla="*/ 0 w 4876800"/>
              <a:gd name="connsiteY1" fmla="*/ 1143000 h 3396073"/>
              <a:gd name="connsiteX2" fmla="*/ 981427 w 4876800"/>
              <a:gd name="connsiteY2" fmla="*/ 2274561 h 3396073"/>
              <a:gd name="connsiteX3" fmla="*/ 621725 w 4876800"/>
              <a:gd name="connsiteY3" fmla="*/ 3169482 h 3396073"/>
              <a:gd name="connsiteX4" fmla="*/ 625631 w 4876800"/>
              <a:gd name="connsiteY4" fmla="*/ 3341932 h 3396073"/>
              <a:gd name="connsiteX5" fmla="*/ 792509 w 4876800"/>
              <a:gd name="connsiteY5" fmla="*/ 3384909 h 3396073"/>
              <a:gd name="connsiteX6" fmla="*/ 2286000 w 4876800"/>
              <a:gd name="connsiteY6" fmla="*/ 1143000 h 3396073"/>
              <a:gd name="connsiteX7" fmla="*/ 1143000 w 4876800"/>
              <a:gd name="connsiteY7" fmla="*/ 0 h 3396073"/>
              <a:gd name="connsiteX8" fmla="*/ 3733800 w 4876800"/>
              <a:gd name="connsiteY8" fmla="*/ 0 h 3396073"/>
              <a:gd name="connsiteX9" fmla="*/ 2590800 w 4876800"/>
              <a:gd name="connsiteY9" fmla="*/ 1143000 h 3396073"/>
              <a:gd name="connsiteX10" fmla="*/ 3572227 w 4876800"/>
              <a:gd name="connsiteY10" fmla="*/ 2274561 h 3396073"/>
              <a:gd name="connsiteX11" fmla="*/ 3212526 w 4876800"/>
              <a:gd name="connsiteY11" fmla="*/ 3169482 h 3396073"/>
              <a:gd name="connsiteX12" fmla="*/ 3216431 w 4876800"/>
              <a:gd name="connsiteY12" fmla="*/ 3341932 h 3396073"/>
              <a:gd name="connsiteX13" fmla="*/ 3383309 w 4876800"/>
              <a:gd name="connsiteY13" fmla="*/ 3384909 h 3396073"/>
              <a:gd name="connsiteX14" fmla="*/ 4876800 w 4876800"/>
              <a:gd name="connsiteY14" fmla="*/ 1143000 h 3396073"/>
              <a:gd name="connsiteX15" fmla="*/ 3733800 w 4876800"/>
              <a:gd name="connsiteY15" fmla="*/ 0 h 339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76800" h="3396073">
                <a:moveTo>
                  <a:pt x="1143000" y="0"/>
                </a:moveTo>
                <a:cubicBezTo>
                  <a:pt x="512616" y="0"/>
                  <a:pt x="0" y="512759"/>
                  <a:pt x="0" y="1143000"/>
                </a:cubicBezTo>
                <a:cubicBezTo>
                  <a:pt x="0" y="1718405"/>
                  <a:pt x="427234" y="2195865"/>
                  <a:pt x="981427" y="2274561"/>
                </a:cubicBezTo>
                <a:cubicBezTo>
                  <a:pt x="937060" y="2596867"/>
                  <a:pt x="813997" y="2903544"/>
                  <a:pt x="621725" y="3169482"/>
                </a:cubicBezTo>
                <a:cubicBezTo>
                  <a:pt x="584330" y="3221384"/>
                  <a:pt x="585730" y="3291707"/>
                  <a:pt x="625631" y="3341932"/>
                </a:cubicBezTo>
                <a:cubicBezTo>
                  <a:pt x="664778" y="3391357"/>
                  <a:pt x="732806" y="3410093"/>
                  <a:pt x="792509" y="3384909"/>
                </a:cubicBezTo>
                <a:cubicBezTo>
                  <a:pt x="1699708" y="3006242"/>
                  <a:pt x="2286000" y="2126104"/>
                  <a:pt x="2286000" y="1143000"/>
                </a:cubicBezTo>
                <a:cubicBezTo>
                  <a:pt x="2286000" y="512759"/>
                  <a:pt x="1773384" y="0"/>
                  <a:pt x="1143000" y="0"/>
                </a:cubicBezTo>
                <a:close/>
                <a:moveTo>
                  <a:pt x="3733800" y="0"/>
                </a:moveTo>
                <a:cubicBezTo>
                  <a:pt x="3103417" y="0"/>
                  <a:pt x="2590800" y="512759"/>
                  <a:pt x="2590800" y="1143000"/>
                </a:cubicBezTo>
                <a:cubicBezTo>
                  <a:pt x="2590800" y="1718405"/>
                  <a:pt x="3018035" y="2195865"/>
                  <a:pt x="3572227" y="2274561"/>
                </a:cubicBezTo>
                <a:cubicBezTo>
                  <a:pt x="3527860" y="2596867"/>
                  <a:pt x="3404797" y="2903544"/>
                  <a:pt x="3212526" y="3169482"/>
                </a:cubicBezTo>
                <a:cubicBezTo>
                  <a:pt x="3175130" y="3221384"/>
                  <a:pt x="3176530" y="3291707"/>
                  <a:pt x="3216431" y="3341932"/>
                </a:cubicBezTo>
                <a:cubicBezTo>
                  <a:pt x="3255578" y="3391357"/>
                  <a:pt x="3323606" y="3410093"/>
                  <a:pt x="3383309" y="3384909"/>
                </a:cubicBezTo>
                <a:cubicBezTo>
                  <a:pt x="4290508" y="3006242"/>
                  <a:pt x="4876800" y="2126104"/>
                  <a:pt x="4876800" y="1143000"/>
                </a:cubicBezTo>
                <a:cubicBezTo>
                  <a:pt x="4876800" y="512759"/>
                  <a:pt x="4364184" y="0"/>
                  <a:pt x="3733800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9600000" scaled="0"/>
            <a:tileRect/>
          </a:gradFill>
          <a:ln>
            <a:noFill/>
          </a:ln>
          <a:effectLst>
            <a:outerShdw blurRad="254000" dist="2540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DIFERENCIAIS PLENO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B104E30-591D-5C43-D9FF-DDA3939AF8B6}"/>
              </a:ext>
            </a:extLst>
          </p:cNvPr>
          <p:cNvSpPr txBox="1"/>
          <p:nvPr/>
        </p:nvSpPr>
        <p:spPr>
          <a:xfrm>
            <a:off x="508000" y="1409782"/>
            <a:ext cx="9979608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1507808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1800" dirty="0">
                <a:latin typeface="Unimed Sans"/>
                <a:cs typeface="Times New Roman" pitchFamily="18" charset="0"/>
              </a:rPr>
              <a:t>Rede completa de atendimento em Curitiba e região metropolitana; </a:t>
            </a:r>
          </a:p>
          <a:p>
            <a:pPr marL="342900" indent="-342900" algn="just" defTabSz="1507808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1800" dirty="0">
                <a:latin typeface="Unimed Sans"/>
                <a:cs typeface="Times New Roman" pitchFamily="18" charset="0"/>
              </a:rPr>
              <a:t>Com coparticipação de</a:t>
            </a:r>
            <a:r>
              <a:rPr lang="pt-BR" alt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  <a:cs typeface="Times New Roman" pitchFamily="18" charset="0"/>
              </a:rPr>
              <a:t> </a:t>
            </a:r>
            <a:r>
              <a:rPr lang="pt-BR" altLang="pt-BR" sz="1800" dirty="0">
                <a:latin typeface="Unimed Sans"/>
                <a:cs typeface="Times New Roman" pitchFamily="18" charset="0"/>
              </a:rPr>
              <a:t>20% à 50% em: consultas, exames e procedimentos ambulatoriais – limitada a </a:t>
            </a:r>
            <a:r>
              <a:rPr lang="pt-BR" altLang="pt-BR" sz="1800" b="1" u="sng" dirty="0">
                <a:latin typeface="Unimed Sans"/>
                <a:cs typeface="Times New Roman" pitchFamily="18" charset="0"/>
              </a:rPr>
              <a:t>R$ 90,00</a:t>
            </a:r>
            <a:r>
              <a:rPr lang="pt-BR" altLang="pt-BR" sz="1800" dirty="0">
                <a:latin typeface="Unimed Sans"/>
                <a:cs typeface="Times New Roman" pitchFamily="18" charset="0"/>
              </a:rPr>
              <a:t> por evento;</a:t>
            </a:r>
          </a:p>
          <a:p>
            <a:pPr marL="342900" indent="-342900" algn="just" defTabSz="1507808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1800" dirty="0">
                <a:latin typeface="Unimed Sans"/>
                <a:cs typeface="Times New Roman" pitchFamily="18" charset="0"/>
              </a:rPr>
              <a:t>Isento de coparticipação em todos os internamentos;</a:t>
            </a:r>
          </a:p>
          <a:p>
            <a:pPr marL="342900" indent="-342900" algn="just" defTabSz="1507808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endParaRPr lang="pt-BR" altLang="pt-BR" sz="1800" dirty="0">
              <a:latin typeface="Unimed San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4D677B-1AB2-5014-2822-5DD1FA3C1C24}"/>
              </a:ext>
            </a:extLst>
          </p:cNvPr>
          <p:cNvSpPr txBox="1"/>
          <p:nvPr/>
        </p:nvSpPr>
        <p:spPr>
          <a:xfrm>
            <a:off x="1875453" y="3769539"/>
            <a:ext cx="5867705" cy="8704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 defTabSz="1507772">
              <a:lnSpc>
                <a:spcPct val="150000"/>
              </a:lnSpc>
              <a:buClr>
                <a:srgbClr val="0D8139"/>
              </a:buClr>
              <a:defRPr/>
            </a:pPr>
            <a:r>
              <a:rPr lang="pt-BR" altLang="pt-BR" b="1" dirty="0">
                <a:solidFill>
                  <a:srgbClr val="2066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4 UNIDADES APS </a:t>
            </a:r>
            <a:r>
              <a:rPr lang="pt-BR" altLang="pt-BR" b="1" dirty="0">
                <a:solidFill>
                  <a:srgbClr val="E7E6E6">
                    <a:lumMod val="25000"/>
                  </a:srgbClr>
                </a:solidFill>
                <a:highlight>
                  <a:srgbClr val="FFFF00"/>
                </a:highlight>
                <a:latin typeface="Arial Narrow" pitchFamily="34" charset="0"/>
                <a:cs typeface="Times New Roman" pitchFamily="18" charset="0"/>
              </a:rPr>
              <a:t>isento de coparticipação em consultas e procedimentos realizados nas Unidades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10F4655-1AE2-756A-96A2-4DDABC629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850" y="3769538"/>
            <a:ext cx="1409090" cy="128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576C41B-12FB-069D-2A4B-6EC703166057}"/>
              </a:ext>
            </a:extLst>
          </p:cNvPr>
          <p:cNvSpPr txBox="1"/>
          <p:nvPr/>
        </p:nvSpPr>
        <p:spPr>
          <a:xfrm>
            <a:off x="8807677" y="5059397"/>
            <a:ext cx="3571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D8139"/>
              </a:buClr>
            </a:pPr>
            <a:r>
              <a:rPr lang="pt-BR" altLang="pt-BR" b="1" dirty="0">
                <a:solidFill>
                  <a:srgbClr val="008E40"/>
                </a:solidFill>
                <a:latin typeface="Unimed Sans"/>
              </a:rPr>
              <a:t>Atendimento nacional para urgência e emergência pelo SISTEMA UNIMED. </a:t>
            </a:r>
          </a:p>
        </p:txBody>
      </p:sp>
    </p:spTree>
    <p:extLst>
      <p:ext uri="{BB962C8B-B14F-4D97-AF65-F5344CB8AC3E}">
        <p14:creationId xmlns:p14="http://schemas.microsoft.com/office/powerpoint/2010/main" val="3209377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FLUXO DE ATENDIMENTO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17FEE83-DA7A-35EB-4271-15B4B8264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085" y="1305875"/>
            <a:ext cx="8642209" cy="485907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sp>
        <p:nvSpPr>
          <p:cNvPr id="4" name="!!banner2">
            <a:extLst>
              <a:ext uri="{FF2B5EF4-FFF2-40B4-BE49-F238E27FC236}">
                <a16:creationId xmlns:a16="http://schemas.microsoft.com/office/drawing/2014/main" id="{92497913-9497-3288-8BEB-E731E7216DCF}"/>
              </a:ext>
            </a:extLst>
          </p:cNvPr>
          <p:cNvSpPr/>
          <p:nvPr/>
        </p:nvSpPr>
        <p:spPr>
          <a:xfrm flipH="1">
            <a:off x="443045" y="1237468"/>
            <a:ext cx="6276417" cy="1234568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000000" scaled="0"/>
          </a:gradFill>
          <a:ln>
            <a:noFill/>
          </a:ln>
          <a:effectLst>
            <a:outerShdw blurRad="508000" dist="508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4E0263B-9AB3-BEB4-7062-BE9A79BDFBBB}"/>
              </a:ext>
            </a:extLst>
          </p:cNvPr>
          <p:cNvSpPr txBox="1"/>
          <p:nvPr/>
        </p:nvSpPr>
        <p:spPr>
          <a:xfrm>
            <a:off x="754775" y="1301219"/>
            <a:ext cx="5652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4"/>
                </a:solidFill>
              </a:rPr>
              <a:t>Ginecologia/Obstetrícia, Oftalmologia e/ou Pediatria </a:t>
            </a:r>
            <a:r>
              <a:rPr lang="pt-BR" sz="1600" dirty="0"/>
              <a:t>não precisam de encaminhamento, devendo apenas o beneficiário agendar a consulta com o médico credenciado e apresentar a carteirinha no dia agendado.</a:t>
            </a:r>
          </a:p>
        </p:txBody>
      </p:sp>
    </p:spTree>
    <p:extLst>
      <p:ext uri="{BB962C8B-B14F-4D97-AF65-F5344CB8AC3E}">
        <p14:creationId xmlns:p14="http://schemas.microsoft.com/office/powerpoint/2010/main" val="4298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PROCEDIMENTOS REALIZADOS NA APS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428F66F-1DE6-D14A-21E7-65C9B93E3A01}"/>
              </a:ext>
            </a:extLst>
          </p:cNvPr>
          <p:cNvSpPr txBox="1"/>
          <p:nvPr/>
        </p:nvSpPr>
        <p:spPr>
          <a:xfrm>
            <a:off x="100305" y="1566332"/>
            <a:ext cx="6097554" cy="3557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CONSULTAS</a:t>
            </a:r>
            <a:r>
              <a:rPr lang="pt-BR" sz="1800" i="1">
                <a:solidFill>
                  <a:srgbClr val="0F3B2D"/>
                </a:solidFill>
                <a:latin typeface="+mn-lt"/>
              </a:rPr>
              <a:t> 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FISIOTERAPIA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CALOSIDADE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SUTURA 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EXÉRESE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CANTOPLASTIA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IMPLANTE DE DIU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CURATIVOS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BIOPSIA/PUNÇÃO DE TUMORES DE PELE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INFILTRAÇÃO DE CORTICOIDE 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DESBRIDAMENTO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>
                <a:solidFill>
                  <a:srgbClr val="0F3B2D"/>
                </a:solidFill>
                <a:latin typeface="+mn-lt"/>
              </a:rPr>
              <a:t>DRENAGEM DE HEMATOMA</a:t>
            </a:r>
            <a:endParaRPr lang="pt-BR" sz="1800" dirty="0">
              <a:solidFill>
                <a:srgbClr val="0F3B2D"/>
              </a:solidFill>
              <a:latin typeface="+mn-l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BC460C-D1F0-C65E-ADB0-A2B140009B9A}"/>
              </a:ext>
            </a:extLst>
          </p:cNvPr>
          <p:cNvSpPr txBox="1"/>
          <p:nvPr/>
        </p:nvSpPr>
        <p:spPr>
          <a:xfrm>
            <a:off x="5353440" y="1816400"/>
            <a:ext cx="6097554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 dirty="0">
                <a:solidFill>
                  <a:srgbClr val="0F3B2D"/>
                </a:solidFill>
                <a:latin typeface="+mn-lt"/>
              </a:rPr>
              <a:t>REMOÇÃO DE CERÚMEN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 dirty="0">
                <a:solidFill>
                  <a:srgbClr val="0F3B2D"/>
                </a:solidFill>
                <a:latin typeface="+mn-lt"/>
              </a:rPr>
              <a:t>RETIRADA DE CORPO ESTRANHO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 dirty="0">
                <a:solidFill>
                  <a:srgbClr val="0F3B2D"/>
                </a:solidFill>
                <a:latin typeface="+mn-lt"/>
              </a:rPr>
              <a:t>TAMPONAMENTO DE EPISTAXE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 dirty="0">
                <a:solidFill>
                  <a:srgbClr val="0F3B2D"/>
                </a:solidFill>
                <a:latin typeface="+mn-lt"/>
              </a:rPr>
              <a:t>IMOBILIZAÇÃO TEMPORÁRIA</a:t>
            </a:r>
          </a:p>
          <a:p>
            <a:pPr marL="1813560" indent="-428625">
              <a:spcBef>
                <a:spcPts val="79"/>
              </a:spcBef>
              <a:buClr>
                <a:srgbClr val="003D1E"/>
              </a:buClr>
              <a:buFont typeface="Wingdings" charset="2"/>
              <a:buChar char="§"/>
              <a:tabLst>
                <a:tab pos="1795463" algn="l"/>
              </a:tabLst>
              <a:defRPr/>
            </a:pPr>
            <a:r>
              <a:rPr lang="pt-BR" sz="1800" dirty="0">
                <a:solidFill>
                  <a:srgbClr val="0F3B2D"/>
                </a:solidFill>
                <a:latin typeface="+mn-lt"/>
              </a:rPr>
              <a:t>ECG (urgência)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3CDF91B-11BB-ED32-F0C5-398FF6DB5D3A}"/>
              </a:ext>
            </a:extLst>
          </p:cNvPr>
          <p:cNvSpPr/>
          <p:nvPr/>
        </p:nvSpPr>
        <p:spPr>
          <a:xfrm>
            <a:off x="6263173" y="3746172"/>
            <a:ext cx="489275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SEM COPARTICIPAÇÃO</a:t>
            </a:r>
            <a:endParaRPr lang="pt-B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47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UNIDADES DE ATENDIMENTO - APS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1E321FAF-D9D9-A712-48C0-6CEDA8647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" b="300"/>
          <a:stretch>
            <a:fillRect/>
          </a:stretch>
        </p:blipFill>
        <p:spPr bwMode="auto">
          <a:xfrm flipH="1">
            <a:off x="274735" y="1156783"/>
            <a:ext cx="2717971" cy="1801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Espaço Reservado para Imagem 31" descr="Loja com janelas de vidro&#10;&#10;Descrição gerada automaticamente">
            <a:extLst>
              <a:ext uri="{FF2B5EF4-FFF2-40B4-BE49-F238E27FC236}">
                <a16:creationId xmlns:a16="http://schemas.microsoft.com/office/drawing/2014/main" id="{3F917C37-B0CD-57F3-9D12-D8DED6DAA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r="7444"/>
          <a:stretch>
            <a:fillRect/>
          </a:stretch>
        </p:blipFill>
        <p:spPr>
          <a:xfrm flipH="1">
            <a:off x="3145600" y="1158562"/>
            <a:ext cx="2716475" cy="180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Espaço Reservado para Imagem 33" descr="Placa de letreiro afixada em fachada de estabelecimento com toldo verde&#10;&#10;Descrição gerada automaticamente">
            <a:extLst>
              <a:ext uri="{FF2B5EF4-FFF2-40B4-BE49-F238E27FC236}">
                <a16:creationId xmlns:a16="http://schemas.microsoft.com/office/drawing/2014/main" id="{FF738AF6-2087-98D7-D709-6617D41D7F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2" b="5492"/>
          <a:stretch>
            <a:fillRect/>
          </a:stretch>
        </p:blipFill>
        <p:spPr>
          <a:xfrm flipH="1">
            <a:off x="6132639" y="1156783"/>
            <a:ext cx="2716473" cy="1814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E84A6C9-31D0-E27A-0F04-C727531A2C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9677" y="1156783"/>
            <a:ext cx="2872116" cy="1814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3F37481-E2C9-1080-F388-F0FEA9DF747D}"/>
              </a:ext>
            </a:extLst>
          </p:cNvPr>
          <p:cNvSpPr txBox="1"/>
          <p:nvPr/>
        </p:nvSpPr>
        <p:spPr>
          <a:xfrm>
            <a:off x="-1519926" y="3065902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Unidade Iguaçu</a:t>
            </a:r>
          </a:p>
          <a:p>
            <a:pPr algn="ctr"/>
            <a:endParaRPr lang="pt-BR" sz="1400" dirty="0">
              <a:solidFill>
                <a:srgbClr val="002060"/>
              </a:solidFill>
            </a:endParaRP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Av. Iguaçu, 2180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3021-6250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apsiguacu@unimedcuritiba.com.br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F355925-62E0-858C-5249-82DE073AC89D}"/>
              </a:ext>
            </a:extLst>
          </p:cNvPr>
          <p:cNvSpPr txBox="1"/>
          <p:nvPr/>
        </p:nvSpPr>
        <p:spPr>
          <a:xfrm>
            <a:off x="1829450" y="3096680"/>
            <a:ext cx="534877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Unidade Pinheirinho</a:t>
            </a:r>
          </a:p>
          <a:p>
            <a:pPr algn="ctr"/>
            <a:endParaRPr lang="pt-BR" sz="1400" b="1" dirty="0">
              <a:solidFill>
                <a:srgbClr val="002060"/>
              </a:solidFill>
            </a:endParaRP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Av. Winston Churchill, 1824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3021-6251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apspinheirinho@unimedcuritiba.com.br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AA4AF6E-369D-3934-65BF-B4C9B40B4B4E}"/>
              </a:ext>
            </a:extLst>
          </p:cNvPr>
          <p:cNvSpPr txBox="1"/>
          <p:nvPr/>
        </p:nvSpPr>
        <p:spPr>
          <a:xfrm>
            <a:off x="4190040" y="3096679"/>
            <a:ext cx="68486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Unidade Pinhais</a:t>
            </a:r>
          </a:p>
          <a:p>
            <a:pPr algn="ctr"/>
            <a:endParaRPr lang="pt-BR" sz="1400" i="1" dirty="0">
              <a:solidFill>
                <a:srgbClr val="002060"/>
              </a:solidFill>
            </a:endParaRP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Av. Jacob </a:t>
            </a:r>
            <a:r>
              <a:rPr lang="pt-BR" sz="1400" dirty="0" err="1">
                <a:solidFill>
                  <a:srgbClr val="002060"/>
                </a:solidFill>
              </a:rPr>
              <a:t>Macanhan</a:t>
            </a:r>
            <a:r>
              <a:rPr lang="pt-BR" sz="1400" dirty="0">
                <a:solidFill>
                  <a:srgbClr val="002060"/>
                </a:solidFill>
              </a:rPr>
              <a:t>, 736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3021-6252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apspinhais@unimedcuritiba.com.br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0B545EE-7D9B-E2A7-D29A-B25D103FBC0A}"/>
              </a:ext>
            </a:extLst>
          </p:cNvPr>
          <p:cNvSpPr txBox="1"/>
          <p:nvPr/>
        </p:nvSpPr>
        <p:spPr>
          <a:xfrm>
            <a:off x="9069691" y="3096679"/>
            <a:ext cx="2915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Unidade São José dos Pinhais</a:t>
            </a:r>
          </a:p>
          <a:p>
            <a:pPr algn="ctr"/>
            <a:endParaRPr lang="pt-BR" sz="1400" dirty="0">
              <a:solidFill>
                <a:srgbClr val="002060"/>
              </a:solidFill>
            </a:endParaRP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Rua Barão do Cerro Azul, 1571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3021-6253   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apssjp@unimedcuritiba.com.br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5D70D38-AA06-F558-6FC1-1EAC0C003C8D}"/>
              </a:ext>
            </a:extLst>
          </p:cNvPr>
          <p:cNvSpPr txBox="1"/>
          <p:nvPr/>
        </p:nvSpPr>
        <p:spPr>
          <a:xfrm>
            <a:off x="3027373" y="4501491"/>
            <a:ext cx="6327641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2060"/>
                </a:solidFill>
              </a:rPr>
              <a:t>Horários de atendimento</a:t>
            </a:r>
          </a:p>
          <a:p>
            <a:pPr algn="ctr"/>
            <a:endParaRPr lang="pt-BR" sz="1400" dirty="0">
              <a:solidFill>
                <a:srgbClr val="002060"/>
              </a:solidFill>
            </a:endParaRP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De segunda a sexta das 08:00h às 20:00h</a:t>
            </a: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Sábado das 08:00 às 12:00h</a:t>
            </a:r>
          </a:p>
          <a:p>
            <a:pPr algn="ctr"/>
            <a:endParaRPr lang="pt-BR" sz="1400" dirty="0">
              <a:solidFill>
                <a:srgbClr val="002060"/>
              </a:solidFill>
            </a:endParaRPr>
          </a:p>
          <a:p>
            <a:pPr algn="ctr"/>
            <a:r>
              <a:rPr lang="pt-BR" sz="1400" dirty="0">
                <a:solidFill>
                  <a:srgbClr val="002060"/>
                </a:solidFill>
              </a:rPr>
              <a:t>Para atendimento fora do horário, entrar em                                                                                                 contato com o plantão </a:t>
            </a:r>
            <a:r>
              <a:rPr lang="pt-BR" sz="1400" b="1" dirty="0">
                <a:solidFill>
                  <a:srgbClr val="002060"/>
                </a:solidFill>
              </a:rPr>
              <a:t>(41) 9 9186-9360</a:t>
            </a:r>
          </a:p>
        </p:txBody>
      </p:sp>
    </p:spTree>
    <p:extLst>
      <p:ext uri="{BB962C8B-B14F-4D97-AF65-F5344CB8AC3E}">
        <p14:creationId xmlns:p14="http://schemas.microsoft.com/office/powerpoint/2010/main" val="35564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pic>
        <p:nvPicPr>
          <p:cNvPr id="8" name="Imagem 2">
            <a:extLst>
              <a:ext uri="{FF2B5EF4-FFF2-40B4-BE49-F238E27FC236}">
                <a16:creationId xmlns:a16="http://schemas.microsoft.com/office/drawing/2014/main" id="{B0B4EFAF-2DA3-A60C-687D-CF2237EEA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2" y="205845"/>
            <a:ext cx="10333297" cy="588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429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pic>
        <p:nvPicPr>
          <p:cNvPr id="3" name="Imagem 4">
            <a:extLst>
              <a:ext uri="{FF2B5EF4-FFF2-40B4-BE49-F238E27FC236}">
                <a16:creationId xmlns:a16="http://schemas.microsoft.com/office/drawing/2014/main" id="{EA1EDE14-7654-68AC-A05A-EF65B7D16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56" y="205845"/>
            <a:ext cx="10269312" cy="578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283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0D5DC31-0A2B-71E0-331F-6670E72FC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47" y="327143"/>
            <a:ext cx="10129869" cy="570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578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3CF228B-4A72-9738-830E-D0A3EFF363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MARKET SHARE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9F60FC-79A7-5FCB-BBAA-883CE5659E3C}"/>
              </a:ext>
            </a:extLst>
          </p:cNvPr>
          <p:cNvSpPr txBox="1"/>
          <p:nvPr/>
        </p:nvSpPr>
        <p:spPr>
          <a:xfrm>
            <a:off x="9952893" y="6053326"/>
            <a:ext cx="18991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u="sng" dirty="0"/>
              <a:t>Ref. Março/24.</a:t>
            </a:r>
          </a:p>
        </p:txBody>
      </p:sp>
      <p:pic>
        <p:nvPicPr>
          <p:cNvPr id="1026" name="Imagem 2">
            <a:extLst>
              <a:ext uri="{FF2B5EF4-FFF2-40B4-BE49-F238E27FC236}">
                <a16:creationId xmlns:a16="http://schemas.microsoft.com/office/drawing/2014/main" id="{5622DAC7-AC6C-5E08-955D-F26680F8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77" y="1239328"/>
            <a:ext cx="8755779" cy="506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987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309011"/>
            <a:ext cx="1439986" cy="1095374"/>
          </a:xfrm>
          <a:prstGeom prst="rect">
            <a:avLst/>
          </a:prstGeom>
        </p:spPr>
      </p:pic>
      <p:sp>
        <p:nvSpPr>
          <p:cNvPr id="4" name="Espaço Reservado para Texto 1">
            <a:extLst>
              <a:ext uri="{FF2B5EF4-FFF2-40B4-BE49-F238E27FC236}">
                <a16:creationId xmlns:a16="http://schemas.microsoft.com/office/drawing/2014/main" id="{550A82DD-A841-8645-EBF7-92E5B867EE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REDE – 22 HOSPITAIS</a:t>
            </a:r>
          </a:p>
        </p:txBody>
      </p:sp>
      <p:pic>
        <p:nvPicPr>
          <p:cNvPr id="6" name="Imagem 4">
            <a:extLst>
              <a:ext uri="{FF2B5EF4-FFF2-40B4-BE49-F238E27FC236}">
                <a16:creationId xmlns:a16="http://schemas.microsoft.com/office/drawing/2014/main" id="{0926A96D-CF2E-72B8-8FA9-05CD068B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25" y="1061266"/>
            <a:ext cx="1840710" cy="91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27">
            <a:extLst>
              <a:ext uri="{FF2B5EF4-FFF2-40B4-BE49-F238E27FC236}">
                <a16:creationId xmlns:a16="http://schemas.microsoft.com/office/drawing/2014/main" id="{7B7F171E-F137-ED15-B1D0-403FB3239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15" y="3966820"/>
            <a:ext cx="115728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29">
            <a:extLst>
              <a:ext uri="{FF2B5EF4-FFF2-40B4-BE49-F238E27FC236}">
                <a16:creationId xmlns:a16="http://schemas.microsoft.com/office/drawing/2014/main" id="{BF8B1CDE-6444-8465-E259-DFF73361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4" y="3873790"/>
            <a:ext cx="1384165" cy="125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9">
            <a:extLst>
              <a:ext uri="{FF2B5EF4-FFF2-40B4-BE49-F238E27FC236}">
                <a16:creationId xmlns:a16="http://schemas.microsoft.com/office/drawing/2014/main" id="{5C3D536E-69F4-61D7-5DD6-0ACA6151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97" y="1485326"/>
            <a:ext cx="1592262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15">
            <a:extLst>
              <a:ext uri="{FF2B5EF4-FFF2-40B4-BE49-F238E27FC236}">
                <a16:creationId xmlns:a16="http://schemas.microsoft.com/office/drawing/2014/main" id="{0551DC38-1746-C508-B18A-C0ECBB69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190" y="1354799"/>
            <a:ext cx="1592262" cy="106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9">
            <a:extLst>
              <a:ext uri="{FF2B5EF4-FFF2-40B4-BE49-F238E27FC236}">
                <a16:creationId xmlns:a16="http://schemas.microsoft.com/office/drawing/2014/main" id="{32020C5F-CE7F-5205-D89B-A6F9AC9A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3" y="2084236"/>
            <a:ext cx="1393931" cy="139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31">
            <a:extLst>
              <a:ext uri="{FF2B5EF4-FFF2-40B4-BE49-F238E27FC236}">
                <a16:creationId xmlns:a16="http://schemas.microsoft.com/office/drawing/2014/main" id="{16691D18-0F05-5894-680B-B6B78C2CE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19" y="2058867"/>
            <a:ext cx="1341437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47">
            <a:extLst>
              <a:ext uri="{FF2B5EF4-FFF2-40B4-BE49-F238E27FC236}">
                <a16:creationId xmlns:a16="http://schemas.microsoft.com/office/drawing/2014/main" id="{02CCCE1D-2A24-ED17-18D7-170DD2F8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70" y="2021287"/>
            <a:ext cx="1571891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41">
            <a:extLst>
              <a:ext uri="{FF2B5EF4-FFF2-40B4-BE49-F238E27FC236}">
                <a16:creationId xmlns:a16="http://schemas.microsoft.com/office/drawing/2014/main" id="{192B31DA-687A-3224-F73D-2B7AD5279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30" y="3849964"/>
            <a:ext cx="1284470" cy="128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37">
            <a:extLst>
              <a:ext uri="{FF2B5EF4-FFF2-40B4-BE49-F238E27FC236}">
                <a16:creationId xmlns:a16="http://schemas.microsoft.com/office/drawing/2014/main" id="{44EAA868-33D0-1F69-FCEB-C92B86D4A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011" y="4018573"/>
            <a:ext cx="1732803" cy="115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7">
            <a:extLst>
              <a:ext uri="{FF2B5EF4-FFF2-40B4-BE49-F238E27FC236}">
                <a16:creationId xmlns:a16="http://schemas.microsoft.com/office/drawing/2014/main" id="{4B259366-9DC0-B48B-45C2-60D1717E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174" y="3151401"/>
            <a:ext cx="1397128" cy="13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7">
            <a:extLst>
              <a:ext uri="{FF2B5EF4-FFF2-40B4-BE49-F238E27FC236}">
                <a16:creationId xmlns:a16="http://schemas.microsoft.com/office/drawing/2014/main" id="{8DBD56A1-1D15-88E0-3C5F-30A9CC81F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4" y="3256535"/>
            <a:ext cx="3074579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35">
            <a:extLst>
              <a:ext uri="{FF2B5EF4-FFF2-40B4-BE49-F238E27FC236}">
                <a16:creationId xmlns:a16="http://schemas.microsoft.com/office/drawing/2014/main" id="{D8AF90B8-ACE4-3F10-964C-B0071E26E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84" y="5434201"/>
            <a:ext cx="27051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45">
            <a:extLst>
              <a:ext uri="{FF2B5EF4-FFF2-40B4-BE49-F238E27FC236}">
                <a16:creationId xmlns:a16="http://schemas.microsoft.com/office/drawing/2014/main" id="{56660D8C-2104-3057-08A8-35B4FB563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19" y="3049025"/>
            <a:ext cx="16843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33">
            <a:extLst>
              <a:ext uri="{FF2B5EF4-FFF2-40B4-BE49-F238E27FC236}">
                <a16:creationId xmlns:a16="http://schemas.microsoft.com/office/drawing/2014/main" id="{906ABD04-D70A-F34F-8631-D49D5C261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98" y="2744531"/>
            <a:ext cx="10953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1">
            <a:extLst>
              <a:ext uri="{FF2B5EF4-FFF2-40B4-BE49-F238E27FC236}">
                <a16:creationId xmlns:a16="http://schemas.microsoft.com/office/drawing/2014/main" id="{084AB6D1-C379-2696-F046-A239A14C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331" y="4866843"/>
            <a:ext cx="1505079" cy="150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D27A0B2-0453-B102-7C45-3B3B2E51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5" y="4325505"/>
            <a:ext cx="21478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39">
            <a:extLst>
              <a:ext uri="{FF2B5EF4-FFF2-40B4-BE49-F238E27FC236}">
                <a16:creationId xmlns:a16="http://schemas.microsoft.com/office/drawing/2014/main" id="{BF305A89-B42D-E981-8029-098633946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00" y="5376899"/>
            <a:ext cx="1684338" cy="78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">
            <a:extLst>
              <a:ext uri="{FF2B5EF4-FFF2-40B4-BE49-F238E27FC236}">
                <a16:creationId xmlns:a16="http://schemas.microsoft.com/office/drawing/2014/main" id="{FC92D47D-62AD-8E87-E4C8-861D7DF5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600" y="5072127"/>
            <a:ext cx="2065159" cy="116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22549C5-0C33-1617-9ACA-FBE9184E27F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19278" y="764060"/>
            <a:ext cx="3693325" cy="9415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C64F833-5802-F512-4F56-E919BEB56C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4663" y="2880283"/>
            <a:ext cx="22669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84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REDE DE MÉDICOS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E72922-1B41-479E-D2B2-10693C25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200" y="1859878"/>
            <a:ext cx="4455082" cy="297029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3BAA90F-58AE-99B9-F0FF-4F52CAD24476}"/>
              </a:ext>
            </a:extLst>
          </p:cNvPr>
          <p:cNvSpPr txBox="1"/>
          <p:nvPr/>
        </p:nvSpPr>
        <p:spPr>
          <a:xfrm>
            <a:off x="846754" y="2451232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MAIS DE 4.000 MÉDICOS</a:t>
            </a:r>
          </a:p>
        </p:txBody>
      </p:sp>
    </p:spTree>
    <p:extLst>
      <p:ext uri="{BB962C8B-B14F-4D97-AF65-F5344CB8AC3E}">
        <p14:creationId xmlns:p14="http://schemas.microsoft.com/office/powerpoint/2010/main" val="912289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EXAMES E CLÍNICAS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18C0A4A-E5D2-28B0-ECF5-95225E46D42F}"/>
              </a:ext>
            </a:extLst>
          </p:cNvPr>
          <p:cNvSpPr txBox="1"/>
          <p:nvPr/>
        </p:nvSpPr>
        <p:spPr>
          <a:xfrm>
            <a:off x="508000" y="1323444"/>
            <a:ext cx="5239193" cy="455509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dirty="0">
                <a:latin typeface="Unimed Sans"/>
              </a:rPr>
              <a:t> </a:t>
            </a:r>
            <a:r>
              <a:rPr lang="pt-BR" sz="1600" dirty="0">
                <a:latin typeface="Unimed Sans"/>
              </a:rPr>
              <a:t>Medicina Nuclear Alto da XV LTDA;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CEDIP – Clínica de Diagnóstico por Imagem do Paraná (Bom Retiro e São José dos Pinhais);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Centro de Diagnóstico Infantil por Imagem de Curitiba;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 err="1">
                <a:latin typeface="Unimed Sans"/>
              </a:rPr>
              <a:t>Endovídeo</a:t>
            </a:r>
            <a:r>
              <a:rPr lang="pt-BR" sz="1600" dirty="0">
                <a:latin typeface="Unimed Sans"/>
              </a:rPr>
              <a:t> – Endoscopia Digestiva Respiratória S/C Ltda;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Clínica de Doenças Renais de São José dos Pinhais;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Clínica de Diagnóstico </a:t>
            </a:r>
            <a:r>
              <a:rPr lang="pt-BR" sz="1600" dirty="0" err="1">
                <a:latin typeface="Unimed Sans"/>
              </a:rPr>
              <a:t>Teraupêutico</a:t>
            </a:r>
            <a:r>
              <a:rPr lang="pt-BR" sz="1600" dirty="0">
                <a:latin typeface="Unimed Sans"/>
              </a:rPr>
              <a:t> São José – </a:t>
            </a:r>
            <a:r>
              <a:rPr lang="pt-BR" sz="1600" dirty="0" err="1">
                <a:latin typeface="Unimed Sans"/>
              </a:rPr>
              <a:t>Angiopar</a:t>
            </a:r>
            <a:r>
              <a:rPr lang="pt-BR" sz="1600" dirty="0">
                <a:latin typeface="Unimed Sans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Clínica de Fisioterapia e Reabilitação Asa Ltda;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 err="1">
                <a:latin typeface="Unimed Sans"/>
              </a:rPr>
              <a:t>Cedra</a:t>
            </a:r>
            <a:r>
              <a:rPr lang="pt-BR" sz="1600" dirty="0">
                <a:latin typeface="Unimed Sans"/>
              </a:rPr>
              <a:t> – Centro de Doenças Renais e Associadas Ltda;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Cadmo Clínica Médica.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1879785-C192-3078-DE08-53ED7D9AF72D}"/>
              </a:ext>
            </a:extLst>
          </p:cNvPr>
          <p:cNvSpPr txBox="1"/>
          <p:nvPr/>
        </p:nvSpPr>
        <p:spPr>
          <a:xfrm>
            <a:off x="6444809" y="1323444"/>
            <a:ext cx="5426839" cy="455509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t-BR" dirty="0">
                <a:latin typeface="Unimed Sans"/>
              </a:rPr>
              <a:t> </a:t>
            </a:r>
            <a:r>
              <a:rPr lang="pt-BR" sz="1600" dirty="0" err="1">
                <a:latin typeface="Unimed Sans"/>
              </a:rPr>
              <a:t>Fisiclin</a:t>
            </a:r>
            <a:r>
              <a:rPr lang="pt-BR" sz="1600" dirty="0">
                <a:latin typeface="Unimed Sans"/>
              </a:rPr>
              <a:t> – Clínica de Saúde S/C Ltda;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Instituto de Oftalmologia de Curitiba;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Clínicas de Fraturas Norte Ltda;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Clínica </a:t>
            </a:r>
            <a:r>
              <a:rPr lang="pt-BR" sz="1600" dirty="0" err="1">
                <a:latin typeface="Unimed Sans"/>
              </a:rPr>
              <a:t>Acoolher</a:t>
            </a:r>
            <a:r>
              <a:rPr lang="pt-BR" sz="1600" dirty="0">
                <a:latin typeface="Unimed Sans"/>
              </a:rPr>
              <a:t> – Terapias Especiais;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IHOC – Instituto de Hematologia e Oncologia de Curitiba;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 err="1">
                <a:latin typeface="Unimed Sans"/>
              </a:rPr>
              <a:t>Angiocor</a:t>
            </a:r>
            <a:r>
              <a:rPr lang="pt-BR" sz="1600" dirty="0">
                <a:latin typeface="Unimed Sans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Unimed Sans"/>
              </a:rPr>
              <a:t>Clínica David </a:t>
            </a:r>
            <a:r>
              <a:rPr lang="pt-BR" sz="1600" dirty="0" err="1">
                <a:latin typeface="Unimed Sans"/>
              </a:rPr>
              <a:t>Czizyk</a:t>
            </a:r>
            <a:r>
              <a:rPr lang="pt-BR" sz="1600" dirty="0">
                <a:latin typeface="Unimed Sans"/>
              </a:rPr>
              <a:t> Medicina Diagnóstica;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rgbClr val="FF0000"/>
                </a:solidFill>
                <a:latin typeface="Unimed Sans"/>
              </a:rPr>
              <a:t>21 Unidades Laboratórios Unimed</a:t>
            </a:r>
          </a:p>
          <a:p>
            <a:pPr algn="just"/>
            <a:r>
              <a:rPr lang="pt-BR" sz="1600" dirty="0">
                <a:latin typeface="Unimed Sans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600" dirty="0">
              <a:latin typeface="Unimed Sans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5B55374-4D89-3B1E-D52A-D5AB9686DD00}"/>
              </a:ext>
            </a:extLst>
          </p:cNvPr>
          <p:cNvSpPr txBox="1"/>
          <p:nvPr/>
        </p:nvSpPr>
        <p:spPr>
          <a:xfrm>
            <a:off x="3688376" y="5909441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https://www.unimed.coop.br/site/guia-medico#/</a:t>
            </a:r>
          </a:p>
        </p:txBody>
      </p:sp>
    </p:spTree>
    <p:extLst>
      <p:ext uri="{BB962C8B-B14F-4D97-AF65-F5344CB8AC3E}">
        <p14:creationId xmlns:p14="http://schemas.microsoft.com/office/powerpoint/2010/main" val="2679058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91518BB-7FA6-053F-E198-21BF78BE3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238" y="183825"/>
            <a:ext cx="10287000" cy="525462"/>
          </a:xfrm>
        </p:spPr>
        <p:txBody>
          <a:bodyPr/>
          <a:lstStyle/>
          <a:p>
            <a:r>
              <a:rPr lang="pt-BR" sz="4400" u="sng" dirty="0">
                <a:solidFill>
                  <a:srgbClr val="FF0000"/>
                </a:solidFill>
              </a:rPr>
              <a:t>NOVIDADE</a:t>
            </a:r>
            <a:r>
              <a:rPr lang="pt-BR" sz="4400" dirty="0">
                <a:solidFill>
                  <a:srgbClr val="FF0000"/>
                </a:solidFill>
              </a:rPr>
              <a:t>!</a:t>
            </a:r>
          </a:p>
          <a:p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203D82-A83B-AE87-789E-F878A99DB8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238" y="1180278"/>
            <a:ext cx="10715523" cy="4851400"/>
          </a:xfrm>
        </p:spPr>
        <p:txBody>
          <a:bodyPr/>
          <a:lstStyle/>
          <a:p>
            <a:r>
              <a:rPr lang="pt-B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partir de 15/05/2024 a </a:t>
            </a:r>
            <a:r>
              <a:rPr lang="pt-BR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CADMO CLÍNICA MÉDICA</a:t>
            </a:r>
            <a:r>
              <a:rPr lang="pt-B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passa a integrar a rede de Psiquiatria do Plano Pleno.</a:t>
            </a:r>
          </a:p>
          <a:p>
            <a:endParaRPr lang="pt-BR" dirty="0"/>
          </a:p>
          <a:p>
            <a:pPr lvl="0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Especialidade: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Psiquiatria - Adulto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Tipo de Unidade: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Hospital Especializado 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Regime de atendimento: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Internação (Adulto), Urgência e Emergência 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Endereço: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Rua José Erasmo </a:t>
            </a:r>
            <a:r>
              <a:rPr lang="pt-BR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Storniolo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648, Bairro </a:t>
            </a:r>
            <a:r>
              <a:rPr lang="pt-BR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Cayva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Piraquara/PR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Telefone: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(41) 4042 – 6319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228600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Especialidade: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Psiquiatria - Adulto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Tipo de Unidade: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Clínica 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Regime de atendimento: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Hospital Dia (Adulto)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Endereço: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Rua São Pio X, 82 Bairro Ahú, Curitiba/PR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Telefone: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(41) 3252 - 0649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7964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BENEFÍCIOS DO PLENO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DED326E-0F13-213A-BDA7-85C7F732C5D5}"/>
              </a:ext>
            </a:extLst>
          </p:cNvPr>
          <p:cNvSpPr txBox="1"/>
          <p:nvPr/>
        </p:nvSpPr>
        <p:spPr>
          <a:xfrm>
            <a:off x="389553" y="1396784"/>
            <a:ext cx="6097554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SOS UNIMED – Independente do número de vidas;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latin typeface="Unimed Sans"/>
              </a:rPr>
              <a:t>Demais benefícios iguais aos dos outros produtos.</a:t>
            </a:r>
            <a:endParaRPr lang="pt-BR" sz="2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7E9EF79-0C91-B3B5-7035-3D2F7918F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95" y="1936789"/>
            <a:ext cx="1578869" cy="1272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B668058-D392-687B-9D2F-DD733A916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178" y="4392988"/>
            <a:ext cx="2893461" cy="16373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6ACD052-E032-5E1A-F92E-204DCAC93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2098" y="1994048"/>
            <a:ext cx="1573269" cy="58390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FE5D50D-F6AC-DCB2-EB12-4B5DD53B7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1073" y="2755787"/>
            <a:ext cx="1700307" cy="7198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2A6181A-9D39-EB76-9A59-AF80F9577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8164" y="4033422"/>
            <a:ext cx="1846123" cy="1167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324B474-D4A6-00FB-7D75-4E5D949A8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7346" y="4758613"/>
            <a:ext cx="2587018" cy="109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93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Espaço Reservado para Imagem 27">
            <a:extLst>
              <a:ext uri="{FF2B5EF4-FFF2-40B4-BE49-F238E27FC236}">
                <a16:creationId xmlns:a16="http://schemas.microsoft.com/office/drawing/2014/main" id="{5C16C2F1-67FE-4013-9A8B-52FEAB4891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2" r="24822"/>
          <a:stretch>
            <a:fillRect/>
          </a:stretch>
        </p:blipFill>
        <p:spPr>
          <a:xfrm>
            <a:off x="-702798" y="925694"/>
            <a:ext cx="5170488" cy="4894263"/>
          </a:xfrm>
        </p:spPr>
      </p:pic>
      <p:sp>
        <p:nvSpPr>
          <p:cNvPr id="5" name="!!banner1">
            <a:extLst>
              <a:ext uri="{FF2B5EF4-FFF2-40B4-BE49-F238E27FC236}">
                <a16:creationId xmlns:a16="http://schemas.microsoft.com/office/drawing/2014/main" id="{CAE41E26-778F-C541-8F03-5AA85563AF02}"/>
              </a:ext>
            </a:extLst>
          </p:cNvPr>
          <p:cNvSpPr/>
          <p:nvPr/>
        </p:nvSpPr>
        <p:spPr>
          <a:xfrm flipH="1">
            <a:off x="4250906" y="641604"/>
            <a:ext cx="7805531" cy="1309786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000000" scaled="0"/>
          </a:gradFill>
          <a:ln>
            <a:noFill/>
          </a:ln>
          <a:effectLst>
            <a:outerShdw blurRad="508000" dist="508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!!folha2">
            <a:extLst>
              <a:ext uri="{FF2B5EF4-FFF2-40B4-BE49-F238E27FC236}">
                <a16:creationId xmlns:a16="http://schemas.microsoft.com/office/drawing/2014/main" id="{9C63EA25-C407-DD4B-940E-DDC3BFA149DA}"/>
              </a:ext>
            </a:extLst>
          </p:cNvPr>
          <p:cNvSpPr>
            <a:spLocks/>
          </p:cNvSpPr>
          <p:nvPr/>
        </p:nvSpPr>
        <p:spPr>
          <a:xfrm flipH="1">
            <a:off x="4026808" y="789935"/>
            <a:ext cx="1080000" cy="900000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5000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18000000" scaled="0"/>
            <a:tileRect/>
          </a:gradFill>
          <a:ln>
            <a:noFill/>
          </a:ln>
          <a:effectLst>
            <a:outerShdw blurRad="254000" dist="2540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!!banner2">
            <a:extLst>
              <a:ext uri="{FF2B5EF4-FFF2-40B4-BE49-F238E27FC236}">
                <a16:creationId xmlns:a16="http://schemas.microsoft.com/office/drawing/2014/main" id="{83AAFD3E-63C8-4D49-862F-D93505A67CE8}"/>
              </a:ext>
            </a:extLst>
          </p:cNvPr>
          <p:cNvSpPr/>
          <p:nvPr/>
        </p:nvSpPr>
        <p:spPr>
          <a:xfrm flipH="1">
            <a:off x="4250906" y="2428003"/>
            <a:ext cx="7805531" cy="1430758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000000" scaled="0"/>
          </a:gradFill>
          <a:ln>
            <a:noFill/>
          </a:ln>
          <a:effectLst>
            <a:outerShdw blurRad="508000" dist="508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!!banner4">
            <a:extLst>
              <a:ext uri="{FF2B5EF4-FFF2-40B4-BE49-F238E27FC236}">
                <a16:creationId xmlns:a16="http://schemas.microsoft.com/office/drawing/2014/main" id="{79B94801-B067-5044-B0B5-8D4F22100056}"/>
              </a:ext>
            </a:extLst>
          </p:cNvPr>
          <p:cNvSpPr/>
          <p:nvPr/>
        </p:nvSpPr>
        <p:spPr>
          <a:xfrm flipH="1">
            <a:off x="4250906" y="4343590"/>
            <a:ext cx="7805531" cy="1309786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000000" scaled="0"/>
          </a:gradFill>
          <a:ln>
            <a:noFill/>
          </a:ln>
          <a:effectLst>
            <a:outerShdw blurRad="508000" dist="508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!!folha3">
            <a:extLst>
              <a:ext uri="{FF2B5EF4-FFF2-40B4-BE49-F238E27FC236}">
                <a16:creationId xmlns:a16="http://schemas.microsoft.com/office/drawing/2014/main" id="{D8C17DE2-4CE5-D144-9E93-104244383701}"/>
              </a:ext>
            </a:extLst>
          </p:cNvPr>
          <p:cNvSpPr>
            <a:spLocks/>
          </p:cNvSpPr>
          <p:nvPr/>
        </p:nvSpPr>
        <p:spPr>
          <a:xfrm flipH="1">
            <a:off x="4100166" y="2602318"/>
            <a:ext cx="1080000" cy="900000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5000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9600000" scaled="0"/>
            <a:tileRect/>
          </a:gradFill>
          <a:ln>
            <a:noFill/>
          </a:ln>
          <a:effectLst>
            <a:outerShdw blurRad="254000" dist="2540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!!folha5">
            <a:extLst>
              <a:ext uri="{FF2B5EF4-FFF2-40B4-BE49-F238E27FC236}">
                <a16:creationId xmlns:a16="http://schemas.microsoft.com/office/drawing/2014/main" id="{1F277284-FF08-1148-ACCB-98B28A60B2F3}"/>
              </a:ext>
            </a:extLst>
          </p:cNvPr>
          <p:cNvSpPr>
            <a:spLocks/>
          </p:cNvSpPr>
          <p:nvPr/>
        </p:nvSpPr>
        <p:spPr>
          <a:xfrm flipH="1">
            <a:off x="4131282" y="4480319"/>
            <a:ext cx="1080000" cy="900000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5000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9600000" scaled="0"/>
            <a:tileRect/>
          </a:gradFill>
          <a:ln>
            <a:noFill/>
          </a:ln>
          <a:effectLst>
            <a:outerShdw blurRad="254000" dist="2540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99BA87F-56C3-2749-83EE-949A93DE19E2}"/>
              </a:ext>
            </a:extLst>
          </p:cNvPr>
          <p:cNvSpPr txBox="1"/>
          <p:nvPr/>
        </p:nvSpPr>
        <p:spPr>
          <a:xfrm>
            <a:off x="5180166" y="655472"/>
            <a:ext cx="5636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u="sng" dirty="0">
                <a:latin typeface="Montserrat" pitchFamily="2" charset="77"/>
              </a:rPr>
              <a:t>Liberações de exames e/ou cirurgias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F94664A-7523-4E43-B751-A1CEDBD4E750}"/>
              </a:ext>
            </a:extLst>
          </p:cNvPr>
          <p:cNvSpPr txBox="1"/>
          <p:nvPr/>
        </p:nvSpPr>
        <p:spPr>
          <a:xfrm>
            <a:off x="5291547" y="1029991"/>
            <a:ext cx="6713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i="1" dirty="0"/>
              <a:t>Exames solicitados pelo médico de família da APS, já saem liberados do consultório. Os que forem solicitados pelo especialista a liberação deverá ser feita pelo SAC ou aplicativo.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C80DAFA-299F-AA45-A278-0939CC220C34}"/>
              </a:ext>
            </a:extLst>
          </p:cNvPr>
          <p:cNvSpPr txBox="1"/>
          <p:nvPr/>
        </p:nvSpPr>
        <p:spPr>
          <a:xfrm>
            <a:off x="5126690" y="2463968"/>
            <a:ext cx="5636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u="sng" dirty="0">
                <a:latin typeface="Montserrat" pitchFamily="2" charset="77"/>
              </a:rPr>
              <a:t>Liberações para consulta com especialista</a:t>
            </a:r>
          </a:p>
          <a:p>
            <a:endParaRPr lang="pt-BR" sz="16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74968BF-0061-F644-98A6-4048EF811592}"/>
              </a:ext>
            </a:extLst>
          </p:cNvPr>
          <p:cNvSpPr txBox="1"/>
          <p:nvPr/>
        </p:nvSpPr>
        <p:spPr>
          <a:xfrm>
            <a:off x="5172779" y="2834216"/>
            <a:ext cx="6713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i="1" dirty="0"/>
              <a:t>Após ter o encaminhamento realizado pelo médico da família, deverá escolher um médico cooperado da especialidade em questão, realizar o agendamento diretamente no consultório e solicitar a liberação para a APS.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109982D-DA3F-E142-9E77-C08BDAA0CFD3}"/>
              </a:ext>
            </a:extLst>
          </p:cNvPr>
          <p:cNvSpPr txBox="1"/>
          <p:nvPr/>
        </p:nvSpPr>
        <p:spPr>
          <a:xfrm>
            <a:off x="5309868" y="4408677"/>
            <a:ext cx="241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u="sng" dirty="0">
                <a:latin typeface="Montserrat" pitchFamily="2" charset="77"/>
              </a:rPr>
              <a:t>Rede de prestadores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87239D8-B2C3-3A43-9962-7F626E7A4603}"/>
              </a:ext>
            </a:extLst>
          </p:cNvPr>
          <p:cNvSpPr txBox="1"/>
          <p:nvPr/>
        </p:nvSpPr>
        <p:spPr>
          <a:xfrm>
            <a:off x="5291547" y="4822379"/>
            <a:ext cx="6632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i="1" dirty="0"/>
              <a:t>Rede específica de prestadores pode ser consultada pelo Guia Médico disponível nos canais de comunicação da Unimed Curitiba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C53A46E-29F9-4F97-BB7D-9770FB3408A2}"/>
              </a:ext>
            </a:extLst>
          </p:cNvPr>
          <p:cNvSpPr txBox="1"/>
          <p:nvPr/>
        </p:nvSpPr>
        <p:spPr>
          <a:xfrm>
            <a:off x="307183" y="198239"/>
            <a:ext cx="208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Liberações</a:t>
            </a:r>
          </a:p>
        </p:txBody>
      </p:sp>
      <p:pic>
        <p:nvPicPr>
          <p:cNvPr id="35" name="Gráfico 34" descr="Documento com preenchimento sólido">
            <a:extLst>
              <a:ext uri="{FF2B5EF4-FFF2-40B4-BE49-F238E27FC236}">
                <a16:creationId xmlns:a16="http://schemas.microsoft.com/office/drawing/2014/main" id="{EBA88208-015F-46DD-A889-339986B90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5471" y="2633245"/>
            <a:ext cx="786568" cy="786568"/>
          </a:xfrm>
          <a:prstGeom prst="rect">
            <a:avLst/>
          </a:prstGeom>
        </p:spPr>
      </p:pic>
      <p:pic>
        <p:nvPicPr>
          <p:cNvPr id="39" name="Gráfico 38" descr="Documento com preenchimento sólido">
            <a:extLst>
              <a:ext uri="{FF2B5EF4-FFF2-40B4-BE49-F238E27FC236}">
                <a16:creationId xmlns:a16="http://schemas.microsoft.com/office/drawing/2014/main" id="{9FCD866F-654A-4A35-894A-E81BAA1D6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3524" y="821133"/>
            <a:ext cx="786568" cy="786568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F2AEF0AB-9BF6-4816-9841-589D60C59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3" y="5729321"/>
            <a:ext cx="1245440" cy="815466"/>
          </a:xfrm>
          <a:prstGeom prst="rect">
            <a:avLst/>
          </a:prstGeom>
        </p:spPr>
      </p:pic>
      <p:pic>
        <p:nvPicPr>
          <p:cNvPr id="44" name="Gráfico 43" descr="Médico estrutura de tópicos">
            <a:extLst>
              <a:ext uri="{FF2B5EF4-FFF2-40B4-BE49-F238E27FC236}">
                <a16:creationId xmlns:a16="http://schemas.microsoft.com/office/drawing/2014/main" id="{EF49DDC4-CEDE-42C3-9AC6-924F46206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5471" y="4520123"/>
            <a:ext cx="846521" cy="8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95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38778E-17 L -0.00039 -0.11782 " pathEditMode="relative" rAng="0" ptsTypes="AA">
                                      <p:cBhvr>
                                        <p:cTn id="12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9" grpId="0"/>
      <p:bldP spid="20" grpId="0"/>
      <p:bldP spid="21" grpId="0"/>
      <p:bldP spid="22" grpId="0"/>
      <p:bldP spid="25" grpId="0"/>
      <p:bldP spid="26" grpId="0"/>
      <p:bldP spid="29" grpId="0"/>
      <p:bldP spid="2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PARCEIRO CORRETOR, LEMBRE-SE: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2E428B-0E68-A055-C4CA-586125CA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4" y="205845"/>
            <a:ext cx="1439986" cy="1095374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AAD6FF7-4814-1859-107A-FEB3B8BE0D0C}"/>
              </a:ext>
            </a:extLst>
          </p:cNvPr>
          <p:cNvSpPr/>
          <p:nvPr/>
        </p:nvSpPr>
        <p:spPr>
          <a:xfrm>
            <a:off x="508000" y="1113287"/>
            <a:ext cx="101025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 PLANO PLENO É UM MODELO DIFERENTE DE CUIDAR DA SAÚDE!</a:t>
            </a:r>
            <a:endParaRPr lang="pt-BR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9FF82A-5558-5E75-F390-F117CCE04DED}"/>
              </a:ext>
            </a:extLst>
          </p:cNvPr>
          <p:cNvSpPr txBox="1"/>
          <p:nvPr/>
        </p:nvSpPr>
        <p:spPr>
          <a:xfrm>
            <a:off x="576094" y="1896893"/>
            <a:ext cx="106615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Plano Pleno não é um produto substituto. Não se enquadra como um produto de entrada ou um plano </a:t>
            </a:r>
            <a:r>
              <a:rPr lang="pt-BR" dirty="0" err="1"/>
              <a:t>low</a:t>
            </a:r>
            <a:r>
              <a:rPr lang="pt-BR" dirty="0"/>
              <a:t> </a:t>
            </a:r>
            <a:r>
              <a:rPr lang="pt-BR" dirty="0" err="1"/>
              <a:t>cost</a:t>
            </a:r>
            <a:r>
              <a:rPr lang="pt-BR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Unimed inicia a gestão desde a implantação do contrato, analisando o perfil epidemiológico do beneficiário e a condição de venda do plano;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Rede Credenciada: toda a estrutura da Unimed está à disposição, a quantidade de unidades disponíveis é o que menos importa;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prospecção deve ser clara quanto à nova forma de utilização do plano;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Foco em vendas consultivas;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 NO CONCEITO APS.</a:t>
            </a:r>
          </a:p>
        </p:txBody>
      </p:sp>
    </p:spTree>
    <p:extLst>
      <p:ext uri="{BB962C8B-B14F-4D97-AF65-F5344CB8AC3E}">
        <p14:creationId xmlns:p14="http://schemas.microsoft.com/office/powerpoint/2010/main" val="74346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508B263-A9FD-A640-35BC-40475DBF6B3F}"/>
              </a:ext>
            </a:extLst>
          </p:cNvPr>
          <p:cNvSpPr/>
          <p:nvPr/>
        </p:nvSpPr>
        <p:spPr>
          <a:xfrm>
            <a:off x="3508865" y="2211556"/>
            <a:ext cx="6387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REGRAS COMERCIAIS</a:t>
            </a:r>
          </a:p>
        </p:txBody>
      </p:sp>
    </p:spTree>
    <p:extLst>
      <p:ext uri="{BB962C8B-B14F-4D97-AF65-F5344CB8AC3E}">
        <p14:creationId xmlns:p14="http://schemas.microsoft.com/office/powerpoint/2010/main" val="2155890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D032B4F-3E15-924D-C4D1-F66B8B74F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13" y="930513"/>
            <a:ext cx="8838380" cy="5294234"/>
          </a:xfrm>
          <a:prstGeom prst="rect">
            <a:avLst/>
          </a:prstGeom>
        </p:spPr>
      </p:pic>
      <p:sp>
        <p:nvSpPr>
          <p:cNvPr id="10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ÁREA DE ABRANGÊNCIA UNIMED CURITIBA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6F21ABA-0B31-90BE-ABA6-B13054C4B2F4}"/>
              </a:ext>
            </a:extLst>
          </p:cNvPr>
          <p:cNvSpPr/>
          <p:nvPr/>
        </p:nvSpPr>
        <p:spPr>
          <a:xfrm>
            <a:off x="10220663" y="1964908"/>
            <a:ext cx="1440160" cy="92828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5875" cap="rnd" cmpd="sng" algn="ctr">
            <a:solidFill>
              <a:srgbClr val="6AAC9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50% +1</a:t>
            </a:r>
          </a:p>
        </p:txBody>
      </p:sp>
      <p:sp>
        <p:nvSpPr>
          <p:cNvPr id="13" name="Retângulo Arredondado 2">
            <a:extLst>
              <a:ext uri="{FF2B5EF4-FFF2-40B4-BE49-F238E27FC236}">
                <a16:creationId xmlns:a16="http://schemas.microsoft.com/office/drawing/2014/main" id="{B899E33A-F2A1-939C-B92C-251EA7E7BC73}"/>
              </a:ext>
            </a:extLst>
          </p:cNvPr>
          <p:cNvSpPr/>
          <p:nvPr/>
        </p:nvSpPr>
        <p:spPr>
          <a:xfrm>
            <a:off x="9861245" y="3429000"/>
            <a:ext cx="2158997" cy="7823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5875" cap="rnd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Empresas com CNPJ fora da área de ação da Unimed Curitiba – análise da Unimed local.</a:t>
            </a:r>
            <a:endParaRPr kumimoji="0" lang="pt-BR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667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BD06468-3905-7EE5-BC33-FBACD92E7D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9006" y="839854"/>
            <a:ext cx="4611330" cy="525462"/>
          </a:xfrm>
        </p:spPr>
        <p:txBody>
          <a:bodyPr/>
          <a:lstStyle/>
          <a:p>
            <a:pPr algn="ctr"/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Curitiba e RM</a:t>
            </a:r>
          </a:p>
          <a:p>
            <a:endParaRPr lang="pt-BR" dirty="0"/>
          </a:p>
          <a:p>
            <a:r>
              <a:rPr lang="pt-BR" dirty="0"/>
              <a:t>Regiões marcadas: área de abrangência Unimed Curitiba.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6A4483-1F3D-8BEA-17BD-220DA5E8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6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13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3">
            <a:extLst>
              <a:ext uri="{FF2B5EF4-FFF2-40B4-BE49-F238E27FC236}">
                <a16:creationId xmlns:a16="http://schemas.microsoft.com/office/drawing/2014/main" id="{21DD7C25-6678-3311-EA8B-87E97EE8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97" y="733278"/>
            <a:ext cx="9712069" cy="539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009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QUEM PODE ENTRAR NO PLANO?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1D5116B-4C9F-640B-73F6-394629F8F7E1}"/>
              </a:ext>
            </a:extLst>
          </p:cNvPr>
          <p:cNvSpPr txBox="1"/>
          <p:nvPr/>
        </p:nvSpPr>
        <p:spPr>
          <a:xfrm>
            <a:off x="912068" y="1186863"/>
            <a:ext cx="9510226" cy="419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TITULARES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2"/>
                </a:solidFill>
                <a:latin typeface="Unimed Sans"/>
              </a:rPr>
              <a:t>Sócio, funcionário, estagiário, temporário e jovem aprendiz.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2"/>
              </a:solidFill>
              <a:latin typeface="Unimed Sans"/>
            </a:endParaRP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DEPENDENTES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2"/>
                </a:solidFill>
                <a:latin typeface="Unimed Sans"/>
              </a:rPr>
              <a:t>Cônjuge, convivente havendo união estável;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2"/>
                </a:solidFill>
                <a:latin typeface="Unimed Sans"/>
              </a:rPr>
              <a:t>Irmãos, cunhados (</a:t>
            </a:r>
            <a:r>
              <a:rPr lang="pt-BR" sz="2000" u="sng" dirty="0">
                <a:solidFill>
                  <a:schemeClr val="tx2"/>
                </a:solidFill>
                <a:latin typeface="Unimed Sans"/>
              </a:rPr>
              <a:t>cônjuges do irmão do titular</a:t>
            </a:r>
            <a:r>
              <a:rPr lang="pt-BR" sz="2000" dirty="0">
                <a:solidFill>
                  <a:schemeClr val="tx2"/>
                </a:solidFill>
                <a:latin typeface="Unimed Sans"/>
              </a:rPr>
              <a:t>) com idade até 42 anos e 11 meses;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2"/>
                </a:solidFill>
                <a:latin typeface="Unimed Sans"/>
              </a:rPr>
              <a:t>Filhos, netos, sobrinhos consanguíneos do titular e enteados todos solteiros até 42 anos e 11 meses </a:t>
            </a:r>
            <a:r>
              <a:rPr lang="pt-BR" sz="2000" b="1" dirty="0">
                <a:solidFill>
                  <a:schemeClr val="tx2"/>
                </a:solidFill>
                <a:latin typeface="Unimed Sans"/>
              </a:rPr>
              <a:t>ou</a:t>
            </a:r>
            <a:r>
              <a:rPr lang="pt-BR" sz="2000" dirty="0">
                <a:solidFill>
                  <a:schemeClr val="tx2"/>
                </a:solidFill>
                <a:latin typeface="Unimed Sans"/>
              </a:rPr>
              <a:t> sem limite de idade, </a:t>
            </a:r>
            <a:r>
              <a:rPr lang="pt-BR" sz="2000" i="1" dirty="0">
                <a:solidFill>
                  <a:schemeClr val="tx2"/>
                </a:solidFill>
                <a:latin typeface="Unimed Sans"/>
              </a:rPr>
              <a:t>se comprovadamente inválidos</a:t>
            </a:r>
            <a:r>
              <a:rPr lang="pt-BR" sz="2000" dirty="0">
                <a:solidFill>
                  <a:schemeClr val="tx2"/>
                </a:solidFill>
                <a:latin typeface="Unimed Sans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2"/>
                </a:solidFill>
                <a:latin typeface="Unimed Sans"/>
              </a:rPr>
              <a:t>Tutelados e menores sob guarda judicial.</a:t>
            </a:r>
          </a:p>
        </p:txBody>
      </p:sp>
    </p:spTree>
    <p:extLst>
      <p:ext uri="{BB962C8B-B14F-4D97-AF65-F5344CB8AC3E}">
        <p14:creationId xmlns:p14="http://schemas.microsoft.com/office/powerpoint/2010/main" val="800656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NOVO FLUXO E AMPLIAÇÃO DOS CRITÉRIOS DE CPT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1D5116B-4C9F-640B-73F6-394629F8F7E1}"/>
              </a:ext>
            </a:extLst>
          </p:cNvPr>
          <p:cNvSpPr txBox="1"/>
          <p:nvPr/>
        </p:nvSpPr>
        <p:spPr>
          <a:xfrm>
            <a:off x="342901" y="1028242"/>
            <a:ext cx="9510226" cy="419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Novo Fluxo: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2"/>
                </a:solidFill>
                <a:latin typeface="Unimed Sans"/>
              </a:rPr>
              <a:t>Desde 15.02 =&gt; Unimed realiza a análise das declarações de saúde de </a:t>
            </a:r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TODOS</a:t>
            </a:r>
            <a:r>
              <a:rPr lang="pt-BR" sz="2000" dirty="0">
                <a:solidFill>
                  <a:schemeClr val="tx2"/>
                </a:solidFill>
                <a:latin typeface="Unimed Sans"/>
              </a:rPr>
              <a:t> os beneficiários </a:t>
            </a:r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ANTES</a:t>
            </a:r>
            <a:r>
              <a:rPr lang="pt-BR" sz="2000" dirty="0">
                <a:solidFill>
                  <a:schemeClr val="tx2"/>
                </a:solidFill>
                <a:latin typeface="Unimed Sans"/>
              </a:rPr>
              <a:t> da definição da vigência e assinatura do contrato.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2"/>
              </a:solidFill>
              <a:latin typeface="Unimed Sans"/>
            </a:endParaRP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Ampliação dos Critérios: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2"/>
                </a:solidFill>
                <a:latin typeface="Unimed Sans"/>
              </a:rPr>
              <a:t>Todos os beneficiários a partir de 40 anos de idade, realizarão </a:t>
            </a:r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ENTREVISTA QUALIFICADA</a:t>
            </a:r>
            <a:r>
              <a:rPr lang="pt-BR" sz="2000" dirty="0">
                <a:solidFill>
                  <a:schemeClr val="tx2"/>
                </a:solidFill>
                <a:latin typeface="Unimed Sans"/>
              </a:rPr>
              <a:t> podendo ser </a:t>
            </a:r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PRESENCIAL</a:t>
            </a:r>
            <a:r>
              <a:rPr lang="pt-BR" sz="2000" dirty="0">
                <a:solidFill>
                  <a:schemeClr val="tx2"/>
                </a:solidFill>
                <a:latin typeface="Unimed Sans"/>
              </a:rPr>
              <a:t> ou POR </a:t>
            </a:r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</a:rPr>
              <a:t>TELEFONE</a:t>
            </a:r>
            <a:r>
              <a:rPr lang="pt-BR" sz="2000" dirty="0">
                <a:solidFill>
                  <a:schemeClr val="tx2"/>
                </a:solidFill>
                <a:latin typeface="Unimed Sans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2"/>
                </a:solidFill>
                <a:latin typeface="Unimed Sans"/>
              </a:rPr>
              <a:t>Demais beneficiários: permanece critério de antes, ou seja, por amostragem independente de ter assinalado ou não alguma patologia na DPS.</a:t>
            </a:r>
          </a:p>
        </p:txBody>
      </p:sp>
      <p:sp>
        <p:nvSpPr>
          <p:cNvPr id="4" name="Balão de Fala: Retângulo 3">
            <a:extLst>
              <a:ext uri="{FF2B5EF4-FFF2-40B4-BE49-F238E27FC236}">
                <a16:creationId xmlns:a16="http://schemas.microsoft.com/office/drawing/2014/main" id="{932935A2-C5D8-B23F-FE72-C284F1FBC544}"/>
              </a:ext>
            </a:extLst>
          </p:cNvPr>
          <p:cNvSpPr/>
          <p:nvPr/>
        </p:nvSpPr>
        <p:spPr>
          <a:xfrm>
            <a:off x="9414069" y="2202024"/>
            <a:ext cx="2481163" cy="2817845"/>
          </a:xfrm>
          <a:prstGeom prst="wedge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7A3522-4803-BE80-3C2F-20F6F9034298}"/>
              </a:ext>
            </a:extLst>
          </p:cNvPr>
          <p:cNvSpPr txBox="1"/>
          <p:nvPr/>
        </p:nvSpPr>
        <p:spPr>
          <a:xfrm>
            <a:off x="9348755" y="2342938"/>
            <a:ext cx="26117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bg1"/>
                </a:solidFill>
              </a:rPr>
              <a:t>Informar os números de telefones corretos de todas as famílias;</a:t>
            </a: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r>
              <a:rPr lang="pt-BR" sz="1500" dirty="0">
                <a:solidFill>
                  <a:schemeClr val="bg1"/>
                </a:solidFill>
              </a:rPr>
              <a:t>   Informar ao cliente para que fique atento às ligações recebidas da Unimed Curitiba para agendamento da Entrevista Médica.</a:t>
            </a:r>
          </a:p>
        </p:txBody>
      </p:sp>
    </p:spTree>
    <p:extLst>
      <p:ext uri="{BB962C8B-B14F-4D97-AF65-F5344CB8AC3E}">
        <p14:creationId xmlns:p14="http://schemas.microsoft.com/office/powerpoint/2010/main" val="171985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CARÊNCIAS UNIMED CURITIBA	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7A3522-4803-BE80-3C2F-20F6F9034298}"/>
              </a:ext>
            </a:extLst>
          </p:cNvPr>
          <p:cNvSpPr txBox="1"/>
          <p:nvPr/>
        </p:nvSpPr>
        <p:spPr>
          <a:xfrm>
            <a:off x="9348755" y="2342938"/>
            <a:ext cx="26117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bg1"/>
                </a:solidFill>
              </a:rPr>
              <a:t>Informar os números de telefones corretos de todas as famílias;</a:t>
            </a: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r>
              <a:rPr lang="pt-BR" sz="1500" dirty="0">
                <a:solidFill>
                  <a:schemeClr val="bg1"/>
                </a:solidFill>
              </a:rPr>
              <a:t>   Informar ao cliente para que fique atento às ligações recebidas da Unimed Curitiba para agendamento da Entrevista Médica.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6EB243E-E8C1-A4EF-7A95-B4D59E36D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99" y="890740"/>
            <a:ext cx="9971401" cy="463027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4329451-66FA-A1EE-3264-567520976021}"/>
              </a:ext>
            </a:extLst>
          </p:cNvPr>
          <p:cNvSpPr txBox="1"/>
          <p:nvPr/>
        </p:nvSpPr>
        <p:spPr>
          <a:xfrm>
            <a:off x="2451619" y="5521013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0000"/>
                </a:solidFill>
              </a:rPr>
              <a:t>Carências para primeira massa.</a:t>
            </a:r>
          </a:p>
          <a:p>
            <a:r>
              <a:rPr lang="pt-BR" b="1" dirty="0"/>
              <a:t>A partir da segunda massa em diante, carências padrão ANS.</a:t>
            </a:r>
          </a:p>
        </p:txBody>
      </p:sp>
    </p:spTree>
    <p:extLst>
      <p:ext uri="{BB962C8B-B14F-4D97-AF65-F5344CB8AC3E}">
        <p14:creationId xmlns:p14="http://schemas.microsoft.com/office/powerpoint/2010/main" val="1114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REAPROVEITAMENTO DE CARÊNCIAS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7A3522-4803-BE80-3C2F-20F6F9034298}"/>
              </a:ext>
            </a:extLst>
          </p:cNvPr>
          <p:cNvSpPr txBox="1"/>
          <p:nvPr/>
        </p:nvSpPr>
        <p:spPr>
          <a:xfrm>
            <a:off x="9348755" y="2342938"/>
            <a:ext cx="26117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bg1"/>
                </a:solidFill>
              </a:rPr>
              <a:t>Informar os números de telefones corretos de todas as famílias;</a:t>
            </a: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r>
              <a:rPr lang="pt-BR" sz="1500" dirty="0">
                <a:solidFill>
                  <a:schemeClr val="bg1"/>
                </a:solidFill>
              </a:rPr>
              <a:t>   Informar ao cliente para que fique atento às ligações recebidas da Unimed Curitiba para agendamento da Entrevista Médica.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5BBB56C-1C07-2E7D-67F3-360CF439C24E}"/>
              </a:ext>
            </a:extLst>
          </p:cNvPr>
          <p:cNvSpPr txBox="1"/>
          <p:nvPr/>
        </p:nvSpPr>
        <p:spPr>
          <a:xfrm>
            <a:off x="436206" y="1094141"/>
            <a:ext cx="10508602" cy="265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800" dirty="0">
                <a:latin typeface="Unimed Sans"/>
                <a:cs typeface="Times New Roman" pitchFamily="18" charset="0"/>
              </a:rPr>
              <a:t>Beneficiários oriundos de outras operadoras ou outras Unimed’s: </a:t>
            </a:r>
            <a:r>
              <a:rPr lang="pt-BR" sz="1800" dirty="0">
                <a:latin typeface="Unimed Sans"/>
                <a:cs typeface="Arial" panose="020B0604020202020204" pitchFamily="34" charset="0"/>
              </a:rPr>
              <a:t>O reaproveitamento será concedido conforme o tempo de permanência do beneficiário no plano anterior, com </a:t>
            </a:r>
            <a:r>
              <a:rPr lang="pt-BR" sz="1800" u="sng" dirty="0">
                <a:latin typeface="Unimed Sans"/>
                <a:cs typeface="Arial" panose="020B0604020202020204" pitchFamily="34" charset="0"/>
              </a:rPr>
              <a:t>período máximo de 180 dias. </a:t>
            </a:r>
            <a:r>
              <a:rPr lang="pt-BR" altLang="pt-BR" sz="1800" dirty="0">
                <a:highlight>
                  <a:srgbClr val="FFFF00"/>
                </a:highlight>
                <a:latin typeface="Unimed Sans"/>
                <a:cs typeface="Times New Roman" pitchFamily="18" charset="0"/>
              </a:rPr>
              <a:t>Exceto para preexistências, parto e </a:t>
            </a:r>
            <a:r>
              <a:rPr lang="pt-BR" altLang="pt-BR" sz="1800" b="1" dirty="0">
                <a:solidFill>
                  <a:schemeClr val="accent1"/>
                </a:solidFill>
                <a:highlight>
                  <a:srgbClr val="FFFF00"/>
                </a:highlight>
                <a:latin typeface="Unimed Sans"/>
                <a:cs typeface="Times New Roman" pitchFamily="18" charset="0"/>
              </a:rPr>
              <a:t>t</a:t>
            </a:r>
            <a:r>
              <a:rPr lang="pt-BR" sz="1800" b="1" i="0" u="none" strike="noStrike" baseline="0" dirty="0">
                <a:solidFill>
                  <a:schemeClr val="accent1"/>
                </a:solidFill>
                <a:highlight>
                  <a:srgbClr val="FFFF00"/>
                </a:highlight>
                <a:latin typeface="Unimed Sans"/>
              </a:rPr>
              <a:t>erapias (exceto fisioterapia)</a:t>
            </a:r>
            <a:r>
              <a:rPr lang="pt-BR" altLang="pt-BR" sz="1800" dirty="0">
                <a:highlight>
                  <a:srgbClr val="FFFF00"/>
                </a:highlight>
                <a:latin typeface="Unimed Sans"/>
                <a:cs typeface="Times New Roman" pitchFamily="18" charset="0"/>
              </a:rPr>
              <a:t>. 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altLang="pt-BR" sz="1800" dirty="0">
              <a:highlight>
                <a:srgbClr val="FFFF00"/>
              </a:highlight>
              <a:latin typeface="Unimed Sans"/>
              <a:cs typeface="Times New Roman" pitchFamily="18" charset="0"/>
            </a:endParaRP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1800" dirty="0">
                <a:latin typeface="Unimed Sans"/>
                <a:cs typeface="Times New Roman" pitchFamily="18" charset="0"/>
              </a:rPr>
              <a:t>Beneficiários oriundos de Unimed Curitiba ou PJ: O reaproveitamento será concedido conforme o </a:t>
            </a:r>
            <a:r>
              <a:rPr lang="pt-BR" altLang="pt-BR" sz="1800" u="sng" dirty="0">
                <a:latin typeface="Unimed Sans"/>
                <a:cs typeface="Times New Roman" pitchFamily="18" charset="0"/>
              </a:rPr>
              <a:t>tempo de permanência do beneficiário no plano anterior</a:t>
            </a:r>
            <a:r>
              <a:rPr lang="pt-BR" altLang="pt-BR" sz="1800" dirty="0">
                <a:latin typeface="Unimed Sans"/>
                <a:cs typeface="Times New Roman" pitchFamily="18" charset="0"/>
              </a:rPr>
              <a:t>, inclusive doenças e lesões pré-existentes e PARTO.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0BC818-A550-CE93-FA8C-423675C93A89}"/>
              </a:ext>
            </a:extLst>
          </p:cNvPr>
          <p:cNvSpPr txBox="1"/>
          <p:nvPr/>
        </p:nvSpPr>
        <p:spPr>
          <a:xfrm>
            <a:off x="3251201" y="3962037"/>
            <a:ext cx="6097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u="sng" dirty="0">
                <a:solidFill>
                  <a:srgbClr val="FF0000"/>
                </a:solidFill>
                <a:latin typeface="Unimed Sans"/>
              </a:rPr>
              <a:t>Observação importante – Dobra de massa</a:t>
            </a:r>
          </a:p>
          <a:p>
            <a:pPr algn="ctr"/>
            <a:endParaRPr lang="pt-BR" sz="1800" b="1" dirty="0">
              <a:solidFill>
                <a:schemeClr val="accent1"/>
              </a:solidFill>
            </a:endParaRPr>
          </a:p>
          <a:p>
            <a:pPr algn="ctr"/>
            <a:r>
              <a:rPr lang="pt-BR" sz="1800" dirty="0">
                <a:solidFill>
                  <a:schemeClr val="accent1"/>
                </a:solidFill>
                <a:latin typeface="Unimed Sans"/>
              </a:rPr>
              <a:t>Exemplo: 3 vidas PF para PJ  </a:t>
            </a:r>
            <a:br>
              <a:rPr lang="pt-BR" sz="1800" dirty="0">
                <a:solidFill>
                  <a:schemeClr val="accent1"/>
                </a:solidFill>
                <a:latin typeface="Unimed Sans"/>
              </a:rPr>
            </a:br>
            <a:r>
              <a:rPr lang="pt-BR" sz="1800" dirty="0">
                <a:solidFill>
                  <a:schemeClr val="accent1"/>
                </a:solidFill>
                <a:latin typeface="Unimed Sans"/>
              </a:rPr>
              <a:t>Para gerar comissão, deve dobrar a massa, ou seja, 6 vidas.</a:t>
            </a:r>
            <a:br>
              <a:rPr lang="pt-BR" sz="1800" dirty="0">
                <a:solidFill>
                  <a:schemeClr val="accent1"/>
                </a:solidFill>
                <a:latin typeface="Unimed Sans"/>
              </a:rPr>
            </a:br>
            <a:r>
              <a:rPr lang="pt-BR" sz="1800" dirty="0">
                <a:solidFill>
                  <a:schemeClr val="accent1"/>
                </a:solidFill>
                <a:latin typeface="Unimed Sans"/>
              </a:rPr>
              <a:t>Neste caso, a corretora receberá comissão sobre todas as vidas. 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22CA8C6-DE7A-B321-283E-90955591D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323" y="5530594"/>
            <a:ext cx="1969303" cy="7194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848466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REGRA DE CARÊNCIA E CPT – </a:t>
            </a:r>
            <a:r>
              <a:rPr lang="pt-BR" u="sng" dirty="0">
                <a:solidFill>
                  <a:srgbClr val="FF0000"/>
                </a:solidFill>
              </a:rPr>
              <a:t>MIX DE PRODUTOS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7A3522-4803-BE80-3C2F-20F6F9034298}"/>
              </a:ext>
            </a:extLst>
          </p:cNvPr>
          <p:cNvSpPr txBox="1"/>
          <p:nvPr/>
        </p:nvSpPr>
        <p:spPr>
          <a:xfrm>
            <a:off x="9348755" y="2342938"/>
            <a:ext cx="26117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bg1"/>
                </a:solidFill>
              </a:rPr>
              <a:t>Informar os números de telefones corretos de todas as famílias;</a:t>
            </a: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r>
              <a:rPr lang="pt-BR" sz="1500" dirty="0">
                <a:solidFill>
                  <a:schemeClr val="bg1"/>
                </a:solidFill>
              </a:rPr>
              <a:t>   Informar ao cliente para que fique atento às ligações recebidas da Unimed Curitiba para agendamento da Entrevista Médica.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27EF10D-7DE6-9A2C-800E-D21597AA8C4E}"/>
              </a:ext>
            </a:extLst>
          </p:cNvPr>
          <p:cNvSpPr txBox="1"/>
          <p:nvPr/>
        </p:nvSpPr>
        <p:spPr>
          <a:xfrm>
            <a:off x="681135" y="1235420"/>
            <a:ext cx="10558235" cy="419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latin typeface="Unimed Sans"/>
              </a:rPr>
              <a:t>Para contratos fechados em conjunto (mix de produtos) que somam mais de 30 vidas, terão custo de tabela acima de 30, porém segue regras de carências, abaixo: </a:t>
            </a:r>
          </a:p>
          <a:p>
            <a:pPr algn="just">
              <a:lnSpc>
                <a:spcPct val="150000"/>
              </a:lnSpc>
            </a:pPr>
            <a:endParaRPr lang="pt-BR" sz="2000" dirty="0">
              <a:latin typeface="Unimed Sans"/>
            </a:endParaRPr>
          </a:p>
          <a:p>
            <a:pPr algn="just">
              <a:lnSpc>
                <a:spcPct val="150000"/>
              </a:lnSpc>
            </a:pPr>
            <a:r>
              <a:rPr lang="pt-BR" sz="2000" b="1" dirty="0">
                <a:latin typeface="Unimed Sans"/>
              </a:rPr>
              <a:t>Exemplo 1: </a:t>
            </a:r>
            <a:r>
              <a:rPr lang="pt-BR" sz="2000" dirty="0">
                <a:latin typeface="Unimed Sans"/>
              </a:rPr>
              <a:t>Flex com 25 vidas e Amigo com 5 vidas – Ambos contratos cumprem regras de carência e CPT normais, de um contrato até 29 vidas (reajuste de grupo de risco);</a:t>
            </a:r>
          </a:p>
          <a:p>
            <a:pPr algn="just">
              <a:lnSpc>
                <a:spcPct val="150000"/>
              </a:lnSpc>
            </a:pPr>
            <a:endParaRPr lang="pt-BR" sz="2000" dirty="0">
              <a:latin typeface="Unimed Sans"/>
            </a:endParaRPr>
          </a:p>
          <a:p>
            <a:pPr algn="just">
              <a:lnSpc>
                <a:spcPct val="150000"/>
              </a:lnSpc>
            </a:pPr>
            <a:r>
              <a:rPr lang="pt-BR" sz="2000" b="1" dirty="0">
                <a:latin typeface="Unimed Sans"/>
              </a:rPr>
              <a:t>Exemplo 2: </a:t>
            </a:r>
            <a:r>
              <a:rPr lang="pt-BR" sz="2000" dirty="0">
                <a:latin typeface="Unimed Sans"/>
              </a:rPr>
              <a:t>Flex com 30 vidas e Amigo com 5 vidas – Autorizado regra contratual sem carências e CPT. Para o contrato com menos de 29 vidas, a exceção de carência e CPT se dará apenas na 1ª massa. (Reajuste por agrupamento no de 05 vidas e por sinistralidade no de 30 vidas).</a:t>
            </a:r>
          </a:p>
        </p:txBody>
      </p:sp>
    </p:spTree>
    <p:extLst>
      <p:ext uri="{BB962C8B-B14F-4D97-AF65-F5344CB8AC3E}">
        <p14:creationId xmlns:p14="http://schemas.microsoft.com/office/powerpoint/2010/main" val="2221864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ATIVIDADES SEM ACEITAÇÃO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57A3522-4803-BE80-3C2F-20F6F9034298}"/>
              </a:ext>
            </a:extLst>
          </p:cNvPr>
          <p:cNvSpPr txBox="1"/>
          <p:nvPr/>
        </p:nvSpPr>
        <p:spPr>
          <a:xfrm>
            <a:off x="9348755" y="2342938"/>
            <a:ext cx="26117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bg1"/>
                </a:solidFill>
              </a:rPr>
              <a:t>Informar os números de telefones corretos de todas as famílias;</a:t>
            </a: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r>
              <a:rPr lang="pt-BR" sz="1500" dirty="0">
                <a:solidFill>
                  <a:schemeClr val="bg1"/>
                </a:solidFill>
              </a:rPr>
              <a:t>   Informar ao cliente para que fique atento às ligações recebidas da Unimed Curitiba para agendamento da Entrevista Médica.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5BBB56C-1C07-2E7D-67F3-360CF439C24E}"/>
              </a:ext>
            </a:extLst>
          </p:cNvPr>
          <p:cNvSpPr txBox="1"/>
          <p:nvPr/>
        </p:nvSpPr>
        <p:spPr>
          <a:xfrm>
            <a:off x="508000" y="1271423"/>
            <a:ext cx="10508602" cy="3122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2000" dirty="0">
                <a:latin typeface="Unimed Sans"/>
                <a:cs typeface="Times New Roman" pitchFamily="18" charset="0"/>
              </a:rPr>
              <a:t>Cartórios;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2000" dirty="0">
                <a:latin typeface="Unimed Sans"/>
                <a:cs typeface="Times New Roman" pitchFamily="18" charset="0"/>
              </a:rPr>
              <a:t>Igreja Evangélica: ACBI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2000" dirty="0">
                <a:latin typeface="Unimed Sans"/>
                <a:cs typeface="Times New Roman" pitchFamily="18" charset="0"/>
              </a:rPr>
              <a:t>Empresário Individual: 213-5 – (olhar no Cartão CNPJ a descrição da Natureza).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altLang="pt-BR" sz="2000" dirty="0">
              <a:latin typeface="Unimed Sans"/>
              <a:cs typeface="Times New Roman" pitchFamily="18" charset="0"/>
            </a:endParaRP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pt-BR" altLang="pt-BR" sz="2000" dirty="0">
              <a:latin typeface="Unimed Sans"/>
              <a:cs typeface="Times New Roman" pitchFamily="18" charset="0"/>
            </a:endParaRP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altLang="pt-B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med Sans"/>
                <a:cs typeface="Times New Roman" pitchFamily="18" charset="0"/>
              </a:rPr>
              <a:t>Demais situações consulte a Equatorial!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B839A6A-96AE-8CD9-A046-CB8C393EA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404" y="3003197"/>
            <a:ext cx="4428571" cy="5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549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7DA0325-319F-A9D6-9AC3-7B0C072DC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1800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é possível contratar plano PJ para Empresário Individual com a Unimed Curitiba, mas você sabia que </a:t>
            </a:r>
            <a:r>
              <a:rPr lang="pt-BR" sz="1800" b="1" u="sng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a natureza jurídica for Sociedade Limitada Unipessoal é permitido?!</a:t>
            </a:r>
            <a:endParaRPr lang="pt-BR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A030B8-8D46-38F4-5659-D083F9A7D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999" y="1236663"/>
            <a:ext cx="10995743" cy="3246847"/>
          </a:xfrm>
        </p:spPr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Proteção Patrimonial</a:t>
            </a: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Na SLU, o patrimônio pessoal do sócio é protegido em relação às dívidas e ações cíveis da empresa. Isso significa que, em caso de problemas financeiros, </a:t>
            </a:r>
            <a:r>
              <a:rPr lang="pt-BR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patrimônio pessoal do proprietário não será afetado</a:t>
            </a: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diferente do Empresário Individual, onde a responsabilidade pelos débitos da empresa </a:t>
            </a:r>
            <a:r>
              <a:rPr lang="pt-BR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recai sobre todo o patrimônio pessoal;</a:t>
            </a: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Estrutura</a:t>
            </a: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 Sociedade Unipessoal pode ser formada por um único sócio, semelhante ao Empresário Individual;</a:t>
            </a: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Enquadramento Tributário</a:t>
            </a: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Não há alteração no enquadramento tributário entre as duas formas jurídicas.</a:t>
            </a: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1600" dirty="0"/>
              <a:t>                 </a:t>
            </a:r>
            <a:r>
              <a:rPr lang="pt-BR" sz="2800" b="1" dirty="0"/>
              <a:t>Custos aproximados para alteração (PR)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Junta Comercial: Entre R$ 150,00 e R$ 250,00;</a:t>
            </a: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Honorários do contador;</a:t>
            </a: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Possível taxa de alvará.</a:t>
            </a: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23981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u="sng" dirty="0"/>
              <a:t>REAJUSTE RN 565 – ATÉ 29 BENEFICIÁRIOS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F89ED08-556D-9BC3-96A1-1646F0CCBC05}"/>
              </a:ext>
            </a:extLst>
          </p:cNvPr>
          <p:cNvSpPr txBox="1"/>
          <p:nvPr/>
        </p:nvSpPr>
        <p:spPr>
          <a:xfrm>
            <a:off x="1281232" y="5979420"/>
            <a:ext cx="104129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REAJUSTES DOS PLANOS DE SAÚDE  - AGRUPAMENTO DE CONTRATOS (antiga RN 309)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31B346F-F40E-9032-B6B0-32AE77C42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22" y="903941"/>
            <a:ext cx="8659180" cy="49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74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CB128-0659-35C6-BD5B-8F76A477C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E8CCFBC-73B2-FEAD-DE32-2287C5E5E999}"/>
              </a:ext>
            </a:extLst>
          </p:cNvPr>
          <p:cNvSpPr/>
          <p:nvPr/>
        </p:nvSpPr>
        <p:spPr>
          <a:xfrm>
            <a:off x="2394140" y="2211556"/>
            <a:ext cx="8616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COMPARATIVO DE MERCADO</a:t>
            </a:r>
          </a:p>
        </p:txBody>
      </p:sp>
    </p:spTree>
    <p:extLst>
      <p:ext uri="{BB962C8B-B14F-4D97-AF65-F5344CB8AC3E}">
        <p14:creationId xmlns:p14="http://schemas.microsoft.com/office/powerpoint/2010/main" val="1317352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C7DA8-B0E2-2317-C200-8BE729992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18CA3EB8-A7D3-3C89-132D-8F85553524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PLENO 30% + S80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D0EE71B-49D5-39EC-7468-0BA7C1502047}"/>
              </a:ext>
            </a:extLst>
          </p:cNvPr>
          <p:cNvSpPr txBox="1"/>
          <p:nvPr/>
        </p:nvSpPr>
        <p:spPr>
          <a:xfrm>
            <a:off x="4047833" y="753532"/>
            <a:ext cx="3424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Unimed 9% menor que Amil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B5A06F-B92C-9696-A3CE-47141B1BC167}"/>
              </a:ext>
            </a:extLst>
          </p:cNvPr>
          <p:cNvSpPr txBox="1"/>
          <p:nvPr/>
        </p:nvSpPr>
        <p:spPr>
          <a:xfrm>
            <a:off x="1928745" y="5878596"/>
            <a:ext cx="8052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 </a:t>
            </a:r>
            <a:r>
              <a:rPr lang="pt-BR" sz="2000" b="1" dirty="0"/>
              <a:t>Cliente reside em Curitiba Pleno 30% com S380: 62% a menos de fatura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44F5DD-0CE8-2961-2773-6E1EAE24E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378" y="1153642"/>
            <a:ext cx="6684860" cy="47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9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334B75F-A478-73EC-10FF-5F21CB6691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DIFERENCIAIS / BENEFÍCIOS</a:t>
            </a:r>
          </a:p>
        </p:txBody>
      </p:sp>
      <p:pic>
        <p:nvPicPr>
          <p:cNvPr id="11" name="Imagem 8">
            <a:extLst>
              <a:ext uri="{FF2B5EF4-FFF2-40B4-BE49-F238E27FC236}">
                <a16:creationId xmlns:a16="http://schemas.microsoft.com/office/drawing/2014/main" id="{DF24DF2B-FCD4-E1E9-A1FF-5AB61F7FF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58" y="1190396"/>
            <a:ext cx="3945974" cy="124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DA8F8BF-6FCB-B3C1-E981-6F5DC616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2" y="2876820"/>
            <a:ext cx="4656146" cy="2010746"/>
          </a:xfrm>
          <a:prstGeom prst="rect">
            <a:avLst/>
          </a:prstGeom>
        </p:spPr>
      </p:pic>
      <p:pic>
        <p:nvPicPr>
          <p:cNvPr id="13" name="Imagem 6">
            <a:extLst>
              <a:ext uri="{FF2B5EF4-FFF2-40B4-BE49-F238E27FC236}">
                <a16:creationId xmlns:a16="http://schemas.microsoft.com/office/drawing/2014/main" id="{29F35ECD-96A8-5D9A-7B36-32E5AEE1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84" y="2439956"/>
            <a:ext cx="3945974" cy="384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588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BFCA7-BCA4-3AE2-6389-6D41953DD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8DC3209-DADF-F6D8-7170-8E0C7BE353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PLENO 30% + S80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434924D-FC20-8C8D-CF84-EDE91DE63034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sz="2800" b="1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1E7F77-E014-61F1-4B27-EAE1D51FB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44" y="753532"/>
            <a:ext cx="7650111" cy="542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590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9FA19-C1CA-7695-A2E3-844BF7F61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2F5FF966-465C-000A-B51E-6F981F4F66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FLEX 30% + S80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6E8C046-7EE1-5883-593B-C44EF71D5C96}"/>
              </a:ext>
            </a:extLst>
          </p:cNvPr>
          <p:cNvSpPr txBox="1"/>
          <p:nvPr/>
        </p:nvSpPr>
        <p:spPr>
          <a:xfrm>
            <a:off x="3805470" y="641336"/>
            <a:ext cx="369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Unimed 14% maior que Amil S80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87C5C80-E013-97F9-5D1D-D43EEACB4BD4}"/>
              </a:ext>
            </a:extLst>
          </p:cNvPr>
          <p:cNvSpPr txBox="1"/>
          <p:nvPr/>
        </p:nvSpPr>
        <p:spPr>
          <a:xfrm>
            <a:off x="2489184" y="5806306"/>
            <a:ext cx="805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 </a:t>
            </a:r>
            <a:r>
              <a:rPr lang="pt-BR" b="1" dirty="0"/>
              <a:t>Cliente reside em Curitiba Flex 30% com S380: 28% a menos de fatura</a:t>
            </a:r>
            <a:endParaRPr lang="pt-BR" sz="28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3C9455-6B7C-5DE9-D781-18659B0EE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184" y="1034334"/>
            <a:ext cx="6938501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09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3353A-A412-1DAA-D7C2-BCAE07614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1ECEACF8-5071-9894-FCBB-BDBF64341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FLEX 30% + S80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8AFD98-2FC0-6A13-6176-9B3707868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45" y="753532"/>
            <a:ext cx="7252179" cy="56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959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78A6-3384-A9D4-8F6C-1AB31CB94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8B3B746F-2EFD-7D6C-54E3-43CF92BDD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PLENO 50% + NOSSO PLANO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7475DB7-F4EE-7DD5-A4A6-12261C9775AC}"/>
              </a:ext>
            </a:extLst>
          </p:cNvPr>
          <p:cNvSpPr txBox="1"/>
          <p:nvPr/>
        </p:nvSpPr>
        <p:spPr>
          <a:xfrm>
            <a:off x="2767129" y="713359"/>
            <a:ext cx="6241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Unimed 29% maior que Clinipam Nosso Plano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512E206-8509-8AF8-F078-43D86B9F5CB5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5F2B8A2-D88E-7264-73F0-EF186688E75E}"/>
              </a:ext>
            </a:extLst>
          </p:cNvPr>
          <p:cNvSpPr txBox="1"/>
          <p:nvPr/>
        </p:nvSpPr>
        <p:spPr>
          <a:xfrm>
            <a:off x="1866008" y="6028032"/>
            <a:ext cx="757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Pleno 50% comparado ao Nosso Plano com coparticipação parcial: </a:t>
            </a:r>
            <a:r>
              <a:rPr lang="pt-BR" b="1" u="sng" dirty="0"/>
              <a:t>8% menor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0C1B473-3547-8ACD-1296-D3F914EFB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38" y="1119853"/>
            <a:ext cx="6450612" cy="49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7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5C57C-933A-D0A2-7C78-C4F390082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BDF07A80-1EF2-8807-147C-2720863C88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PLENO 50% + NOSSO PLANO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5860A3-CF0F-663C-B739-03461A19C7A9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BC42830-3F11-8CC3-A0F2-46F29D01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27" y="753532"/>
            <a:ext cx="7448945" cy="561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37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5DAB1-FFB4-D556-35E3-7B93584CF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392C862D-0D7C-2340-9C1B-4EEE5607E5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PLENO 30% + CIM MAIS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765FFF3-BE89-4C9C-21CE-025A7385A082}"/>
              </a:ext>
            </a:extLst>
          </p:cNvPr>
          <p:cNvSpPr txBox="1"/>
          <p:nvPr/>
        </p:nvSpPr>
        <p:spPr>
          <a:xfrm>
            <a:off x="2981462" y="646103"/>
            <a:ext cx="62410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dirty="0"/>
              <a:t>Unimed 23% maior que Paraná Clínicas </a:t>
            </a:r>
            <a:r>
              <a:rPr lang="pt-BR" sz="2100" b="1" dirty="0" err="1"/>
              <a:t>Cim</a:t>
            </a:r>
            <a:r>
              <a:rPr lang="pt-BR" sz="2100" b="1" dirty="0"/>
              <a:t> Mais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1D872D-9667-91ED-0838-EEFB928FD620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D98B8D7-A309-CB87-C4B7-B4806C4BE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426" y="1104851"/>
            <a:ext cx="7527147" cy="5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051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C688D-D842-C7C5-7F53-C1003A7A4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C880B268-250B-AE4F-B6FF-F5367DA78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PLENO 30% + CIM MAIS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6B59B7-1FDD-DC96-6263-83C054849E51}"/>
              </a:ext>
            </a:extLst>
          </p:cNvPr>
          <p:cNvSpPr txBox="1"/>
          <p:nvPr/>
        </p:nvSpPr>
        <p:spPr>
          <a:xfrm>
            <a:off x="9348755" y="2342938"/>
            <a:ext cx="26117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bg1"/>
                </a:solidFill>
              </a:rPr>
              <a:t>Informar os números de telefones corretos de todas as famílias;</a:t>
            </a: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r>
              <a:rPr lang="pt-BR" sz="1500" dirty="0">
                <a:solidFill>
                  <a:schemeClr val="bg1"/>
                </a:solidFill>
              </a:rPr>
              <a:t>   Informar ao cliente para que fique atento às ligações recebidas da Unimed Curitiba para agendamento da Entrevista Médica.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06E213-DE1D-1C5A-76FD-44C2FC25522D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7F56CC-12CA-BF3F-A2E7-548B65617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21" y="875685"/>
            <a:ext cx="9037923" cy="525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09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4F72A-10D0-52B0-1B67-1BAB49E13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F9252E5-A3C9-986A-620A-A6203E8C13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PLENO 30% + STANDARD 30%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A6CCB1-B4D8-8408-2823-8197127EE4D9}"/>
              </a:ext>
            </a:extLst>
          </p:cNvPr>
          <p:cNvSpPr txBox="1"/>
          <p:nvPr/>
        </p:nvSpPr>
        <p:spPr>
          <a:xfrm>
            <a:off x="2039343" y="691786"/>
            <a:ext cx="773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Unimed 15% maior que Paraná Clínicas Standard Plus 30%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6C7AE88-BEFC-14AA-580F-1E13FE1D345E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258F1B-DCD8-ED07-E30C-A6A3ECED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32" y="1201750"/>
            <a:ext cx="7157075" cy="50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49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7272-C793-7D86-FD69-9984D9EC2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83DC43F5-0587-345E-A4D1-57E9C98AC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PLENO 30% + STANDARD 30%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96C869-0A90-F968-4D03-7AADDAC2A630}"/>
              </a:ext>
            </a:extLst>
          </p:cNvPr>
          <p:cNvSpPr txBox="1"/>
          <p:nvPr/>
        </p:nvSpPr>
        <p:spPr>
          <a:xfrm>
            <a:off x="9348755" y="2342938"/>
            <a:ext cx="26117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bg1"/>
                </a:solidFill>
              </a:rPr>
              <a:t>Informar os números de telefones corretos de todas as famílias;</a:t>
            </a: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r>
              <a:rPr lang="pt-BR" sz="1500" dirty="0">
                <a:solidFill>
                  <a:schemeClr val="bg1"/>
                </a:solidFill>
              </a:rPr>
              <a:t>   Informar ao cliente para que fique atento às ligações recebidas da Unimed Curitiba para agendamento da Entrevista Médica.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A0BD33A-C13F-2749-E801-1CD28A1C4FA7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622FA3-178B-B162-15FE-C36D5EB91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127" y="914400"/>
            <a:ext cx="8939566" cy="53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289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0CDAF65-5820-D722-9B3A-D55324B6D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43AE5321-C844-FC03-D2E5-49AD1E0FB8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FLEX 30% + STANDARD 30%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12206A-EBDF-AA6F-3444-8050D5FA53E0}"/>
              </a:ext>
            </a:extLst>
          </p:cNvPr>
          <p:cNvSpPr txBox="1"/>
          <p:nvPr/>
        </p:nvSpPr>
        <p:spPr>
          <a:xfrm>
            <a:off x="1905006" y="710943"/>
            <a:ext cx="8381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Unimed 33% maior que Paraná Clínicas Standard Plus 30%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68EB3F-769D-5E6D-7757-862F4D545640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AEC4A2-22B2-DA14-9B2B-9105E75BA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55" y="1172608"/>
            <a:ext cx="6921689" cy="495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9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71AA411-016D-A557-6621-D54EA8D9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991" y="4137279"/>
            <a:ext cx="4659830" cy="1966696"/>
          </a:xfrm>
          <a:prstGeom prst="rect">
            <a:avLst/>
          </a:prstGeom>
        </p:spPr>
      </p:pic>
      <p:pic>
        <p:nvPicPr>
          <p:cNvPr id="6" name="Imagem 15">
            <a:extLst>
              <a:ext uri="{FF2B5EF4-FFF2-40B4-BE49-F238E27FC236}">
                <a16:creationId xmlns:a16="http://schemas.microsoft.com/office/drawing/2014/main" id="{C35202FC-51F1-BCCD-622E-39D70117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07" y="1907961"/>
            <a:ext cx="4659830" cy="274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3">
            <a:extLst>
              <a:ext uri="{FF2B5EF4-FFF2-40B4-BE49-F238E27FC236}">
                <a16:creationId xmlns:a16="http://schemas.microsoft.com/office/drawing/2014/main" id="{DF222F34-A1F8-E508-E233-7B0AAA599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04008"/>
            <a:ext cx="2165479" cy="111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E4016349-023F-315C-30B7-CB4D71281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670" y="4648799"/>
            <a:ext cx="571704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dirty="0">
                <a:solidFill>
                  <a:srgbClr val="585757"/>
                </a:solidFill>
                <a:latin typeface="UnimedSans-Regular"/>
              </a:rPr>
              <a:t>• </a:t>
            </a:r>
            <a:r>
              <a:rPr lang="pt-BR" altLang="pt-BR" sz="1400" dirty="0">
                <a:solidFill>
                  <a:srgbClr val="585757"/>
                </a:solidFill>
                <a:latin typeface="UnimedSans-Regular"/>
              </a:rPr>
              <a:t>Central de atendimento 24 horas por dia, através do 0800 942 0000;</a:t>
            </a:r>
          </a:p>
          <a:p>
            <a:r>
              <a:rPr lang="pt-BR" altLang="pt-BR" sz="1400" dirty="0">
                <a:solidFill>
                  <a:srgbClr val="585757"/>
                </a:solidFill>
                <a:latin typeface="UnimedSans-Regular"/>
              </a:rPr>
              <a:t>• Atendimento feito por médicos especializados de plantão;</a:t>
            </a:r>
          </a:p>
          <a:p>
            <a:r>
              <a:rPr lang="pt-BR" altLang="pt-BR" sz="1400" dirty="0">
                <a:solidFill>
                  <a:srgbClr val="585757"/>
                </a:solidFill>
                <a:latin typeface="UnimedSans-Regular"/>
              </a:rPr>
              <a:t>• Contribui para redução da sinistralidade;</a:t>
            </a:r>
          </a:p>
          <a:p>
            <a:r>
              <a:rPr lang="pt-BR" altLang="pt-BR" sz="1400" dirty="0">
                <a:solidFill>
                  <a:srgbClr val="585757"/>
                </a:solidFill>
                <a:latin typeface="UnimedSans-Regular"/>
              </a:rPr>
              <a:t>• Evita o deslocamento do beneficiário ao pronto-socorro em</a:t>
            </a:r>
          </a:p>
          <a:p>
            <a:r>
              <a:rPr lang="pt-BR" altLang="pt-BR" sz="1400" dirty="0">
                <a:solidFill>
                  <a:srgbClr val="585757"/>
                </a:solidFill>
                <a:latin typeface="UnimedSans-Regular"/>
              </a:rPr>
              <a:t>determinadas ocorrências;</a:t>
            </a:r>
          </a:p>
          <a:p>
            <a:r>
              <a:rPr lang="pt-BR" altLang="pt-BR" sz="1400" dirty="0">
                <a:solidFill>
                  <a:srgbClr val="585757"/>
                </a:solidFill>
                <a:latin typeface="UnimedSans-Regular"/>
              </a:rPr>
              <a:t>• Áreas de abrangência: </a:t>
            </a:r>
            <a:r>
              <a:rPr lang="pt-BR" altLang="pt-BR" sz="1400" b="1" dirty="0">
                <a:solidFill>
                  <a:srgbClr val="FF0000"/>
                </a:solidFill>
                <a:latin typeface="UnimedSans-Regular"/>
              </a:rPr>
              <a:t>Curitiba, Araucária, Pinhais e São José dos Pinhais</a:t>
            </a:r>
            <a:r>
              <a:rPr lang="pt-BR" altLang="pt-BR" sz="1400" dirty="0">
                <a:solidFill>
                  <a:srgbClr val="585757"/>
                </a:solidFill>
                <a:latin typeface="UnimedSans-Regular"/>
              </a:rPr>
              <a:t>.</a:t>
            </a:r>
            <a:endParaRPr lang="pt-BR" altLang="pt-BR" sz="14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19952F6-E6CA-7484-2C57-8B56814B3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991" y="334898"/>
            <a:ext cx="4093914" cy="3762997"/>
          </a:xfrm>
          <a:prstGeom prst="rect">
            <a:avLst/>
          </a:prstGeom>
        </p:spPr>
      </p:pic>
      <p:sp>
        <p:nvSpPr>
          <p:cNvPr id="5" name="Espaço Reservado para Texto 1">
            <a:extLst>
              <a:ext uri="{FF2B5EF4-FFF2-40B4-BE49-F238E27FC236}">
                <a16:creationId xmlns:a16="http://schemas.microsoft.com/office/drawing/2014/main" id="{CCBC3BD3-A5C0-F28D-6902-B676A7071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dirty="0"/>
              <a:t>DIFERENCIAIS / BENEFÍCIOS</a:t>
            </a:r>
          </a:p>
        </p:txBody>
      </p:sp>
    </p:spTree>
    <p:extLst>
      <p:ext uri="{BB962C8B-B14F-4D97-AF65-F5344CB8AC3E}">
        <p14:creationId xmlns:p14="http://schemas.microsoft.com/office/powerpoint/2010/main" val="34936429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F5B1BFA-0B27-E75A-C6F8-E367BC84C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168047F1-6CCA-8123-144E-4B07F65350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FLEX 30% + STANDARD 30%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FD55350-4AB8-E816-B53F-51EA4694E371}"/>
              </a:ext>
            </a:extLst>
          </p:cNvPr>
          <p:cNvSpPr txBox="1"/>
          <p:nvPr/>
        </p:nvSpPr>
        <p:spPr>
          <a:xfrm>
            <a:off x="9348755" y="2342938"/>
            <a:ext cx="26117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bg1"/>
                </a:solidFill>
              </a:rPr>
              <a:t>Informar os números de telefones corretos de todas as famílias;</a:t>
            </a: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r>
              <a:rPr lang="pt-BR" sz="1500" dirty="0">
                <a:solidFill>
                  <a:schemeClr val="bg1"/>
                </a:solidFill>
              </a:rPr>
              <a:t>   Informar ao cliente para que fique atento às ligações recebidas da Unimed Curitiba para agendamento da Entrevista Médica.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C42129-F2DA-DDA3-23FF-51A28CAC3D2E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013C1A-9DA9-346A-54E7-90FEED86E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64" y="783926"/>
            <a:ext cx="8245666" cy="551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153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4CC76-7D31-CFA3-29FC-A69A39635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91BBB6FD-7D88-74E5-5069-3E9EEB552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FLEX 30% + ESTILO 30%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0F9BA1-62C0-F202-EA98-433522CC16C7}"/>
              </a:ext>
            </a:extLst>
          </p:cNvPr>
          <p:cNvSpPr txBox="1"/>
          <p:nvPr/>
        </p:nvSpPr>
        <p:spPr>
          <a:xfrm>
            <a:off x="2961891" y="740148"/>
            <a:ext cx="5972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Unimed 5% maior que Paraná Clínicas Estilo 30%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C0AD63-41AD-0073-2C3E-2D85F513AD8F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7533F5-929D-405D-F54A-ECEB6E676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335" y="1137067"/>
            <a:ext cx="7232142" cy="51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66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6B14A-F5E8-3CD3-529B-F9E888860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9A1591D-87F7-18B2-955E-4E470DBCDC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FLEX 30% + ESTILO 30%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4F12B71-F74E-96DA-31D4-9F6A951D9D7C}"/>
              </a:ext>
            </a:extLst>
          </p:cNvPr>
          <p:cNvSpPr txBox="1"/>
          <p:nvPr/>
        </p:nvSpPr>
        <p:spPr>
          <a:xfrm>
            <a:off x="9348755" y="2342938"/>
            <a:ext cx="26117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dirty="0">
                <a:solidFill>
                  <a:schemeClr val="bg1"/>
                </a:solidFill>
              </a:rPr>
              <a:t>Informar os números de telefones corretos de todas as famílias;</a:t>
            </a: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endParaRPr lang="pt-BR" sz="1500" dirty="0">
              <a:solidFill>
                <a:schemeClr val="bg1"/>
              </a:solidFill>
            </a:endParaRPr>
          </a:p>
          <a:p>
            <a:pPr algn="ctr"/>
            <a:r>
              <a:rPr lang="pt-BR" sz="1500" dirty="0">
                <a:solidFill>
                  <a:schemeClr val="bg1"/>
                </a:solidFill>
              </a:rPr>
              <a:t>   Informar ao cliente para que fique atento às ligações recebidas da Unimed Curitiba para agendamento da Entrevista Médica.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3D8CE7-B045-21B8-0D3C-1791BA181FCB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A4E88E-81CF-6712-1EC7-D7F6D18DE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047" y="813773"/>
            <a:ext cx="8052047" cy="561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84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47C5D-BE97-10DA-8E98-47CEE09BD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33F43B8C-4949-C6CD-AF53-7477E8B65B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FLEX 30% + EXATO 30%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C2A3D3-96BD-5BF3-02E3-C257C2231B58}"/>
              </a:ext>
            </a:extLst>
          </p:cNvPr>
          <p:cNvSpPr txBox="1"/>
          <p:nvPr/>
        </p:nvSpPr>
        <p:spPr>
          <a:xfrm>
            <a:off x="3211895" y="725399"/>
            <a:ext cx="624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Unimed 36% menor que SulAmérica Exato 30%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57CE28A-0D5F-648C-C6F8-B11ECCF3D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615" y="1125356"/>
            <a:ext cx="6537633" cy="51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705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EB1BD-CA8C-A2E7-F9BA-D7F33A8F5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F705B496-1622-10F4-7323-0D49A2F543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pPr algn="ctr"/>
            <a:r>
              <a:rPr lang="pt-BR" dirty="0"/>
              <a:t>FLEX 30% + EXATO 30%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2EA2424-1091-0BDC-35B3-0BFEE14C0849}"/>
              </a:ext>
            </a:extLst>
          </p:cNvPr>
          <p:cNvSpPr txBox="1"/>
          <p:nvPr/>
        </p:nvSpPr>
        <p:spPr>
          <a:xfrm>
            <a:off x="807867" y="4873841"/>
            <a:ext cx="805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endParaRPr lang="pt-BR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9C0107B-9EFC-223A-7525-64CAA596F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538" y="795722"/>
            <a:ext cx="8205890" cy="554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196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004A32D-5259-E8DA-7BD7-5FEE2A7E0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Agradecemos e BOAS VENDAS!</a:t>
            </a:r>
          </a:p>
        </p:txBody>
      </p:sp>
    </p:spTree>
    <p:extLst>
      <p:ext uri="{BB962C8B-B14F-4D97-AF65-F5344CB8AC3E}">
        <p14:creationId xmlns:p14="http://schemas.microsoft.com/office/powerpoint/2010/main" val="1994871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D998A0E6-C8E1-39A0-23C3-0FE216D9C11D}"/>
              </a:ext>
            </a:extLst>
          </p:cNvPr>
          <p:cNvGrpSpPr/>
          <p:nvPr/>
        </p:nvGrpSpPr>
        <p:grpSpPr>
          <a:xfrm>
            <a:off x="508000" y="1428327"/>
            <a:ext cx="4386469" cy="4368931"/>
            <a:chOff x="186711" y="937838"/>
            <a:chExt cx="5605670" cy="5918289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C5CC54D3-9823-8267-CDE1-4508BAA96454}"/>
                </a:ext>
              </a:extLst>
            </p:cNvPr>
            <p:cNvGrpSpPr/>
            <p:nvPr/>
          </p:nvGrpSpPr>
          <p:grpSpPr>
            <a:xfrm>
              <a:off x="186711" y="2123728"/>
              <a:ext cx="5605670" cy="4732399"/>
              <a:chOff x="252971" y="1249089"/>
              <a:chExt cx="5605670" cy="4732399"/>
            </a:xfrm>
          </p:grpSpPr>
          <p:pic>
            <p:nvPicPr>
              <p:cNvPr id="12" name="Imagem 11" descr="Texto&#10;&#10;Descrição gerada automaticamente">
                <a:extLst>
                  <a:ext uri="{FF2B5EF4-FFF2-40B4-BE49-F238E27FC236}">
                    <a16:creationId xmlns:a16="http://schemas.microsoft.com/office/drawing/2014/main" id="{B749A5B3-016C-36CE-E5DC-C8EDC28C68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16"/>
              <a:stretch/>
            </p:blipFill>
            <p:spPr>
              <a:xfrm>
                <a:off x="252971" y="1249089"/>
                <a:ext cx="5605670" cy="4253804"/>
              </a:xfrm>
              <a:prstGeom prst="rect">
                <a:avLst/>
              </a:prstGeom>
            </p:spPr>
          </p:pic>
          <p:pic>
            <p:nvPicPr>
              <p:cNvPr id="13" name="Imagem 12" descr="Texto&#10;&#10;Descrição gerada automaticamente">
                <a:extLst>
                  <a:ext uri="{FF2B5EF4-FFF2-40B4-BE49-F238E27FC236}">
                    <a16:creationId xmlns:a16="http://schemas.microsoft.com/office/drawing/2014/main" id="{0E911145-371B-0FDB-AA7D-0D3647E6BA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1462"/>
              <a:stretch/>
            </p:blipFill>
            <p:spPr>
              <a:xfrm>
                <a:off x="253206" y="5502892"/>
                <a:ext cx="5605200" cy="478596"/>
              </a:xfrm>
              <a:prstGeom prst="rect">
                <a:avLst/>
              </a:prstGeom>
            </p:spPr>
          </p:pic>
        </p:grpSp>
        <p:pic>
          <p:nvPicPr>
            <p:cNvPr id="11" name="Imagem 10" descr="Desenho de pessoa e texto branco&#10;&#10;Descrição gerada automaticamente com confiança baixa">
              <a:extLst>
                <a:ext uri="{FF2B5EF4-FFF2-40B4-BE49-F238E27FC236}">
                  <a16:creationId xmlns:a16="http://schemas.microsoft.com/office/drawing/2014/main" id="{9922BFEB-85C1-4CC9-DD55-0CB443F3B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005" y="937838"/>
              <a:ext cx="3157081" cy="937839"/>
            </a:xfrm>
            <a:prstGeom prst="rect">
              <a:avLst/>
            </a:prstGeom>
          </p:spPr>
        </p:pic>
      </p:grpSp>
      <p:pic>
        <p:nvPicPr>
          <p:cNvPr id="14" name="Imagem 13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5CA23587-A065-4B81-DD51-913727A7B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64" y="753531"/>
            <a:ext cx="3447118" cy="5285579"/>
          </a:xfrm>
          <a:prstGeom prst="rect">
            <a:avLst/>
          </a:prstGeom>
        </p:spPr>
      </p:pic>
      <p:sp>
        <p:nvSpPr>
          <p:cNvPr id="15" name="Espaço Reservado para Texto 1">
            <a:extLst>
              <a:ext uri="{FF2B5EF4-FFF2-40B4-BE49-F238E27FC236}">
                <a16:creationId xmlns:a16="http://schemas.microsoft.com/office/drawing/2014/main" id="{0700F694-D572-A8A9-0B10-217F05F73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dirty="0"/>
              <a:t>DIFERENCIAIS / BENEFÍCIOS</a:t>
            </a:r>
          </a:p>
        </p:txBody>
      </p:sp>
    </p:spTree>
    <p:extLst>
      <p:ext uri="{BB962C8B-B14F-4D97-AF65-F5344CB8AC3E}">
        <p14:creationId xmlns:p14="http://schemas.microsoft.com/office/powerpoint/2010/main" val="414361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EF526DC-5566-DC76-66A4-B63F221B2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81" y="1023419"/>
            <a:ext cx="10760430" cy="5125454"/>
          </a:xfrm>
          <a:prstGeom prst="rect">
            <a:avLst/>
          </a:prstGeom>
        </p:spPr>
      </p:pic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dirty="0"/>
              <a:t>DIFERENCIAIS / BENEFÍCIOS</a:t>
            </a:r>
          </a:p>
        </p:txBody>
      </p:sp>
    </p:spTree>
    <p:extLst>
      <p:ext uri="{BB962C8B-B14F-4D97-AF65-F5344CB8AC3E}">
        <p14:creationId xmlns:p14="http://schemas.microsoft.com/office/powerpoint/2010/main" val="369579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76FB53F1-5963-2595-C64B-CCFC19785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8070"/>
            <a:ext cx="10287000" cy="525462"/>
          </a:xfrm>
        </p:spPr>
        <p:txBody>
          <a:bodyPr/>
          <a:lstStyle/>
          <a:p>
            <a:r>
              <a:rPr lang="pt-BR" dirty="0"/>
              <a:t>DIFERENCIAIS / BENEFÍCIOS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t-BR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 – PROGRAMA DE SAÚDE EMPRESARIAL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B020FDD-B7E6-CEAA-46D4-0C1BCA056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550" y="490801"/>
            <a:ext cx="1220317" cy="111802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829FA0B-B28B-7E2F-B5D7-01878572F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15" y="3649707"/>
            <a:ext cx="9816245" cy="271749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0A836F9-9DDE-A97B-A47C-A478F1785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71" y="1427954"/>
            <a:ext cx="2952767" cy="211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215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Unimed">
      <a:dk1>
        <a:srgbClr val="004D4C"/>
      </a:dk1>
      <a:lt1>
        <a:srgbClr val="FFFFFF"/>
      </a:lt1>
      <a:dk2>
        <a:srgbClr val="004D4C"/>
      </a:dk2>
      <a:lt2>
        <a:srgbClr val="FFFFFF"/>
      </a:lt2>
      <a:accent1>
        <a:srgbClr val="004D4C"/>
      </a:accent1>
      <a:accent2>
        <a:srgbClr val="00995D"/>
      </a:accent2>
      <a:accent3>
        <a:srgbClr val="CCE2BA"/>
      </a:accent3>
      <a:accent4>
        <a:srgbClr val="F47820"/>
      </a:accent4>
      <a:accent5>
        <a:srgbClr val="FFE595"/>
      </a:accent5>
      <a:accent6>
        <a:srgbClr val="B1D34B"/>
      </a:accent6>
      <a:hlink>
        <a:srgbClr val="00995D"/>
      </a:hlink>
      <a:folHlink>
        <a:srgbClr val="B1D34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2455</Words>
  <Application>Microsoft Office PowerPoint</Application>
  <PresentationFormat>Widescreen</PresentationFormat>
  <Paragraphs>321</Paragraphs>
  <Slides>65</Slides>
  <Notes>1</Notes>
  <HiddenSlides>2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8" baseType="lpstr">
      <vt:lpstr>Aptos</vt:lpstr>
      <vt:lpstr>Arial</vt:lpstr>
      <vt:lpstr>Arial Narrow</vt:lpstr>
      <vt:lpstr>Calibri</vt:lpstr>
      <vt:lpstr>Century Gothic</vt:lpstr>
      <vt:lpstr>Montserrat</vt:lpstr>
      <vt:lpstr>Montserrat Medium</vt:lpstr>
      <vt:lpstr>Symbol</vt:lpstr>
      <vt:lpstr>Times New Roman</vt:lpstr>
      <vt:lpstr>Unimed Sans</vt:lpstr>
      <vt:lpstr>UnimedSans-Regular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Fabrício Liguori Cosimato Correa</dc:creator>
  <cp:lastModifiedBy>suporte2</cp:lastModifiedBy>
  <cp:revision>64</cp:revision>
  <cp:lastPrinted>2024-05-23T18:28:21Z</cp:lastPrinted>
  <dcterms:created xsi:type="dcterms:W3CDTF">2023-01-17T17:38:27Z</dcterms:created>
  <dcterms:modified xsi:type="dcterms:W3CDTF">2024-06-07T12:30:41Z</dcterms:modified>
</cp:coreProperties>
</file>